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45.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46.xml" ContentType="application/vnd.openxmlformats-officedocument.presentationml.slide+xml"/>
  <Override PartName="/ppt/slides/slide23.xml" ContentType="application/vnd.openxmlformats-officedocument.presentationml.slide+xml"/>
  <Override PartName="/ppt/slides/slide21.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22.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6.xml" ContentType="application/vnd.openxmlformats-officedocument.presentationml.slide+xml"/>
  <Override PartName="/ppt/notesSlides/notesSlide40.xml" ContentType="application/vnd.openxmlformats-officedocument.presentationml.notesSlide+xml"/>
  <Override PartName="/ppt/notesSlides/notesSlide39.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4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3.xml" ContentType="application/vnd.openxmlformats-officedocument.presentationml.notesSlide+xml"/>
  <Override PartName="/ppt/notesSlides/notesSlide44.xml" ContentType="application/vnd.openxmlformats-officedocument.presentationml.notesSlide+xml"/>
  <Override PartName="/ppt/slideMasters/slideMaster1.xml" ContentType="application/vnd.openxmlformats-officedocument.presentationml.slideMaster+xml"/>
  <Override PartName="/ppt/notesSlides/notesSlide45.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10.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diagrams/quickStyle1.xml" ContentType="application/vnd.openxmlformats-officedocument.drawingml.diagramStyle+xml"/>
  <Override PartName="/ppt/diagrams/layout1.xml" ContentType="application/vnd.openxmlformats-officedocument.drawingml.diagramLayout+xml"/>
  <Override PartName="/ppt/diagrams/colors1.xml" ContentType="application/vnd.openxmlformats-officedocument.drawingml.diagramColors+xml"/>
  <Override PartName="/ppt/diagrams/drawing1.xml" ContentType="application/vnd.ms-office.drawingml.diagramDrawing+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1" r:id="rId1"/>
  </p:sldMasterIdLst>
  <p:notesMasterIdLst>
    <p:notesMasterId r:id="rId48"/>
  </p:notesMasterIdLst>
  <p:handoutMasterIdLst>
    <p:handoutMasterId r:id="rId49"/>
  </p:handoutMasterIdLst>
  <p:sldIdLst>
    <p:sldId id="816" r:id="rId2"/>
    <p:sldId id="838" r:id="rId3"/>
    <p:sldId id="836" r:id="rId4"/>
    <p:sldId id="714" r:id="rId5"/>
    <p:sldId id="631" r:id="rId6"/>
    <p:sldId id="633" r:id="rId7"/>
    <p:sldId id="638" r:id="rId8"/>
    <p:sldId id="632" r:id="rId9"/>
    <p:sldId id="800" r:id="rId10"/>
    <p:sldId id="715" r:id="rId11"/>
    <p:sldId id="802" r:id="rId12"/>
    <p:sldId id="641" r:id="rId13"/>
    <p:sldId id="826" r:id="rId14"/>
    <p:sldId id="822" r:id="rId15"/>
    <p:sldId id="823" r:id="rId16"/>
    <p:sldId id="831" r:id="rId17"/>
    <p:sldId id="817" r:id="rId18"/>
    <p:sldId id="828" r:id="rId19"/>
    <p:sldId id="728" r:id="rId20"/>
    <p:sldId id="791" r:id="rId21"/>
    <p:sldId id="793" r:id="rId22"/>
    <p:sldId id="651" r:id="rId23"/>
    <p:sldId id="653" r:id="rId24"/>
    <p:sldId id="652" r:id="rId25"/>
    <p:sldId id="818" r:id="rId26"/>
    <p:sldId id="801" r:id="rId27"/>
    <p:sldId id="808" r:id="rId28"/>
    <p:sldId id="790" r:id="rId29"/>
    <p:sldId id="837" r:id="rId30"/>
    <p:sldId id="766" r:id="rId31"/>
    <p:sldId id="771" r:id="rId32"/>
    <p:sldId id="767" r:id="rId33"/>
    <p:sldId id="770" r:id="rId34"/>
    <p:sldId id="769" r:id="rId35"/>
    <p:sldId id="772" r:id="rId36"/>
    <p:sldId id="795" r:id="rId37"/>
    <p:sldId id="794" r:id="rId38"/>
    <p:sldId id="797" r:id="rId39"/>
    <p:sldId id="819" r:id="rId40"/>
    <p:sldId id="796" r:id="rId41"/>
    <p:sldId id="820" r:id="rId42"/>
    <p:sldId id="775" r:id="rId43"/>
    <p:sldId id="799" r:id="rId44"/>
    <p:sldId id="804" r:id="rId45"/>
    <p:sldId id="806" r:id="rId46"/>
    <p:sldId id="832" r:id="rId47"/>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ni Schmader" initials="TS" lastIdx="29"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hiddenSlides="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81B2"/>
    <a:srgbClr val="28749E"/>
    <a:srgbClr val="B3D0D0"/>
    <a:srgbClr val="800000"/>
    <a:srgbClr val="74132B"/>
    <a:srgbClr val="FF0505"/>
    <a:srgbClr val="A7B8BF"/>
    <a:srgbClr val="A9C4C2"/>
    <a:srgbClr val="000000"/>
    <a:srgbClr val="E626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13" autoAdjust="0"/>
    <p:restoredTop sz="94934" autoAdjust="0"/>
  </p:normalViewPr>
  <p:slideViewPr>
    <p:cSldViewPr>
      <p:cViewPr varScale="1">
        <p:scale>
          <a:sx n="67" d="100"/>
          <a:sy n="67" d="100"/>
        </p:scale>
        <p:origin x="48" y="66"/>
      </p:cViewPr>
      <p:guideLst>
        <p:guide orient="horz" pos="2160"/>
        <p:guide pos="3840"/>
      </p:guideLst>
    </p:cSldViewPr>
  </p:slideViewPr>
  <p:outlineViewPr>
    <p:cViewPr>
      <p:scale>
        <a:sx n="33" d="100"/>
        <a:sy n="33" d="100"/>
      </p:scale>
      <p:origin x="0" y="0"/>
    </p:cViewPr>
  </p:outlineViewPr>
  <p:notesTextViewPr>
    <p:cViewPr>
      <p:scale>
        <a:sx n="95" d="100"/>
        <a:sy n="95" d="100"/>
      </p:scale>
      <p:origin x="0" y="0"/>
    </p:cViewPr>
  </p:notesTextViewPr>
  <p:sorterViewPr>
    <p:cViewPr varScale="1">
      <p:scale>
        <a:sx n="1" d="1"/>
        <a:sy n="1" d="1"/>
      </p:scale>
      <p:origin x="0" y="-2832"/>
    </p:cViewPr>
  </p:sorterViewPr>
  <p:notesViewPr>
    <p:cSldViewPr>
      <p:cViewPr varScale="1">
        <p:scale>
          <a:sx n="81" d="100"/>
          <a:sy n="81" d="100"/>
        </p:scale>
        <p:origin x="3144"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55"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2DD957-C379-C44E-BAD7-E12D39E6CA1D}" type="doc">
      <dgm:prSet loTypeId="urn:microsoft.com/office/officeart/2005/8/layout/hChevron3" loCatId="" qsTypeId="urn:microsoft.com/office/officeart/2005/8/quickstyle/simple1" qsCatId="simple" csTypeId="urn:microsoft.com/office/officeart/2005/8/colors/colorful5" csCatId="colorful" phldr="1"/>
      <dgm:spPr/>
    </dgm:pt>
    <dgm:pt modelId="{CB2CCF8B-9DE9-AB46-9762-959EA2C8B776}">
      <dgm:prSet phldrT="[Text]" custT="1"/>
      <dgm:spPr>
        <a:solidFill>
          <a:schemeClr val="accent5">
            <a:hueOff val="0"/>
            <a:satOff val="0"/>
            <a:lumOff val="0"/>
            <a:alpha val="75000"/>
          </a:schemeClr>
        </a:solidFill>
      </dgm:spPr>
      <dgm:t>
        <a:bodyPr/>
        <a:lstStyle/>
        <a:p>
          <a:r>
            <a:rPr lang="en-US" sz="1800" b="1">
              <a:solidFill>
                <a:schemeClr val="tx1"/>
              </a:solidFill>
            </a:rPr>
            <a:t>Initial Survey</a:t>
          </a:r>
        </a:p>
      </dgm:t>
    </dgm:pt>
    <dgm:pt modelId="{563DC3D2-E9AA-8D4A-93D4-331D95CB12F9}" type="parTrans" cxnId="{9A29C00D-D100-B744-A474-7EA8FC636129}">
      <dgm:prSet/>
      <dgm:spPr/>
      <dgm:t>
        <a:bodyPr/>
        <a:lstStyle/>
        <a:p>
          <a:endParaRPr lang="en-US" b="1">
            <a:solidFill>
              <a:schemeClr val="tx1"/>
            </a:solidFill>
          </a:endParaRPr>
        </a:p>
      </dgm:t>
    </dgm:pt>
    <dgm:pt modelId="{F5E99A24-7192-A347-941D-B952D8B5CEBF}" type="sibTrans" cxnId="{9A29C00D-D100-B744-A474-7EA8FC636129}">
      <dgm:prSet/>
      <dgm:spPr/>
      <dgm:t>
        <a:bodyPr/>
        <a:lstStyle/>
        <a:p>
          <a:endParaRPr lang="en-US" b="1">
            <a:solidFill>
              <a:schemeClr val="tx1"/>
            </a:solidFill>
          </a:endParaRPr>
        </a:p>
      </dgm:t>
    </dgm:pt>
    <dgm:pt modelId="{AF66C291-72E2-0349-8654-A30AF654FB32}">
      <dgm:prSet phldrT="[Text]" custT="1"/>
      <dgm:spPr>
        <a:solidFill>
          <a:schemeClr val="accent5">
            <a:hueOff val="-1351709"/>
            <a:satOff val="-3484"/>
            <a:lumOff val="-2353"/>
            <a:alpha val="75000"/>
          </a:schemeClr>
        </a:solidFill>
      </dgm:spPr>
      <dgm:t>
        <a:bodyPr/>
        <a:lstStyle/>
        <a:p>
          <a:r>
            <a:rPr lang="en-US" sz="1800" b="1">
              <a:solidFill>
                <a:schemeClr val="tx1"/>
              </a:solidFill>
            </a:rPr>
            <a:t>Workshop</a:t>
          </a:r>
        </a:p>
      </dgm:t>
    </dgm:pt>
    <dgm:pt modelId="{3D25FADF-17DC-B341-AE85-C8EC8D26A99A}" type="parTrans" cxnId="{30432365-45E4-D146-B65F-05F70A1D6BAB}">
      <dgm:prSet/>
      <dgm:spPr/>
      <dgm:t>
        <a:bodyPr/>
        <a:lstStyle/>
        <a:p>
          <a:endParaRPr lang="en-US" b="1">
            <a:solidFill>
              <a:schemeClr val="tx1"/>
            </a:solidFill>
          </a:endParaRPr>
        </a:p>
      </dgm:t>
    </dgm:pt>
    <dgm:pt modelId="{73B53C3B-F8DD-5344-9185-16F98843A659}" type="sibTrans" cxnId="{30432365-45E4-D146-B65F-05F70A1D6BAB}">
      <dgm:prSet/>
      <dgm:spPr/>
      <dgm:t>
        <a:bodyPr/>
        <a:lstStyle/>
        <a:p>
          <a:endParaRPr lang="en-US" b="1">
            <a:solidFill>
              <a:schemeClr val="tx1"/>
            </a:solidFill>
          </a:endParaRPr>
        </a:p>
      </dgm:t>
    </dgm:pt>
    <dgm:pt modelId="{115F46C9-33E5-8C45-85C0-2ABCE7B0FC41}">
      <dgm:prSet phldrT="[Text]" custT="1"/>
      <dgm:spPr>
        <a:solidFill>
          <a:schemeClr val="accent5">
            <a:hueOff val="-2703417"/>
            <a:satOff val="-6968"/>
            <a:lumOff val="-4706"/>
            <a:alpha val="75000"/>
          </a:schemeClr>
        </a:solidFill>
      </dgm:spPr>
      <dgm:t>
        <a:bodyPr/>
        <a:lstStyle/>
        <a:p>
          <a:r>
            <a:rPr lang="en-US" sz="1800" b="1">
              <a:solidFill>
                <a:schemeClr val="tx1"/>
              </a:solidFill>
            </a:rPr>
            <a:t>Two-Week Follow Up</a:t>
          </a:r>
        </a:p>
      </dgm:t>
    </dgm:pt>
    <dgm:pt modelId="{DFCAD9F4-EB87-2B40-A593-776D82B6FEF5}" type="parTrans" cxnId="{DB5743D7-3856-0545-9000-CE4D605A0B76}">
      <dgm:prSet/>
      <dgm:spPr/>
      <dgm:t>
        <a:bodyPr/>
        <a:lstStyle/>
        <a:p>
          <a:endParaRPr lang="en-US" b="1">
            <a:solidFill>
              <a:schemeClr val="tx1"/>
            </a:solidFill>
          </a:endParaRPr>
        </a:p>
      </dgm:t>
    </dgm:pt>
    <dgm:pt modelId="{32C07C31-50E8-D846-97F8-EEA069E261C6}" type="sibTrans" cxnId="{DB5743D7-3856-0545-9000-CE4D605A0B76}">
      <dgm:prSet/>
      <dgm:spPr/>
      <dgm:t>
        <a:bodyPr/>
        <a:lstStyle/>
        <a:p>
          <a:endParaRPr lang="en-US" b="1">
            <a:solidFill>
              <a:schemeClr val="tx1"/>
            </a:solidFill>
          </a:endParaRPr>
        </a:p>
      </dgm:t>
    </dgm:pt>
    <dgm:pt modelId="{9E5514ED-A48D-6C45-9BD1-340285F5CC7A}">
      <dgm:prSet phldrT="[Text]" custT="1"/>
      <dgm:spPr>
        <a:solidFill>
          <a:schemeClr val="accent5">
            <a:hueOff val="-4055126"/>
            <a:satOff val="-10451"/>
            <a:lumOff val="-7059"/>
            <a:alpha val="75000"/>
          </a:schemeClr>
        </a:solidFill>
      </dgm:spPr>
      <dgm:t>
        <a:bodyPr/>
        <a:lstStyle/>
        <a:p>
          <a:r>
            <a:rPr lang="en-US" sz="1800" b="1">
              <a:solidFill>
                <a:schemeClr val="tx1"/>
              </a:solidFill>
            </a:rPr>
            <a:t>Mini-Surveys </a:t>
          </a:r>
          <a:r>
            <a:rPr lang="en-US" sz="1600" b="1">
              <a:solidFill>
                <a:schemeClr val="tx1"/>
              </a:solidFill>
            </a:rPr>
            <a:t>   (10 Days)</a:t>
          </a:r>
        </a:p>
      </dgm:t>
    </dgm:pt>
    <dgm:pt modelId="{CCC68CB8-0BCE-8046-A5F1-D2EADA70DD9A}" type="parTrans" cxnId="{0366C09F-7ADD-0D47-95AE-9268559DCA0D}">
      <dgm:prSet/>
      <dgm:spPr/>
      <dgm:t>
        <a:bodyPr/>
        <a:lstStyle/>
        <a:p>
          <a:endParaRPr lang="en-US" b="1">
            <a:solidFill>
              <a:schemeClr val="tx1"/>
            </a:solidFill>
          </a:endParaRPr>
        </a:p>
      </dgm:t>
    </dgm:pt>
    <dgm:pt modelId="{4A498B2D-DAD1-2242-9EFA-0E17579C36DC}" type="sibTrans" cxnId="{0366C09F-7ADD-0D47-95AE-9268559DCA0D}">
      <dgm:prSet/>
      <dgm:spPr/>
      <dgm:t>
        <a:bodyPr/>
        <a:lstStyle/>
        <a:p>
          <a:endParaRPr lang="en-US" b="1">
            <a:solidFill>
              <a:schemeClr val="tx1"/>
            </a:solidFill>
          </a:endParaRPr>
        </a:p>
      </dgm:t>
    </dgm:pt>
    <dgm:pt modelId="{592ADBC8-FA84-0446-A3B7-B6BE199E7739}">
      <dgm:prSet phldrT="[Text]"/>
      <dgm:spPr>
        <a:solidFill>
          <a:schemeClr val="accent5">
            <a:hueOff val="-5406834"/>
            <a:satOff val="-13935"/>
            <a:lumOff val="-9412"/>
            <a:alpha val="75000"/>
          </a:schemeClr>
        </a:solidFill>
      </dgm:spPr>
      <dgm:t>
        <a:bodyPr/>
        <a:lstStyle/>
        <a:p>
          <a:r>
            <a:rPr lang="en-US" b="1">
              <a:solidFill>
                <a:schemeClr val="tx1"/>
              </a:solidFill>
            </a:rPr>
            <a:t>...</a:t>
          </a:r>
        </a:p>
      </dgm:t>
    </dgm:pt>
    <dgm:pt modelId="{3E35D325-A6B4-2243-950A-50335C652D4E}" type="parTrans" cxnId="{91A08E25-7AF8-914D-9AC0-4B6C32CE05FF}">
      <dgm:prSet/>
      <dgm:spPr/>
      <dgm:t>
        <a:bodyPr/>
        <a:lstStyle/>
        <a:p>
          <a:endParaRPr lang="en-US" b="1">
            <a:solidFill>
              <a:schemeClr val="tx1"/>
            </a:solidFill>
          </a:endParaRPr>
        </a:p>
      </dgm:t>
    </dgm:pt>
    <dgm:pt modelId="{ADED59FC-FF38-7D4C-9E29-22BBA6420990}" type="sibTrans" cxnId="{91A08E25-7AF8-914D-9AC0-4B6C32CE05FF}">
      <dgm:prSet/>
      <dgm:spPr/>
      <dgm:t>
        <a:bodyPr/>
        <a:lstStyle/>
        <a:p>
          <a:endParaRPr lang="en-US" b="1">
            <a:solidFill>
              <a:schemeClr val="tx1"/>
            </a:solidFill>
          </a:endParaRPr>
        </a:p>
      </dgm:t>
    </dgm:pt>
    <dgm:pt modelId="{E1752759-79FE-D241-A093-E086524B77F1}">
      <dgm:prSet phldrT="[Text]" custT="1"/>
      <dgm:spPr>
        <a:solidFill>
          <a:schemeClr val="accent5">
            <a:hueOff val="-6758543"/>
            <a:satOff val="-17419"/>
            <a:lumOff val="-11765"/>
            <a:alpha val="75000"/>
          </a:schemeClr>
        </a:solidFill>
      </dgm:spPr>
      <dgm:t>
        <a:bodyPr/>
        <a:lstStyle/>
        <a:p>
          <a:r>
            <a:rPr lang="en-US" sz="2000" b="1">
              <a:solidFill>
                <a:schemeClr val="tx1"/>
              </a:solidFill>
            </a:rPr>
            <a:t>June 2020</a:t>
          </a:r>
        </a:p>
      </dgm:t>
    </dgm:pt>
    <dgm:pt modelId="{A58ACB04-DC55-0D4B-BBB9-161D8ED4AE69}" type="parTrans" cxnId="{9F98822B-C3EA-1C44-988E-E0D9CAB11340}">
      <dgm:prSet/>
      <dgm:spPr/>
      <dgm:t>
        <a:bodyPr/>
        <a:lstStyle/>
        <a:p>
          <a:endParaRPr lang="en-US" b="1">
            <a:solidFill>
              <a:schemeClr val="tx1"/>
            </a:solidFill>
          </a:endParaRPr>
        </a:p>
      </dgm:t>
    </dgm:pt>
    <dgm:pt modelId="{44CEA5F9-059E-1E40-9ABE-E5ED32F054B6}" type="sibTrans" cxnId="{9F98822B-C3EA-1C44-988E-E0D9CAB11340}">
      <dgm:prSet/>
      <dgm:spPr/>
      <dgm:t>
        <a:bodyPr/>
        <a:lstStyle/>
        <a:p>
          <a:endParaRPr lang="en-US" b="1">
            <a:solidFill>
              <a:schemeClr val="tx1"/>
            </a:solidFill>
          </a:endParaRPr>
        </a:p>
      </dgm:t>
    </dgm:pt>
    <dgm:pt modelId="{40B0FD9B-2D94-0141-8205-768532174530}">
      <dgm:prSet/>
      <dgm:spPr/>
      <dgm:t>
        <a:bodyPr/>
        <a:lstStyle/>
        <a:p>
          <a:r>
            <a:rPr lang="en-US"/>
            <a:t>Year 2</a:t>
          </a:r>
        </a:p>
      </dgm:t>
    </dgm:pt>
    <dgm:pt modelId="{7A2AB443-87B6-5C4D-B1F2-B3D8DDF1F3B0}" type="parTrans" cxnId="{4FF10869-1FC0-0743-ADC9-C55F52968129}">
      <dgm:prSet/>
      <dgm:spPr/>
      <dgm:t>
        <a:bodyPr/>
        <a:lstStyle/>
        <a:p>
          <a:endParaRPr lang="en-US"/>
        </a:p>
      </dgm:t>
    </dgm:pt>
    <dgm:pt modelId="{90C990BD-065D-2444-B9BC-2B185C20FC50}" type="sibTrans" cxnId="{4FF10869-1FC0-0743-ADC9-C55F52968129}">
      <dgm:prSet/>
      <dgm:spPr/>
      <dgm:t>
        <a:bodyPr/>
        <a:lstStyle/>
        <a:p>
          <a:endParaRPr lang="en-US"/>
        </a:p>
      </dgm:t>
    </dgm:pt>
    <dgm:pt modelId="{9C252CC5-AC5A-6D47-AE69-1FF09BA3B915}" type="pres">
      <dgm:prSet presAssocID="{472DD957-C379-C44E-BAD7-E12D39E6CA1D}" presName="Name0" presStyleCnt="0">
        <dgm:presLayoutVars>
          <dgm:dir/>
          <dgm:resizeHandles val="exact"/>
        </dgm:presLayoutVars>
      </dgm:prSet>
      <dgm:spPr/>
    </dgm:pt>
    <dgm:pt modelId="{2BFB88E7-D385-E44C-8262-9134BEA1C846}" type="pres">
      <dgm:prSet presAssocID="{CB2CCF8B-9DE9-AB46-9762-959EA2C8B776}" presName="parTxOnly" presStyleLbl="node1" presStyleIdx="0" presStyleCnt="7">
        <dgm:presLayoutVars>
          <dgm:bulletEnabled val="1"/>
        </dgm:presLayoutVars>
      </dgm:prSet>
      <dgm:spPr/>
      <dgm:t>
        <a:bodyPr/>
        <a:lstStyle/>
        <a:p>
          <a:endParaRPr lang="en-US"/>
        </a:p>
      </dgm:t>
    </dgm:pt>
    <dgm:pt modelId="{18DB742B-0AFB-BF4A-B2E3-877A6D79FA3A}" type="pres">
      <dgm:prSet presAssocID="{F5E99A24-7192-A347-941D-B952D8B5CEBF}" presName="parSpace" presStyleCnt="0"/>
      <dgm:spPr/>
    </dgm:pt>
    <dgm:pt modelId="{3D772611-66D0-5141-AFF4-4579D1FE271F}" type="pres">
      <dgm:prSet presAssocID="{AF66C291-72E2-0349-8654-A30AF654FB32}" presName="parTxOnly" presStyleLbl="node1" presStyleIdx="1" presStyleCnt="7">
        <dgm:presLayoutVars>
          <dgm:bulletEnabled val="1"/>
        </dgm:presLayoutVars>
      </dgm:prSet>
      <dgm:spPr/>
      <dgm:t>
        <a:bodyPr/>
        <a:lstStyle/>
        <a:p>
          <a:endParaRPr lang="en-US"/>
        </a:p>
      </dgm:t>
    </dgm:pt>
    <dgm:pt modelId="{56E70F5B-FEDA-E748-84A4-7B2301239544}" type="pres">
      <dgm:prSet presAssocID="{73B53C3B-F8DD-5344-9185-16F98843A659}" presName="parSpace" presStyleCnt="0"/>
      <dgm:spPr/>
    </dgm:pt>
    <dgm:pt modelId="{E98B3DE9-FD0D-C942-80CB-585327290685}" type="pres">
      <dgm:prSet presAssocID="{115F46C9-33E5-8C45-85C0-2ABCE7B0FC41}" presName="parTxOnly" presStyleLbl="node1" presStyleIdx="2" presStyleCnt="7">
        <dgm:presLayoutVars>
          <dgm:bulletEnabled val="1"/>
        </dgm:presLayoutVars>
      </dgm:prSet>
      <dgm:spPr/>
      <dgm:t>
        <a:bodyPr/>
        <a:lstStyle/>
        <a:p>
          <a:endParaRPr lang="en-US"/>
        </a:p>
      </dgm:t>
    </dgm:pt>
    <dgm:pt modelId="{3BC8425D-20A7-3345-9149-0E4B1776EF4A}" type="pres">
      <dgm:prSet presAssocID="{32C07C31-50E8-D846-97F8-EEA069E261C6}" presName="parSpace" presStyleCnt="0"/>
      <dgm:spPr/>
    </dgm:pt>
    <dgm:pt modelId="{631CB58A-E5A4-4B42-9743-5D5388CEA8E2}" type="pres">
      <dgm:prSet presAssocID="{9E5514ED-A48D-6C45-9BD1-340285F5CC7A}" presName="parTxOnly" presStyleLbl="node1" presStyleIdx="3" presStyleCnt="7">
        <dgm:presLayoutVars>
          <dgm:bulletEnabled val="1"/>
        </dgm:presLayoutVars>
      </dgm:prSet>
      <dgm:spPr/>
      <dgm:t>
        <a:bodyPr/>
        <a:lstStyle/>
        <a:p>
          <a:endParaRPr lang="en-US"/>
        </a:p>
      </dgm:t>
    </dgm:pt>
    <dgm:pt modelId="{25DCDA8C-2E23-D847-8518-D6408FA77362}" type="pres">
      <dgm:prSet presAssocID="{4A498B2D-DAD1-2242-9EFA-0E17579C36DC}" presName="parSpace" presStyleCnt="0"/>
      <dgm:spPr/>
    </dgm:pt>
    <dgm:pt modelId="{F44673F5-07CB-8741-80F5-9CF18A8E479D}" type="pres">
      <dgm:prSet presAssocID="{592ADBC8-FA84-0446-A3B7-B6BE199E7739}" presName="parTxOnly" presStyleLbl="node1" presStyleIdx="4" presStyleCnt="7">
        <dgm:presLayoutVars>
          <dgm:bulletEnabled val="1"/>
        </dgm:presLayoutVars>
      </dgm:prSet>
      <dgm:spPr/>
      <dgm:t>
        <a:bodyPr/>
        <a:lstStyle/>
        <a:p>
          <a:endParaRPr lang="en-US"/>
        </a:p>
      </dgm:t>
    </dgm:pt>
    <dgm:pt modelId="{45DDD8AC-9248-7C48-BF6D-158D02C36A66}" type="pres">
      <dgm:prSet presAssocID="{ADED59FC-FF38-7D4C-9E29-22BBA6420990}" presName="parSpace" presStyleCnt="0"/>
      <dgm:spPr/>
    </dgm:pt>
    <dgm:pt modelId="{AF086898-2BE1-604B-96AA-1AA37E20030E}" type="pres">
      <dgm:prSet presAssocID="{E1752759-79FE-D241-A093-E086524B77F1}" presName="parTxOnly" presStyleLbl="node1" presStyleIdx="5" presStyleCnt="7">
        <dgm:presLayoutVars>
          <dgm:bulletEnabled val="1"/>
        </dgm:presLayoutVars>
      </dgm:prSet>
      <dgm:spPr/>
      <dgm:t>
        <a:bodyPr/>
        <a:lstStyle/>
        <a:p>
          <a:endParaRPr lang="en-US"/>
        </a:p>
      </dgm:t>
    </dgm:pt>
    <dgm:pt modelId="{E7D2ACF3-7C67-994C-B168-789807E4F39B}" type="pres">
      <dgm:prSet presAssocID="{44CEA5F9-059E-1E40-9ABE-E5ED32F054B6}" presName="parSpace" presStyleCnt="0"/>
      <dgm:spPr/>
    </dgm:pt>
    <dgm:pt modelId="{741A5201-94EE-7346-9E43-95F4FBA71A6B}" type="pres">
      <dgm:prSet presAssocID="{40B0FD9B-2D94-0141-8205-768532174530}" presName="parTxOnly" presStyleLbl="node1" presStyleIdx="6" presStyleCnt="7">
        <dgm:presLayoutVars>
          <dgm:bulletEnabled val="1"/>
        </dgm:presLayoutVars>
      </dgm:prSet>
      <dgm:spPr/>
      <dgm:t>
        <a:bodyPr/>
        <a:lstStyle/>
        <a:p>
          <a:endParaRPr lang="en-US"/>
        </a:p>
      </dgm:t>
    </dgm:pt>
  </dgm:ptLst>
  <dgm:cxnLst>
    <dgm:cxn modelId="{30432365-45E4-D146-B65F-05F70A1D6BAB}" srcId="{472DD957-C379-C44E-BAD7-E12D39E6CA1D}" destId="{AF66C291-72E2-0349-8654-A30AF654FB32}" srcOrd="1" destOrd="0" parTransId="{3D25FADF-17DC-B341-AE85-C8EC8D26A99A}" sibTransId="{73B53C3B-F8DD-5344-9185-16F98843A659}"/>
    <dgm:cxn modelId="{4870B7C2-F772-EE49-AE08-0DB978567FE5}" type="presOf" srcId="{CB2CCF8B-9DE9-AB46-9762-959EA2C8B776}" destId="{2BFB88E7-D385-E44C-8262-9134BEA1C846}" srcOrd="0" destOrd="0" presId="urn:microsoft.com/office/officeart/2005/8/layout/hChevron3"/>
    <dgm:cxn modelId="{91A08E25-7AF8-914D-9AC0-4B6C32CE05FF}" srcId="{472DD957-C379-C44E-BAD7-E12D39E6CA1D}" destId="{592ADBC8-FA84-0446-A3B7-B6BE199E7739}" srcOrd="4" destOrd="0" parTransId="{3E35D325-A6B4-2243-950A-50335C652D4E}" sibTransId="{ADED59FC-FF38-7D4C-9E29-22BBA6420990}"/>
    <dgm:cxn modelId="{26D1A79B-549D-B748-9532-3B78C251B6FB}" type="presOf" srcId="{115F46C9-33E5-8C45-85C0-2ABCE7B0FC41}" destId="{E98B3DE9-FD0D-C942-80CB-585327290685}" srcOrd="0" destOrd="0" presId="urn:microsoft.com/office/officeart/2005/8/layout/hChevron3"/>
    <dgm:cxn modelId="{DB5743D7-3856-0545-9000-CE4D605A0B76}" srcId="{472DD957-C379-C44E-BAD7-E12D39E6CA1D}" destId="{115F46C9-33E5-8C45-85C0-2ABCE7B0FC41}" srcOrd="2" destOrd="0" parTransId="{DFCAD9F4-EB87-2B40-A593-776D82B6FEF5}" sibTransId="{32C07C31-50E8-D846-97F8-EEA069E261C6}"/>
    <dgm:cxn modelId="{411B5C30-60BF-4548-BCB6-1549F2756C5E}" type="presOf" srcId="{592ADBC8-FA84-0446-A3B7-B6BE199E7739}" destId="{F44673F5-07CB-8741-80F5-9CF18A8E479D}" srcOrd="0" destOrd="0" presId="urn:microsoft.com/office/officeart/2005/8/layout/hChevron3"/>
    <dgm:cxn modelId="{3DC67FDC-5BDB-D34A-93B6-EE8F50A427ED}" type="presOf" srcId="{40B0FD9B-2D94-0141-8205-768532174530}" destId="{741A5201-94EE-7346-9E43-95F4FBA71A6B}" srcOrd="0" destOrd="0" presId="urn:microsoft.com/office/officeart/2005/8/layout/hChevron3"/>
    <dgm:cxn modelId="{7A76231E-FF33-B64D-9AC5-00400BECE4BB}" type="presOf" srcId="{AF66C291-72E2-0349-8654-A30AF654FB32}" destId="{3D772611-66D0-5141-AFF4-4579D1FE271F}" srcOrd="0" destOrd="0" presId="urn:microsoft.com/office/officeart/2005/8/layout/hChevron3"/>
    <dgm:cxn modelId="{82267CFE-2766-B843-A6C8-4641C134495F}" type="presOf" srcId="{472DD957-C379-C44E-BAD7-E12D39E6CA1D}" destId="{9C252CC5-AC5A-6D47-AE69-1FF09BA3B915}" srcOrd="0" destOrd="0" presId="urn:microsoft.com/office/officeart/2005/8/layout/hChevron3"/>
    <dgm:cxn modelId="{9F98822B-C3EA-1C44-988E-E0D9CAB11340}" srcId="{472DD957-C379-C44E-BAD7-E12D39E6CA1D}" destId="{E1752759-79FE-D241-A093-E086524B77F1}" srcOrd="5" destOrd="0" parTransId="{A58ACB04-DC55-0D4B-BBB9-161D8ED4AE69}" sibTransId="{44CEA5F9-059E-1E40-9ABE-E5ED32F054B6}"/>
    <dgm:cxn modelId="{798026D3-DC86-0541-BC8B-050DEF1E4EDF}" type="presOf" srcId="{E1752759-79FE-D241-A093-E086524B77F1}" destId="{AF086898-2BE1-604B-96AA-1AA37E20030E}" srcOrd="0" destOrd="0" presId="urn:microsoft.com/office/officeart/2005/8/layout/hChevron3"/>
    <dgm:cxn modelId="{9A29C00D-D100-B744-A474-7EA8FC636129}" srcId="{472DD957-C379-C44E-BAD7-E12D39E6CA1D}" destId="{CB2CCF8B-9DE9-AB46-9762-959EA2C8B776}" srcOrd="0" destOrd="0" parTransId="{563DC3D2-E9AA-8D4A-93D4-331D95CB12F9}" sibTransId="{F5E99A24-7192-A347-941D-B952D8B5CEBF}"/>
    <dgm:cxn modelId="{44284D31-305F-004D-A3BA-46FC4246D61C}" type="presOf" srcId="{9E5514ED-A48D-6C45-9BD1-340285F5CC7A}" destId="{631CB58A-E5A4-4B42-9743-5D5388CEA8E2}" srcOrd="0" destOrd="0" presId="urn:microsoft.com/office/officeart/2005/8/layout/hChevron3"/>
    <dgm:cxn modelId="{0366C09F-7ADD-0D47-95AE-9268559DCA0D}" srcId="{472DD957-C379-C44E-BAD7-E12D39E6CA1D}" destId="{9E5514ED-A48D-6C45-9BD1-340285F5CC7A}" srcOrd="3" destOrd="0" parTransId="{CCC68CB8-0BCE-8046-A5F1-D2EADA70DD9A}" sibTransId="{4A498B2D-DAD1-2242-9EFA-0E17579C36DC}"/>
    <dgm:cxn modelId="{4FF10869-1FC0-0743-ADC9-C55F52968129}" srcId="{472DD957-C379-C44E-BAD7-E12D39E6CA1D}" destId="{40B0FD9B-2D94-0141-8205-768532174530}" srcOrd="6" destOrd="0" parTransId="{7A2AB443-87B6-5C4D-B1F2-B3D8DDF1F3B0}" sibTransId="{90C990BD-065D-2444-B9BC-2B185C20FC50}"/>
    <dgm:cxn modelId="{4BF3A858-EAE7-0644-91DB-C9C7B7789EB0}" type="presParOf" srcId="{9C252CC5-AC5A-6D47-AE69-1FF09BA3B915}" destId="{2BFB88E7-D385-E44C-8262-9134BEA1C846}" srcOrd="0" destOrd="0" presId="urn:microsoft.com/office/officeart/2005/8/layout/hChevron3"/>
    <dgm:cxn modelId="{5D437F9F-6DB2-AE4B-B780-54AEE98208B6}" type="presParOf" srcId="{9C252CC5-AC5A-6D47-AE69-1FF09BA3B915}" destId="{18DB742B-0AFB-BF4A-B2E3-877A6D79FA3A}" srcOrd="1" destOrd="0" presId="urn:microsoft.com/office/officeart/2005/8/layout/hChevron3"/>
    <dgm:cxn modelId="{4C3366BE-5EA8-4F44-B23C-A06C692EB0B5}" type="presParOf" srcId="{9C252CC5-AC5A-6D47-AE69-1FF09BA3B915}" destId="{3D772611-66D0-5141-AFF4-4579D1FE271F}" srcOrd="2" destOrd="0" presId="urn:microsoft.com/office/officeart/2005/8/layout/hChevron3"/>
    <dgm:cxn modelId="{79862D52-E329-2846-A35C-1F84BE07C2EC}" type="presParOf" srcId="{9C252CC5-AC5A-6D47-AE69-1FF09BA3B915}" destId="{56E70F5B-FEDA-E748-84A4-7B2301239544}" srcOrd="3" destOrd="0" presId="urn:microsoft.com/office/officeart/2005/8/layout/hChevron3"/>
    <dgm:cxn modelId="{C11F01BD-E78A-BE44-99E5-CCD15DD6EA09}" type="presParOf" srcId="{9C252CC5-AC5A-6D47-AE69-1FF09BA3B915}" destId="{E98B3DE9-FD0D-C942-80CB-585327290685}" srcOrd="4" destOrd="0" presId="urn:microsoft.com/office/officeart/2005/8/layout/hChevron3"/>
    <dgm:cxn modelId="{79FBFB55-54CA-174B-9916-44F490F5F3D0}" type="presParOf" srcId="{9C252CC5-AC5A-6D47-AE69-1FF09BA3B915}" destId="{3BC8425D-20A7-3345-9149-0E4B1776EF4A}" srcOrd="5" destOrd="0" presId="urn:microsoft.com/office/officeart/2005/8/layout/hChevron3"/>
    <dgm:cxn modelId="{26342D11-BFBF-8D48-8FD0-A28926FF2534}" type="presParOf" srcId="{9C252CC5-AC5A-6D47-AE69-1FF09BA3B915}" destId="{631CB58A-E5A4-4B42-9743-5D5388CEA8E2}" srcOrd="6" destOrd="0" presId="urn:microsoft.com/office/officeart/2005/8/layout/hChevron3"/>
    <dgm:cxn modelId="{A601FD4C-81C6-0D4E-8E8E-B140761D25BF}" type="presParOf" srcId="{9C252CC5-AC5A-6D47-AE69-1FF09BA3B915}" destId="{25DCDA8C-2E23-D847-8518-D6408FA77362}" srcOrd="7" destOrd="0" presId="urn:microsoft.com/office/officeart/2005/8/layout/hChevron3"/>
    <dgm:cxn modelId="{B5E26B13-06CA-204E-AD8D-A576F81D7BA6}" type="presParOf" srcId="{9C252CC5-AC5A-6D47-AE69-1FF09BA3B915}" destId="{F44673F5-07CB-8741-80F5-9CF18A8E479D}" srcOrd="8" destOrd="0" presId="urn:microsoft.com/office/officeart/2005/8/layout/hChevron3"/>
    <dgm:cxn modelId="{76D03DFC-EB36-C54D-A239-34D9E14FE2FD}" type="presParOf" srcId="{9C252CC5-AC5A-6D47-AE69-1FF09BA3B915}" destId="{45DDD8AC-9248-7C48-BF6D-158D02C36A66}" srcOrd="9" destOrd="0" presId="urn:microsoft.com/office/officeart/2005/8/layout/hChevron3"/>
    <dgm:cxn modelId="{84B2D510-745D-EA4C-9E57-6722D117F5F4}" type="presParOf" srcId="{9C252CC5-AC5A-6D47-AE69-1FF09BA3B915}" destId="{AF086898-2BE1-604B-96AA-1AA37E20030E}" srcOrd="10" destOrd="0" presId="urn:microsoft.com/office/officeart/2005/8/layout/hChevron3"/>
    <dgm:cxn modelId="{37F3ADEE-94BE-CD43-BDCB-58BF0D9D3243}" type="presParOf" srcId="{9C252CC5-AC5A-6D47-AE69-1FF09BA3B915}" destId="{E7D2ACF3-7C67-994C-B168-789807E4F39B}" srcOrd="11" destOrd="0" presId="urn:microsoft.com/office/officeart/2005/8/layout/hChevron3"/>
    <dgm:cxn modelId="{D742A971-13AE-E04F-8062-130A5FE2D429}" type="presParOf" srcId="{9C252CC5-AC5A-6D47-AE69-1FF09BA3B915}" destId="{741A5201-94EE-7346-9E43-95F4FBA71A6B}" srcOrd="12"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B88E7-D385-E44C-8262-9134BEA1C846}">
      <dsp:nvSpPr>
        <dsp:cNvPr id="0" name=""/>
        <dsp:cNvSpPr/>
      </dsp:nvSpPr>
      <dsp:spPr>
        <a:xfrm>
          <a:off x="1532" y="281095"/>
          <a:ext cx="1803747" cy="721498"/>
        </a:xfrm>
        <a:prstGeom prst="homePlate">
          <a:avLst/>
        </a:prstGeom>
        <a:solidFill>
          <a:schemeClr val="accent5">
            <a:hueOff val="0"/>
            <a:satOff val="0"/>
            <a:lumOff val="0"/>
            <a:alpha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a:solidFill>
                <a:schemeClr val="tx1"/>
              </a:solidFill>
            </a:rPr>
            <a:t>Initial Survey</a:t>
          </a:r>
        </a:p>
      </dsp:txBody>
      <dsp:txXfrm>
        <a:off x="1532" y="281095"/>
        <a:ext cx="1623373" cy="721498"/>
      </dsp:txXfrm>
    </dsp:sp>
    <dsp:sp modelId="{3D772611-66D0-5141-AFF4-4579D1FE271F}">
      <dsp:nvSpPr>
        <dsp:cNvPr id="0" name=""/>
        <dsp:cNvSpPr/>
      </dsp:nvSpPr>
      <dsp:spPr>
        <a:xfrm>
          <a:off x="1444530" y="281095"/>
          <a:ext cx="1803747" cy="721498"/>
        </a:xfrm>
        <a:prstGeom prst="chevron">
          <a:avLst/>
        </a:prstGeom>
        <a:solidFill>
          <a:schemeClr val="accent5">
            <a:hueOff val="-1351709"/>
            <a:satOff val="-3484"/>
            <a:lumOff val="-2353"/>
            <a:alpha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a:solidFill>
                <a:schemeClr val="tx1"/>
              </a:solidFill>
            </a:rPr>
            <a:t>Workshop</a:t>
          </a:r>
        </a:p>
      </dsp:txBody>
      <dsp:txXfrm>
        <a:off x="1805279" y="281095"/>
        <a:ext cx="1082249" cy="721498"/>
      </dsp:txXfrm>
    </dsp:sp>
    <dsp:sp modelId="{E98B3DE9-FD0D-C942-80CB-585327290685}">
      <dsp:nvSpPr>
        <dsp:cNvPr id="0" name=""/>
        <dsp:cNvSpPr/>
      </dsp:nvSpPr>
      <dsp:spPr>
        <a:xfrm>
          <a:off x="2887528" y="281095"/>
          <a:ext cx="1803747" cy="721498"/>
        </a:xfrm>
        <a:prstGeom prst="chevron">
          <a:avLst/>
        </a:prstGeom>
        <a:solidFill>
          <a:schemeClr val="accent5">
            <a:hueOff val="-2703417"/>
            <a:satOff val="-6968"/>
            <a:lumOff val="-4706"/>
            <a:alpha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a:solidFill>
                <a:schemeClr val="tx1"/>
              </a:solidFill>
            </a:rPr>
            <a:t>Two-Week Follow Up</a:t>
          </a:r>
        </a:p>
      </dsp:txBody>
      <dsp:txXfrm>
        <a:off x="3248277" y="281095"/>
        <a:ext cx="1082249" cy="721498"/>
      </dsp:txXfrm>
    </dsp:sp>
    <dsp:sp modelId="{631CB58A-E5A4-4B42-9743-5D5388CEA8E2}">
      <dsp:nvSpPr>
        <dsp:cNvPr id="0" name=""/>
        <dsp:cNvSpPr/>
      </dsp:nvSpPr>
      <dsp:spPr>
        <a:xfrm>
          <a:off x="4330526" y="281095"/>
          <a:ext cx="1803747" cy="721498"/>
        </a:xfrm>
        <a:prstGeom prst="chevron">
          <a:avLst/>
        </a:prstGeom>
        <a:solidFill>
          <a:schemeClr val="accent5">
            <a:hueOff val="-4055126"/>
            <a:satOff val="-10451"/>
            <a:lumOff val="-7059"/>
            <a:alpha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a:solidFill>
                <a:schemeClr val="tx1"/>
              </a:solidFill>
            </a:rPr>
            <a:t>Mini-Surveys </a:t>
          </a:r>
          <a:r>
            <a:rPr lang="en-US" sz="1600" b="1" kern="1200">
              <a:solidFill>
                <a:schemeClr val="tx1"/>
              </a:solidFill>
            </a:rPr>
            <a:t>   (10 Days)</a:t>
          </a:r>
        </a:p>
      </dsp:txBody>
      <dsp:txXfrm>
        <a:off x="4691275" y="281095"/>
        <a:ext cx="1082249" cy="721498"/>
      </dsp:txXfrm>
    </dsp:sp>
    <dsp:sp modelId="{F44673F5-07CB-8741-80F5-9CF18A8E479D}">
      <dsp:nvSpPr>
        <dsp:cNvPr id="0" name=""/>
        <dsp:cNvSpPr/>
      </dsp:nvSpPr>
      <dsp:spPr>
        <a:xfrm>
          <a:off x="5773524" y="281095"/>
          <a:ext cx="1803747" cy="721498"/>
        </a:xfrm>
        <a:prstGeom prst="chevron">
          <a:avLst/>
        </a:prstGeom>
        <a:solidFill>
          <a:schemeClr val="accent5">
            <a:hueOff val="-5406834"/>
            <a:satOff val="-13935"/>
            <a:lumOff val="-9412"/>
            <a:alpha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77343" rIns="38672" bIns="77343" numCol="1" spcCol="1270" anchor="ctr" anchorCtr="0">
          <a:noAutofit/>
        </a:bodyPr>
        <a:lstStyle/>
        <a:p>
          <a:pPr lvl="0" algn="ctr" defTabSz="1289050">
            <a:lnSpc>
              <a:spcPct val="90000"/>
            </a:lnSpc>
            <a:spcBef>
              <a:spcPct val="0"/>
            </a:spcBef>
            <a:spcAft>
              <a:spcPct val="35000"/>
            </a:spcAft>
          </a:pPr>
          <a:r>
            <a:rPr lang="en-US" sz="2900" b="1" kern="1200">
              <a:solidFill>
                <a:schemeClr val="tx1"/>
              </a:solidFill>
            </a:rPr>
            <a:t>...</a:t>
          </a:r>
        </a:p>
      </dsp:txBody>
      <dsp:txXfrm>
        <a:off x="6134273" y="281095"/>
        <a:ext cx="1082249" cy="721498"/>
      </dsp:txXfrm>
    </dsp:sp>
    <dsp:sp modelId="{AF086898-2BE1-604B-96AA-1AA37E20030E}">
      <dsp:nvSpPr>
        <dsp:cNvPr id="0" name=""/>
        <dsp:cNvSpPr/>
      </dsp:nvSpPr>
      <dsp:spPr>
        <a:xfrm>
          <a:off x="7216521" y="281095"/>
          <a:ext cx="1803747" cy="721498"/>
        </a:xfrm>
        <a:prstGeom prst="chevron">
          <a:avLst/>
        </a:prstGeom>
        <a:solidFill>
          <a:schemeClr val="accent5">
            <a:hueOff val="-6758543"/>
            <a:satOff val="-17419"/>
            <a:lumOff val="-11765"/>
            <a:alpha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b="1" kern="1200">
              <a:solidFill>
                <a:schemeClr val="tx1"/>
              </a:solidFill>
            </a:rPr>
            <a:t>June 2020</a:t>
          </a:r>
        </a:p>
      </dsp:txBody>
      <dsp:txXfrm>
        <a:off x="7577270" y="281095"/>
        <a:ext cx="1082249" cy="721498"/>
      </dsp:txXfrm>
    </dsp:sp>
    <dsp:sp modelId="{741A5201-94EE-7346-9E43-95F4FBA71A6B}">
      <dsp:nvSpPr>
        <dsp:cNvPr id="0" name=""/>
        <dsp:cNvSpPr/>
      </dsp:nvSpPr>
      <dsp:spPr>
        <a:xfrm>
          <a:off x="8659519" y="281095"/>
          <a:ext cx="1803747" cy="721498"/>
        </a:xfrm>
        <a:prstGeom prst="chevron">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77343" rIns="38672" bIns="77343" numCol="1" spcCol="1270" anchor="ctr" anchorCtr="0">
          <a:noAutofit/>
        </a:bodyPr>
        <a:lstStyle/>
        <a:p>
          <a:pPr lvl="0" algn="ctr" defTabSz="1289050">
            <a:lnSpc>
              <a:spcPct val="90000"/>
            </a:lnSpc>
            <a:spcBef>
              <a:spcPct val="0"/>
            </a:spcBef>
            <a:spcAft>
              <a:spcPct val="35000"/>
            </a:spcAft>
          </a:pPr>
          <a:r>
            <a:rPr lang="en-US" sz="2900" kern="1200"/>
            <a:t>Year 2</a:t>
          </a:r>
        </a:p>
      </dsp:txBody>
      <dsp:txXfrm>
        <a:off x="9020268" y="281095"/>
        <a:ext cx="1082249" cy="721498"/>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146BAC3C-0327-EF46-A603-F3C915C386D2}" type="datetime1">
              <a:rPr lang="en-US" smtClean="0"/>
              <a:t>2/18/2020</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968DB6F6-F7E7-A641-895E-3FB725737263}" type="slidenum">
              <a:rPr lang="en-US" smtClean="0"/>
              <a:t>‹#›</a:t>
            </a:fld>
            <a:endParaRPr lang="en-US"/>
          </a:p>
        </p:txBody>
      </p:sp>
    </p:spTree>
    <p:extLst>
      <p:ext uri="{BB962C8B-B14F-4D97-AF65-F5344CB8AC3E}">
        <p14:creationId xmlns:p14="http://schemas.microsoft.com/office/powerpoint/2010/main" val="39511276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a:defRPr sz="1300">
                <a:latin typeface="Calibri" pitchFamily="34" charset="0"/>
              </a:defRPr>
            </a:lvl1pPr>
          </a:lstStyle>
          <a:p>
            <a:endParaRPr lang="en-CA"/>
          </a:p>
        </p:txBody>
      </p:sp>
      <p:sp>
        <p:nvSpPr>
          <p:cNvPr id="3" name="Date Placeholder 2"/>
          <p:cNvSpPr>
            <a:spLocks noGrp="1"/>
          </p:cNvSpPr>
          <p:nvPr>
            <p:ph type="dt"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a:defRPr sz="1300">
                <a:latin typeface="Calibri" pitchFamily="34" charset="0"/>
              </a:defRPr>
            </a:lvl1pPr>
          </a:lstStyle>
          <a:p>
            <a:fld id="{05A10AED-8411-1D40-BC2B-947764A9BCBA}" type="datetime1">
              <a:rPr lang="en-US" smtClean="0"/>
              <a:t>2/18/2020</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bwMode="auto">
          <a:xfrm>
            <a:off x="731838" y="4560888"/>
            <a:ext cx="5851525"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a:defRPr sz="1300">
                <a:latin typeface="Calibri" pitchFamily="34" charset="0"/>
              </a:defRPr>
            </a:lvl1pPr>
          </a:lstStyle>
          <a:p>
            <a:endParaRPr lang="en-CA"/>
          </a:p>
        </p:txBody>
      </p:sp>
      <p:sp>
        <p:nvSpPr>
          <p:cNvPr id="7" name="Slide Number Placeholder 6"/>
          <p:cNvSpPr>
            <a:spLocks noGrp="1"/>
          </p:cNvSpPr>
          <p:nvPr>
            <p:ph type="sldNum" sz="quarter" idx="5"/>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a:defRPr sz="1300">
                <a:latin typeface="Calibri" pitchFamily="34" charset="0"/>
              </a:defRPr>
            </a:lvl1pPr>
          </a:lstStyle>
          <a:p>
            <a:fld id="{EEAAA3BD-5608-4ED4-9ACB-A93617569114}" type="slidenum">
              <a:rPr lang="en-US"/>
              <a:pPr/>
              <a:t>‹#›</a:t>
            </a:fld>
            <a:endParaRPr lang="en-US"/>
          </a:p>
        </p:txBody>
      </p:sp>
    </p:spTree>
    <p:extLst>
      <p:ext uri="{BB962C8B-B14F-4D97-AF65-F5344CB8AC3E}">
        <p14:creationId xmlns:p14="http://schemas.microsoft.com/office/powerpoint/2010/main" val="1024711449"/>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[RISE EXPERT STARTS</a:t>
            </a:r>
            <a:r>
              <a:rPr lang="en-US" baseline="0" dirty="0"/>
              <a:t> OFF AFTER BREAK]</a:t>
            </a:r>
            <a:endParaRPr lang="en-US" dirty="0"/>
          </a:p>
          <a:p>
            <a:pPr marL="171450" indent="-171450">
              <a:buFont typeface="Arial" panose="020B0604020202020204" pitchFamily="34" charset="0"/>
              <a:buChar char="•"/>
            </a:pPr>
            <a:r>
              <a:rPr lang="en-US" dirty="0"/>
              <a:t>We are about</a:t>
            </a:r>
            <a:r>
              <a:rPr lang="en-US" baseline="0" dirty="0"/>
              <a:t> to head into our break, but before we do, please complete the leadership survey included in your envelope as we’ll be talking about this after we start back up.</a:t>
            </a:r>
          </a:p>
          <a:p>
            <a:endParaRPr lang="en-US" baseline="0" dirty="0"/>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AAA3BD-5608-4ED4-9ACB-A93617569114}" type="slidenum">
              <a:rPr lang="en-US" smtClean="0"/>
              <a:pPr/>
              <a:t>1</a:t>
            </a:fld>
            <a:endParaRPr lang="en-US" dirty="0"/>
          </a:p>
        </p:txBody>
      </p:sp>
    </p:spTree>
    <p:extLst>
      <p:ext uri="{BB962C8B-B14F-4D97-AF65-F5344CB8AC3E}">
        <p14:creationId xmlns:p14="http://schemas.microsoft.com/office/powerpoint/2010/main" val="3757538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Video with Toni’s narration (https://</a:t>
            </a:r>
            <a:r>
              <a:rPr lang="en-US" i="1" dirty="0" err="1"/>
              <a:t>embed.vidyard.com</a:t>
            </a:r>
            <a:r>
              <a:rPr lang="en-US" i="1"/>
              <a:t>/share/y3TTdeMrJJBGFhnb9q8HBT?)</a:t>
            </a:r>
          </a:p>
        </p:txBody>
      </p:sp>
      <p:sp>
        <p:nvSpPr>
          <p:cNvPr id="4" name="Slide Number Placeholder 3"/>
          <p:cNvSpPr>
            <a:spLocks noGrp="1"/>
          </p:cNvSpPr>
          <p:nvPr>
            <p:ph type="sldNum" sz="quarter" idx="10"/>
          </p:nvPr>
        </p:nvSpPr>
        <p:spPr/>
        <p:txBody>
          <a:bodyPr/>
          <a:lstStyle/>
          <a:p>
            <a:fld id="{EEAAA3BD-5608-4ED4-9ACB-A93617569114}" type="slidenum">
              <a:rPr lang="en-US" smtClean="0"/>
              <a:pPr/>
              <a:t>2</a:t>
            </a:fld>
            <a:endParaRPr lang="en-US"/>
          </a:p>
        </p:txBody>
      </p:sp>
    </p:spTree>
    <p:extLst>
      <p:ext uri="{BB962C8B-B14F-4D97-AF65-F5344CB8AC3E}">
        <p14:creationId xmlns:p14="http://schemas.microsoft.com/office/powerpoint/2010/main" val="428496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Welcome back from the break.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 the second half of the session here today, we're going to be talking more specifically about how those of us in STEM think about our identities as leaders and how research points to three specific leadership strategies that might be most conducive for STEM professionals’ success.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Then we're going to talk about how to put everything we've learned today into action.</a:t>
            </a:r>
          </a:p>
        </p:txBody>
      </p:sp>
      <p:sp>
        <p:nvSpPr>
          <p:cNvPr id="4" name="Slide Number Placeholder 3"/>
          <p:cNvSpPr>
            <a:spLocks noGrp="1"/>
          </p:cNvSpPr>
          <p:nvPr>
            <p:ph type="sldNum" sz="quarter" idx="10"/>
          </p:nvPr>
        </p:nvSpPr>
        <p:spPr/>
        <p:txBody>
          <a:bodyPr/>
          <a:lstStyle/>
          <a:p>
            <a:fld id="{1AEE4375-2A10-43B6-9BF3-915C078ED146}" type="slidenum">
              <a:rPr lang="en-CA" smtClean="0"/>
              <a:t>3</a:t>
            </a:fld>
            <a:endParaRPr lang="en-CA"/>
          </a:p>
        </p:txBody>
      </p:sp>
    </p:spTree>
    <p:extLst>
      <p:ext uri="{BB962C8B-B14F-4D97-AF65-F5344CB8AC3E}">
        <p14:creationId xmlns:p14="http://schemas.microsoft.com/office/powerpoint/2010/main" val="2069794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Now up to this point we've talk about leadership traits and skills more generally, but research carried out by the University of Toronto's I-LEAD team suggests that people working in STEM fields often find it challenging to think about themselves as leaders. </a:t>
            </a:r>
            <a:endParaRPr lang="en-US"/>
          </a:p>
          <a:p>
            <a:endParaRPr lang="en-CA"/>
          </a:p>
        </p:txBody>
      </p:sp>
      <p:sp>
        <p:nvSpPr>
          <p:cNvPr id="4" name="Slide Number Placeholder 3"/>
          <p:cNvSpPr>
            <a:spLocks noGrp="1"/>
          </p:cNvSpPr>
          <p:nvPr>
            <p:ph type="sldNum" sz="quarter" idx="10"/>
          </p:nvPr>
        </p:nvSpPr>
        <p:spPr/>
        <p:txBody>
          <a:bodyPr/>
          <a:lstStyle/>
          <a:p>
            <a:fld id="{EEAAA3BD-5608-4ED4-9ACB-A93617569114}" type="slidenum">
              <a:rPr lang="en-US" smtClean="0"/>
              <a:pPr/>
              <a:t>4</a:t>
            </a:fld>
            <a:endParaRPr lang="en-US"/>
          </a:p>
        </p:txBody>
      </p:sp>
    </p:spTree>
    <p:extLst>
      <p:ext uri="{BB962C8B-B14F-4D97-AF65-F5344CB8AC3E}">
        <p14:creationId xmlns:p14="http://schemas.microsoft.com/office/powerpoint/2010/main" val="2620764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Sometimes people can feel their identities as engineers or scientists are distinct from what they think it means to be a leader. </a:t>
            </a:r>
          </a:p>
          <a:p>
            <a:pPr marL="171450" indent="-171450">
              <a:buFont typeface="Arial" panose="020B0604020202020204" pitchFamily="34" charset="0"/>
              <a:buChar char="•"/>
            </a:pPr>
            <a:r>
              <a:rPr lang="en-US" sz="1200" kern="1200">
                <a:solidFill>
                  <a:schemeClr val="tx1"/>
                </a:solidFill>
                <a:effectLst/>
                <a:latin typeface="+mn-lt"/>
                <a:ea typeface="+mn-ea"/>
                <a:cs typeface="+mn-cs"/>
              </a:rPr>
              <a:t>When we think about what it means to be in STEM, we might think of ourselves as an applied scientist or an engineer, as being a team player working together to solve technical problems, as trying to optimize processes, being a task-oriented doer. </a:t>
            </a:r>
          </a:p>
          <a:p>
            <a:pPr marL="171450" indent="-171450">
              <a:buFont typeface="Arial" panose="020B0604020202020204" pitchFamily="34" charset="0"/>
              <a:buChar char="•"/>
            </a:pPr>
            <a:r>
              <a:rPr lang="en-US" sz="1200" kern="1200">
                <a:solidFill>
                  <a:schemeClr val="tx1"/>
                </a:solidFill>
                <a:effectLst/>
                <a:latin typeface="+mn-lt"/>
                <a:ea typeface="+mn-ea"/>
                <a:cs typeface="+mn-cs"/>
              </a:rPr>
              <a:t>When we think about a leader and what kind of identity they need to have, we might think about this sort of charismatic visionary who has hierarchical influence, that’s designed to solve people problems, to delegate, and to be an agent for change.</a:t>
            </a:r>
            <a:endParaRPr lang="en-CA" sz="1200" kern="1200">
              <a:solidFill>
                <a:schemeClr val="tx1"/>
              </a:solidFill>
              <a:effectLst/>
              <a:latin typeface="+mn-lt"/>
              <a:ea typeface="+mn-ea"/>
              <a:cs typeface="+mn-cs"/>
            </a:endParaRPr>
          </a:p>
        </p:txBody>
      </p:sp>
    </p:spTree>
    <p:extLst>
      <p:ext uri="{BB962C8B-B14F-4D97-AF65-F5344CB8AC3E}">
        <p14:creationId xmlns:p14="http://schemas.microsoft.com/office/powerpoint/2010/main" val="2476216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spcBef>
                <a:spcPts val="1600"/>
              </a:spcBef>
              <a:spcAft>
                <a:spcPts val="0"/>
              </a:spcAft>
              <a:buFont typeface="Arial" panose="020B0604020202020204" pitchFamily="34" charset="0"/>
              <a:buChar char="•"/>
            </a:pPr>
            <a:r>
              <a:rPr lang="en-US" sz="1200" kern="1200">
                <a:solidFill>
                  <a:schemeClr val="tx1"/>
                </a:solidFill>
                <a:effectLst/>
                <a:latin typeface="+mn-lt"/>
                <a:ea typeface="+mn-ea"/>
                <a:cs typeface="+mn-cs"/>
              </a:rPr>
              <a:t>Once we recognize that leadership just means influencing people toward goals, it might be easier to see the way that as STEM professionals, you already do have influence. </a:t>
            </a:r>
          </a:p>
          <a:p>
            <a:pPr marL="171450" lvl="0" indent="-171450">
              <a:spcBef>
                <a:spcPts val="1600"/>
              </a:spcBef>
              <a:spcAft>
                <a:spcPts val="0"/>
              </a:spcAft>
              <a:buFont typeface="Arial" panose="020B0604020202020204" pitchFamily="34" charset="0"/>
              <a:buChar char="•"/>
            </a:pPr>
            <a:r>
              <a:rPr lang="en-US" sz="1200" kern="1200">
                <a:solidFill>
                  <a:schemeClr val="tx1"/>
                </a:solidFill>
                <a:effectLst/>
                <a:latin typeface="+mn-lt"/>
                <a:ea typeface="+mn-ea"/>
                <a:cs typeface="+mn-cs"/>
              </a:rPr>
              <a:t>Because of that, all of us have the ability to be leaders. </a:t>
            </a:r>
          </a:p>
          <a:p>
            <a:pPr marL="171450" lvl="0" indent="-171450">
              <a:spcBef>
                <a:spcPts val="1600"/>
              </a:spcBef>
              <a:spcAft>
                <a:spcPts val="0"/>
              </a:spcAft>
              <a:buFont typeface="Arial" panose="020B0604020202020204" pitchFamily="34" charset="0"/>
              <a:buChar char="•"/>
            </a:pPr>
            <a:r>
              <a:rPr lang="en-US" sz="1200" kern="1200">
                <a:solidFill>
                  <a:schemeClr val="tx1"/>
                </a:solidFill>
                <a:effectLst/>
                <a:latin typeface="+mn-lt"/>
                <a:ea typeface="+mn-ea"/>
                <a:cs typeface="+mn-cs"/>
              </a:rPr>
              <a:t>So for example, leaders can be anybody who models their technical expertise for others and tries to pass on their experience and insights through mentorship. </a:t>
            </a:r>
          </a:p>
          <a:p>
            <a:pPr marL="171450" lvl="0" indent="-171450">
              <a:spcBef>
                <a:spcPts val="1600"/>
              </a:spcBef>
              <a:spcAft>
                <a:spcPts val="0"/>
              </a:spcAft>
              <a:buFont typeface="Arial" panose="020B0604020202020204" pitchFamily="34" charset="0"/>
              <a:buChar char="•"/>
            </a:pPr>
            <a:r>
              <a:rPr lang="en-US" sz="1200" kern="1200">
                <a:solidFill>
                  <a:schemeClr val="tx1"/>
                </a:solidFill>
                <a:effectLst/>
                <a:latin typeface="+mn-lt"/>
                <a:ea typeface="+mn-ea"/>
                <a:cs typeface="+mn-cs"/>
              </a:rPr>
              <a:t>It can be anybody who tries to build bridges across organizational units by capitalizing on the strengths of different people. </a:t>
            </a:r>
          </a:p>
          <a:p>
            <a:pPr marL="171450" lvl="0" indent="-171450">
              <a:spcBef>
                <a:spcPts val="1600"/>
              </a:spcBef>
              <a:spcAft>
                <a:spcPts val="0"/>
              </a:spcAft>
              <a:buFont typeface="Arial" panose="020B0604020202020204" pitchFamily="34" charset="0"/>
              <a:buChar char="•"/>
            </a:pPr>
            <a:r>
              <a:rPr lang="en-US" sz="1200" kern="1200">
                <a:solidFill>
                  <a:schemeClr val="tx1"/>
                </a:solidFill>
                <a:effectLst/>
                <a:latin typeface="+mn-lt"/>
                <a:ea typeface="+mn-ea"/>
                <a:cs typeface="+mn-cs"/>
              </a:rPr>
              <a:t>It can be anybody who tries to drive growth and innovation by defining creative, technically feasible visions.</a:t>
            </a:r>
            <a:endParaRPr b="0"/>
          </a:p>
        </p:txBody>
      </p:sp>
    </p:spTree>
    <p:extLst>
      <p:ext uri="{BB962C8B-B14F-4D97-AF65-F5344CB8AC3E}">
        <p14:creationId xmlns:p14="http://schemas.microsoft.com/office/powerpoint/2010/main" val="513207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Research from </a:t>
            </a:r>
            <a:r>
              <a:rPr lang="en-US" sz="1200" kern="1200" err="1">
                <a:solidFill>
                  <a:schemeClr val="tx1"/>
                </a:solidFill>
                <a:effectLst/>
                <a:latin typeface="+mn-lt"/>
                <a:ea typeface="+mn-ea"/>
                <a:cs typeface="+mn-cs"/>
              </a:rPr>
              <a:t>Rottman</a:t>
            </a:r>
            <a:r>
              <a:rPr lang="en-US" sz="1200" kern="1200">
                <a:solidFill>
                  <a:schemeClr val="tx1"/>
                </a:solidFill>
                <a:effectLst/>
                <a:latin typeface="+mn-lt"/>
                <a:ea typeface="+mn-ea"/>
                <a:cs typeface="+mn-cs"/>
              </a:rPr>
              <a:t> and colleagues from the University of Toronto reveals that there's actually overlap between these identities once we think about leaders as having influence.</a:t>
            </a:r>
          </a:p>
        </p:txBody>
      </p:sp>
    </p:spTree>
    <p:extLst>
      <p:ext uri="{BB962C8B-B14F-4D97-AF65-F5344CB8AC3E}">
        <p14:creationId xmlns:p14="http://schemas.microsoft.com/office/powerpoint/2010/main" val="2763607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So before we go any farther, to set the stage for what we'll talk about, I'm going to have you have another conversation with your pair.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So this is question set 5 in your booklet and I want you to spend some time talking about how STEM professionals in particular lead through influence.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So what are the ways in which you see leadership in STEM as being unique?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And then describe someone in your field whose had a positive influence on you and think about what that person does to be influential.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Okay, so welcome back from that discussion.</a:t>
            </a:r>
          </a:p>
          <a:p>
            <a:pPr marL="0" indent="0">
              <a:buFont typeface="+mj-lt"/>
              <a:buNone/>
            </a:pPr>
            <a:endParaRPr lang="en-US" sz="1200" kern="1200">
              <a:solidFill>
                <a:schemeClr val="tx1"/>
              </a:solidFill>
              <a:latin typeface="+mn-lt"/>
              <a:ea typeface="+mn-ea"/>
              <a:cs typeface="Calibri" panose="020F0502020204030204" pitchFamily="34" charset="0"/>
            </a:endParaRPr>
          </a:p>
        </p:txBody>
      </p:sp>
    </p:spTree>
    <p:extLst>
      <p:ext uri="{BB962C8B-B14F-4D97-AF65-F5344CB8AC3E}">
        <p14:creationId xmlns:p14="http://schemas.microsoft.com/office/powerpoint/2010/main" val="2786278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We're going to summarize just this brief section by saying that STEM professionals sometimes find it difficult to identify as leaders. </a:t>
            </a:r>
          </a:p>
          <a:p>
            <a:pPr marL="171450" indent="-171450">
              <a:buFont typeface="Arial" panose="020B0604020202020204" pitchFamily="34" charset="0"/>
              <a:buChar char="•"/>
            </a:pPr>
            <a:r>
              <a:rPr lang="en-US" sz="1200" kern="1200">
                <a:solidFill>
                  <a:schemeClr val="tx1"/>
                </a:solidFill>
                <a:effectLst/>
                <a:latin typeface="+mn-lt"/>
                <a:ea typeface="+mn-ea"/>
                <a:cs typeface="+mn-cs"/>
              </a:rPr>
              <a:t>But the challenge is to reframe what leadership is. </a:t>
            </a:r>
          </a:p>
          <a:p>
            <a:pPr marL="171450" indent="-171450">
              <a:buFont typeface="Arial" panose="020B0604020202020204" pitchFamily="34" charset="0"/>
              <a:buChar char="•"/>
            </a:pPr>
            <a:r>
              <a:rPr lang="en-US" sz="1200" kern="1200">
                <a:solidFill>
                  <a:schemeClr val="tx1"/>
                </a:solidFill>
                <a:effectLst/>
                <a:latin typeface="+mn-lt"/>
                <a:ea typeface="+mn-ea"/>
                <a:cs typeface="+mn-cs"/>
              </a:rPr>
              <a:t>It mainly means having impact and influence over other people. </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again, tying back to what we talked about before the break, we're going to talk about leadership as skills and strategies that we can learn.</a:t>
            </a:r>
            <a:endParaRPr lang="en-CA"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EEAAA3BD-5608-4ED4-9ACB-A93617569114}" type="slidenum">
              <a:rPr lang="en-US" smtClean="0"/>
              <a:pPr/>
              <a:t>9</a:t>
            </a:fld>
            <a:endParaRPr lang="en-US"/>
          </a:p>
        </p:txBody>
      </p:sp>
    </p:spTree>
    <p:extLst>
      <p:ext uri="{BB962C8B-B14F-4D97-AF65-F5344CB8AC3E}">
        <p14:creationId xmlns:p14="http://schemas.microsoft.com/office/powerpoint/2010/main" val="409670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Let's say more about what those skills and strategies are.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And I want to go back to the design task that you all did at the very beginning of today's session</a:t>
            </a:r>
          </a:p>
          <a:p>
            <a:endParaRPr lang="en-CA"/>
          </a:p>
        </p:txBody>
      </p:sp>
      <p:sp>
        <p:nvSpPr>
          <p:cNvPr id="4" name="Slide Number Placeholder 3"/>
          <p:cNvSpPr>
            <a:spLocks noGrp="1"/>
          </p:cNvSpPr>
          <p:nvPr>
            <p:ph type="sldNum" sz="quarter" idx="10"/>
          </p:nvPr>
        </p:nvSpPr>
        <p:spPr/>
        <p:txBody>
          <a:bodyPr/>
          <a:lstStyle/>
          <a:p>
            <a:fld id="{EEAAA3BD-5608-4ED4-9ACB-A93617569114}" type="slidenum">
              <a:rPr lang="en-US" smtClean="0"/>
              <a:pPr/>
              <a:t>10</a:t>
            </a:fld>
            <a:endParaRPr lang="en-US"/>
          </a:p>
        </p:txBody>
      </p:sp>
    </p:spTree>
    <p:extLst>
      <p:ext uri="{BB962C8B-B14F-4D97-AF65-F5344CB8AC3E}">
        <p14:creationId xmlns:p14="http://schemas.microsoft.com/office/powerpoint/2010/main" val="601019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Let’s go back to the</a:t>
            </a:r>
            <a:r>
              <a:rPr lang="en-US" baseline="0"/>
              <a:t> design challenge we had the start of the morning:</a:t>
            </a:r>
          </a:p>
          <a:p>
            <a:pPr marL="171450" indent="-171450">
              <a:buFont typeface="Arial" panose="020B0604020202020204" pitchFamily="34" charset="0"/>
              <a:buChar char="•"/>
            </a:pPr>
            <a:r>
              <a:rPr lang="en-US" baseline="0"/>
              <a:t>The winning tower was [</a:t>
            </a:r>
            <a:r>
              <a:rPr lang="en-US" i="1" baseline="0"/>
              <a:t>indicate table</a:t>
            </a:r>
            <a:r>
              <a:rPr lang="en-US" baseline="0"/>
              <a: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First, let's just take a minute to reward the team with the winning tower. And we do have a prize here for the team at table X. Great.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You might recall that each of the leaders for your groups were actually given different instructions for how to lead.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So in this next section we're going to be going into detail about four different leadership strategies.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Leaders, you might be able to guess which role you were given based on the information that I'm going to be describing, but I want you to keep that information to yourself right now while we go through this content.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As we talk about these different strategies, let's see if others at the table are able to guess which strategy you were given based on what they observed.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And importantly, I want to first just thank you for playing along.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Please give a hand for all of our leaders who led us through this task.</a:t>
            </a:r>
          </a:p>
          <a:p>
            <a:endParaRPr lang="en-US" baseline="0"/>
          </a:p>
          <a:p>
            <a:pPr marL="0" lvl="0" indent="0">
              <a:spcBef>
                <a:spcPts val="1600"/>
              </a:spcBef>
              <a:spcAft>
                <a:spcPts val="0"/>
              </a:spcAft>
              <a:buNone/>
            </a:pPr>
            <a:endParaRPr lang="en-US" b="0"/>
          </a:p>
          <a:p>
            <a:endParaRPr lang="en-US" baseline="0"/>
          </a:p>
          <a:p>
            <a:endParaRPr lang="en-US"/>
          </a:p>
        </p:txBody>
      </p:sp>
      <p:sp>
        <p:nvSpPr>
          <p:cNvPr id="4" name="Slide Number Placeholder 3"/>
          <p:cNvSpPr>
            <a:spLocks noGrp="1"/>
          </p:cNvSpPr>
          <p:nvPr>
            <p:ph type="sldNum" sz="quarter" idx="10"/>
          </p:nvPr>
        </p:nvSpPr>
        <p:spPr/>
        <p:txBody>
          <a:bodyPr/>
          <a:lstStyle/>
          <a:p>
            <a:fld id="{EEAAA3BD-5608-4ED4-9ACB-A93617569114}" type="slidenum">
              <a:rPr lang="en-US" smtClean="0"/>
              <a:pPr/>
              <a:t>11</a:t>
            </a:fld>
            <a:endParaRPr lang="en-US"/>
          </a:p>
        </p:txBody>
      </p:sp>
    </p:spTree>
    <p:extLst>
      <p:ext uri="{BB962C8B-B14F-4D97-AF65-F5344CB8AC3E}">
        <p14:creationId xmlns:p14="http://schemas.microsoft.com/office/powerpoint/2010/main" val="1563941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We're going to talk about four distinct leadership strategies. </a:t>
            </a:r>
          </a:p>
          <a:p>
            <a:pPr marL="171450" indent="-171450">
              <a:buFont typeface="Arial" panose="020B0604020202020204" pitchFamily="34" charset="0"/>
              <a:buChar char="•"/>
            </a:pPr>
            <a:r>
              <a:rPr lang="en-US" sz="1200" kern="1200">
                <a:solidFill>
                  <a:schemeClr val="tx1"/>
                </a:solidFill>
                <a:effectLst/>
                <a:latin typeface="+mn-lt"/>
                <a:ea typeface="+mn-ea"/>
                <a:cs typeface="+mn-cs"/>
              </a:rPr>
              <a:t>Briefly, we will be referring to these as autocratic direction, technical mastery, collaborative optimization, and organizational innovation.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The three strategies here on the right are strategies that have been specifically identified by the I-LEAD group as key strategies to leadership that might be particularly effective in science and technology settings. </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They also map onto three similar strategies identified by researchers at MIT as being essential to ‘nimble leadership’ – the ability for a company to be flexibly innovative over time.  </a:t>
            </a:r>
          </a:p>
          <a:p>
            <a:pPr marL="171450" indent="-171450">
              <a:buFont typeface="Arial" panose="020B0604020202020204" pitchFamily="34" charset="0"/>
              <a:buChar char="•"/>
            </a:pPr>
            <a:r>
              <a:rPr lang="en-US" sz="1200" b="0" kern="1200">
                <a:solidFill>
                  <a:schemeClr val="tx1"/>
                </a:solidFill>
                <a:effectLst/>
                <a:latin typeface="+mn-lt"/>
                <a:ea typeface="+mn-ea"/>
                <a:cs typeface="+mn-cs"/>
              </a:rPr>
              <a:t>But even more broadly than STEM, three similar kinds of leadership strategies have long been recognized as key way to think about different approaches to leading others. </a:t>
            </a:r>
          </a:p>
          <a:p>
            <a:pPr marL="171450" indent="-171450">
              <a:buFont typeface="Arial" panose="020B0604020202020204" pitchFamily="34" charset="0"/>
              <a:buChar char="•"/>
            </a:pPr>
            <a:r>
              <a:rPr lang="en-US" sz="1200" b="0" kern="1200">
                <a:solidFill>
                  <a:schemeClr val="tx1"/>
                </a:solidFill>
                <a:effectLst/>
                <a:latin typeface="+mn-lt"/>
                <a:ea typeface="+mn-ea"/>
                <a:cs typeface="+mn-cs"/>
              </a:rPr>
              <a:t>And in a recent meta-analysis, these forms of leadership taken together were a strong predictor of innovation.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We can contrast these against autocratic direction, which is the more traditional form of direct leadership that we tend to first associate with leaders. </a:t>
            </a:r>
          </a:p>
          <a:p>
            <a:pPr marL="171450" indent="-171450">
              <a:buFont typeface="Arial" panose="020B0604020202020204" pitchFamily="34" charset="0"/>
              <a:buChar char="•"/>
            </a:pPr>
            <a:r>
              <a:rPr lang="en-US" sz="1200" kern="1200">
                <a:solidFill>
                  <a:schemeClr val="tx1"/>
                </a:solidFill>
                <a:effectLst/>
                <a:latin typeface="+mn-lt"/>
                <a:ea typeface="+mn-ea"/>
                <a:cs typeface="+mn-cs"/>
              </a:rPr>
              <a:t>Again, as I walk you through definitions of each of these in the following slides, I want you to think about which one of these four strategies might best describe the leadership strategy that was used in your design team. </a:t>
            </a:r>
          </a:p>
          <a:p>
            <a:pPr marL="171450" indent="-171450">
              <a:buFont typeface="Arial" panose="020B0604020202020204" pitchFamily="34" charset="0"/>
              <a:buChar char="•"/>
            </a:pPr>
            <a:r>
              <a:rPr lang="en-US" sz="1200" kern="1200">
                <a:solidFill>
                  <a:schemeClr val="tx1"/>
                </a:solidFill>
                <a:effectLst/>
                <a:latin typeface="+mn-lt"/>
                <a:ea typeface="+mn-ea"/>
                <a:cs typeface="+mn-cs"/>
              </a:rPr>
              <a:t>But don't say anything for now because afterwards I'll give you the chance to discuss it as a group and come to a consensus. </a:t>
            </a:r>
            <a:endParaRPr lang="en-US" b="0" baseline="0"/>
          </a:p>
          <a:p>
            <a:pPr marL="0" lvl="0" indent="0">
              <a:spcBef>
                <a:spcPts val="1600"/>
              </a:spcBef>
              <a:spcAft>
                <a:spcPts val="0"/>
              </a:spcAft>
              <a:buNone/>
            </a:pPr>
            <a:endParaRPr lang="en-US" b="0" baseline="0"/>
          </a:p>
        </p:txBody>
      </p:sp>
    </p:spTree>
    <p:extLst>
      <p:ext uri="{BB962C8B-B14F-4D97-AF65-F5344CB8AC3E}">
        <p14:creationId xmlns:p14="http://schemas.microsoft.com/office/powerpoint/2010/main" val="611762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So let's talk about the first, autocratic direction.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Autocratic direction means to exert authority over others. </a:t>
            </a:r>
          </a:p>
          <a:p>
            <a:pPr marL="171450" indent="-171450">
              <a:buFont typeface="Arial" panose="020B0604020202020204" pitchFamily="34" charset="0"/>
              <a:buChar char="•"/>
            </a:pPr>
            <a:r>
              <a:rPr lang="en-US" sz="1200" kern="1200">
                <a:solidFill>
                  <a:schemeClr val="tx1"/>
                </a:solidFill>
                <a:effectLst/>
                <a:latin typeface="+mn-lt"/>
                <a:ea typeface="+mn-ea"/>
                <a:cs typeface="+mn-cs"/>
              </a:rPr>
              <a:t>It's sometimes what we think of when we think of the more traditional and hierarchical notion of leadership. </a:t>
            </a:r>
          </a:p>
          <a:p>
            <a:pPr marL="171450" indent="-171450">
              <a:buFont typeface="Arial" panose="020B0604020202020204" pitchFamily="34" charset="0"/>
              <a:buChar char="•"/>
            </a:pPr>
            <a:r>
              <a:rPr lang="en-US" sz="1200" kern="1200">
                <a:solidFill>
                  <a:schemeClr val="tx1"/>
                </a:solidFill>
                <a:effectLst/>
                <a:latin typeface="+mn-lt"/>
                <a:ea typeface="+mn-ea"/>
                <a:cs typeface="+mn-cs"/>
              </a:rPr>
              <a:t>An autocratic director focuses on performance and timelines, and how to get things done according to procedures and standards. </a:t>
            </a:r>
          </a:p>
          <a:p>
            <a:pPr marL="171450" indent="-171450">
              <a:buFont typeface="Arial" panose="020B0604020202020204" pitchFamily="34" charset="0"/>
              <a:buChar char="•"/>
            </a:pPr>
            <a:r>
              <a:rPr lang="en-US" sz="1200" kern="1200">
                <a:solidFill>
                  <a:schemeClr val="tx1"/>
                </a:solidFill>
                <a:effectLst/>
                <a:latin typeface="+mn-lt"/>
                <a:ea typeface="+mn-ea"/>
                <a:cs typeface="+mn-cs"/>
              </a:rPr>
              <a:t>Autocratic directors don't necessarily seek out input or suggestions. </a:t>
            </a:r>
          </a:p>
          <a:p>
            <a:pPr marL="171450" indent="-171450">
              <a:buFont typeface="Arial" panose="020B0604020202020204" pitchFamily="34" charset="0"/>
              <a:buChar char="•"/>
            </a:pPr>
            <a:r>
              <a:rPr lang="en-US" sz="1200" kern="1200">
                <a:solidFill>
                  <a:schemeClr val="tx1"/>
                </a:solidFill>
                <a:effectLst/>
                <a:latin typeface="+mn-lt"/>
                <a:ea typeface="+mn-ea"/>
                <a:cs typeface="+mn-cs"/>
              </a:rPr>
              <a:t>The key skills exhibited here including being able to initiate structure, providing clear directions on demands on what to do and then imposing rewards and penalties for good and bad performance. </a:t>
            </a:r>
          </a:p>
          <a:p>
            <a:pPr marL="0" lvl="0" indent="0">
              <a:spcBef>
                <a:spcPts val="1600"/>
              </a:spcBef>
              <a:spcAft>
                <a:spcPts val="0"/>
              </a:spcAft>
              <a:buNone/>
            </a:pPr>
            <a:endParaRPr lang="en-US" b="1" baseline="0"/>
          </a:p>
          <a:p>
            <a:pPr marL="0" lvl="0" indent="0">
              <a:spcBef>
                <a:spcPts val="1600"/>
              </a:spcBef>
              <a:spcAft>
                <a:spcPts val="0"/>
              </a:spcAft>
              <a:buNone/>
            </a:pPr>
            <a:endParaRPr lang="en-US"/>
          </a:p>
          <a:p>
            <a:pPr marL="0" lvl="0" indent="0">
              <a:spcBef>
                <a:spcPts val="1600"/>
              </a:spcBef>
              <a:spcAft>
                <a:spcPts val="0"/>
              </a:spcAft>
              <a:buNone/>
            </a:pPr>
            <a:endParaRPr lang="en-US" b="0" baseline="0"/>
          </a:p>
        </p:txBody>
      </p:sp>
    </p:spTree>
    <p:extLst>
      <p:ext uri="{BB962C8B-B14F-4D97-AF65-F5344CB8AC3E}">
        <p14:creationId xmlns:p14="http://schemas.microsoft.com/office/powerpoint/2010/main" val="3957174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Now let's talk about 3 other strategies. </a:t>
            </a:r>
          </a:p>
          <a:p>
            <a:pPr marL="171450" indent="-171450">
              <a:buFont typeface="Arial" panose="020B0604020202020204" pitchFamily="34" charset="0"/>
              <a:buChar char="•"/>
            </a:pPr>
            <a:r>
              <a:rPr lang="en-US" sz="1200" kern="1200">
                <a:solidFill>
                  <a:schemeClr val="tx1"/>
                </a:solidFill>
                <a:effectLst/>
                <a:latin typeface="+mn-lt"/>
                <a:ea typeface="+mn-ea"/>
                <a:cs typeface="+mn-cs"/>
              </a:rPr>
              <a:t>First, technical mastery is a task-focused style of leadership that entails having influence because of one’s technical expertise. </a:t>
            </a:r>
          </a:p>
          <a:p>
            <a:pPr marL="171450" indent="-171450">
              <a:buFont typeface="Arial" panose="020B0604020202020204" pitchFamily="34" charset="0"/>
              <a:buChar char="•"/>
            </a:pPr>
            <a:r>
              <a:rPr lang="en-US" sz="1200" kern="1200">
                <a:solidFill>
                  <a:schemeClr val="tx1"/>
                </a:solidFill>
                <a:effectLst/>
                <a:latin typeface="+mn-lt"/>
                <a:ea typeface="+mn-ea"/>
                <a:cs typeface="+mn-cs"/>
              </a:rPr>
              <a:t>Leaders who exhibit this strategy are often subject matter specialists who have the ability to explain complex problems to others and develop creative solutions to technical challenges. </a:t>
            </a:r>
          </a:p>
          <a:p>
            <a:pPr marL="171450" indent="-171450">
              <a:buFont typeface="Arial" panose="020B0604020202020204" pitchFamily="34" charset="0"/>
              <a:buChar char="•"/>
            </a:pPr>
            <a:r>
              <a:rPr lang="en-US" sz="1200" kern="1200">
                <a:solidFill>
                  <a:schemeClr val="tx1"/>
                </a:solidFill>
                <a:effectLst/>
                <a:latin typeface="+mn-lt"/>
                <a:ea typeface="+mn-ea"/>
                <a:cs typeface="+mn-cs"/>
              </a:rPr>
              <a:t>If you want to become more of a technical master, the key skills to develop including having the confidence to initiate or advocate for your own ideas, to take action to do things that can serve the broader goals of the team or organization, and to attract others to join in and collaborate with you on projects because of your know-how.</a:t>
            </a:r>
          </a:p>
          <a:p>
            <a:pPr marL="171450" indent="-171450">
              <a:buFont typeface="Arial" panose="020B0604020202020204" pitchFamily="34" charset="0"/>
              <a:buChar char="•"/>
            </a:pPr>
            <a:r>
              <a:rPr lang="en-US" sz="1200" kern="1200">
                <a:solidFill>
                  <a:schemeClr val="tx1"/>
                </a:solidFill>
                <a:effectLst/>
                <a:latin typeface="+mn-lt"/>
                <a:ea typeface="+mn-ea"/>
                <a:cs typeface="+mn-cs"/>
              </a:rPr>
              <a:t>Technical masters are influential because they know how to get things done and are willing to share their skills with others and for the good of the team or organization.</a:t>
            </a:r>
          </a:p>
          <a:p>
            <a:pPr marL="171450" marR="0" lvl="0" indent="-171450" algn="l" defTabSz="914400" rtl="0" eaLnBrk="1" fontAlgn="auto" latinLnBrk="0" hangingPunct="1">
              <a:lnSpc>
                <a:spcPct val="100000"/>
              </a:lnSpc>
              <a:spcBef>
                <a:spcPts val="1600"/>
              </a:spcBef>
              <a:spcAft>
                <a:spcPts val="0"/>
              </a:spcAft>
              <a:buClr>
                <a:srgbClr val="000000"/>
              </a:buClr>
              <a:buSzPts val="1100"/>
              <a:buFont typeface="Arial" panose="020B0604020202020204" pitchFamily="34" charset="0"/>
              <a:buChar char="•"/>
              <a:tabLst/>
              <a:defRPr/>
            </a:pPr>
            <a:endParaRPr lang="en-US" i="1" baseline="0">
              <a:solidFill>
                <a:schemeClr val="bg2"/>
              </a:solidFill>
              <a:latin typeface="Calibri" panose="020F0502020204030204" pitchFamily="34" charset="0"/>
            </a:endParaRPr>
          </a:p>
        </p:txBody>
      </p:sp>
    </p:spTree>
    <p:extLst>
      <p:ext uri="{BB962C8B-B14F-4D97-AF65-F5344CB8AC3E}">
        <p14:creationId xmlns:p14="http://schemas.microsoft.com/office/powerpoint/2010/main" val="1188792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The next type of strategy we'll talk about is collaborative optimization.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People who use this more connection-focused strategy lead by looking for ways to optimize processes to get the most out of everyone. </a:t>
            </a:r>
          </a:p>
          <a:p>
            <a:pPr marL="171450" indent="-171450">
              <a:buFont typeface="Arial" panose="020B0604020202020204" pitchFamily="34" charset="0"/>
              <a:buChar char="•"/>
            </a:pPr>
            <a:r>
              <a:rPr lang="en-US" sz="1200" kern="1200">
                <a:solidFill>
                  <a:schemeClr val="tx1"/>
                </a:solidFill>
                <a:effectLst/>
                <a:latin typeface="+mn-lt"/>
                <a:ea typeface="+mn-ea"/>
                <a:cs typeface="+mn-cs"/>
              </a:rPr>
              <a:t>They're likely to take a more interdisciplinary approach, and are skilled at leveraging people’s strengths to match certain project objectives. </a:t>
            </a:r>
          </a:p>
          <a:p>
            <a:pPr marL="171450" indent="-171450">
              <a:buFont typeface="Arial" panose="020B0604020202020204" pitchFamily="34" charset="0"/>
              <a:buChar char="•"/>
            </a:pPr>
            <a:r>
              <a:rPr lang="en-US" sz="1200" kern="1200">
                <a:solidFill>
                  <a:schemeClr val="tx1"/>
                </a:solidFill>
                <a:effectLst/>
                <a:latin typeface="+mn-lt"/>
                <a:ea typeface="+mn-ea"/>
                <a:cs typeface="+mn-cs"/>
              </a:rPr>
              <a:t>By doing this, they also inspire and motivate people to do their best. </a:t>
            </a:r>
          </a:p>
          <a:p>
            <a:pPr marL="171450" indent="-171450">
              <a:buFont typeface="Arial" panose="020B0604020202020204" pitchFamily="34" charset="0"/>
              <a:buChar char="•"/>
            </a:pPr>
            <a:r>
              <a:rPr lang="en-US" sz="1200" kern="1200">
                <a:solidFill>
                  <a:schemeClr val="tx1"/>
                </a:solidFill>
                <a:effectLst/>
                <a:latin typeface="+mn-lt"/>
                <a:ea typeface="+mn-ea"/>
                <a:cs typeface="+mn-cs"/>
              </a:rPr>
              <a:t>If you are looking to become better at collaborative optimization, you might focus on learning how to listen to others and ask questions that can put you in a position to guide and mentor them. </a:t>
            </a:r>
          </a:p>
          <a:p>
            <a:pPr marL="171450" indent="-171450">
              <a:buFont typeface="Arial" panose="020B0604020202020204" pitchFamily="34" charset="0"/>
              <a:buChar char="•"/>
            </a:pPr>
            <a:r>
              <a:rPr lang="en-US" sz="1200" kern="1200">
                <a:solidFill>
                  <a:schemeClr val="tx1"/>
                </a:solidFill>
                <a:effectLst/>
                <a:latin typeface="+mn-lt"/>
                <a:ea typeface="+mn-ea"/>
                <a:cs typeface="+mn-cs"/>
              </a:rPr>
              <a:t>You would also practice how you can connect people together to foster innovation and to develop procedures that encourage sharing information across units. </a:t>
            </a:r>
          </a:p>
          <a:p>
            <a:pPr marL="171450" indent="-171450">
              <a:buFont typeface="Arial" panose="020B0604020202020204" pitchFamily="34" charset="0"/>
              <a:buChar char="•"/>
            </a:pPr>
            <a:r>
              <a:rPr lang="en-US" sz="1200" kern="1200">
                <a:solidFill>
                  <a:schemeClr val="tx1"/>
                </a:solidFill>
                <a:effectLst/>
                <a:latin typeface="+mn-lt"/>
                <a:ea typeface="+mn-ea"/>
                <a:cs typeface="+mn-cs"/>
              </a:rPr>
              <a:t>Collaborative optimizers are influential because they optimize people’s ability to collaborate effectively.</a:t>
            </a:r>
          </a:p>
          <a:p>
            <a:pPr marL="171450" lvl="0" indent="-171450">
              <a:spcBef>
                <a:spcPts val="1600"/>
              </a:spcBef>
              <a:spcAft>
                <a:spcPts val="0"/>
              </a:spcAft>
              <a:buFont typeface="Arial" panose="020B0604020202020204" pitchFamily="34" charset="0"/>
              <a:buChar char="•"/>
            </a:pPr>
            <a:endParaRPr/>
          </a:p>
        </p:txBody>
      </p:sp>
    </p:spTree>
    <p:extLst>
      <p:ext uri="{BB962C8B-B14F-4D97-AF65-F5344CB8AC3E}">
        <p14:creationId xmlns:p14="http://schemas.microsoft.com/office/powerpoint/2010/main" val="675709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The final strategy here is organizational innovation.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This is what organizational researchers say is a strategy focused on change and flexibility. </a:t>
            </a:r>
          </a:p>
          <a:p>
            <a:pPr marL="171450" indent="-171450">
              <a:buFont typeface="Arial" panose="020B0604020202020204" pitchFamily="34" charset="0"/>
              <a:buChar char="•"/>
            </a:pPr>
            <a:r>
              <a:rPr lang="en-US" sz="1200" kern="1200">
                <a:solidFill>
                  <a:schemeClr val="tx1"/>
                </a:solidFill>
                <a:effectLst/>
                <a:latin typeface="+mn-lt"/>
                <a:ea typeface="+mn-ea"/>
                <a:cs typeface="+mn-cs"/>
              </a:rPr>
              <a:t>When we lead with organizational innovation, we tend to have broader field-wide knowledge, we try to engage in outside the box thinking, and we're willing to take calculated risks and learn from our mistakes. </a:t>
            </a:r>
          </a:p>
          <a:p>
            <a:pPr marL="171450" indent="-171450">
              <a:buFont typeface="Arial" panose="020B0604020202020204" pitchFamily="34" charset="0"/>
              <a:buChar char="•"/>
            </a:pPr>
            <a:r>
              <a:rPr lang="en-US" sz="1200" kern="1200">
                <a:solidFill>
                  <a:schemeClr val="tx1"/>
                </a:solidFill>
                <a:effectLst/>
                <a:latin typeface="+mn-lt"/>
                <a:ea typeface="+mn-ea"/>
                <a:cs typeface="+mn-cs"/>
              </a:rPr>
              <a:t>If you are hoping to become more of an organizational innovator, you want to develop a growth mindset for your team or organization, to remain curious to new ideas, and to seek out critique. </a:t>
            </a:r>
          </a:p>
          <a:p>
            <a:pPr marL="171450" indent="-171450">
              <a:buFont typeface="Arial" panose="020B0604020202020204" pitchFamily="34" charset="0"/>
              <a:buChar char="•"/>
            </a:pPr>
            <a:r>
              <a:rPr lang="en-US" sz="1200" kern="1200">
                <a:solidFill>
                  <a:schemeClr val="tx1"/>
                </a:solidFill>
                <a:effectLst/>
                <a:latin typeface="+mn-lt"/>
                <a:ea typeface="+mn-ea"/>
                <a:cs typeface="+mn-cs"/>
              </a:rPr>
              <a:t>Organizational innovators have influence by having a vision for the future, making an impact on the way projects are going, and attracting new resources to get there. </a:t>
            </a:r>
          </a:p>
          <a:p>
            <a:pPr marL="171450" lvl="0" indent="-171450">
              <a:spcBef>
                <a:spcPts val="1600"/>
              </a:spcBef>
              <a:spcAft>
                <a:spcPts val="0"/>
              </a:spcAft>
              <a:buFont typeface="Arial" panose="020B0604020202020204" pitchFamily="34" charset="0"/>
              <a:buChar char="•"/>
            </a:pPr>
            <a:endParaRPr/>
          </a:p>
        </p:txBody>
      </p:sp>
    </p:spTree>
    <p:extLst>
      <p:ext uri="{BB962C8B-B14F-4D97-AF65-F5344CB8AC3E}">
        <p14:creationId xmlns:p14="http://schemas.microsoft.com/office/powerpoint/2010/main" val="2779524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So now I've laid out these four different kinds of leadership strategies: autocratic direction, technical mastery, collaborative optimization, organizational innovation.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Which type of leader do you think you had? </a:t>
            </a:r>
          </a:p>
          <a:p>
            <a:pPr marL="171450" indent="-171450">
              <a:buFont typeface="Arial" panose="020B0604020202020204" pitchFamily="34" charset="0"/>
              <a:buChar char="•"/>
            </a:pPr>
            <a:r>
              <a:rPr lang="en-US" sz="1200" kern="1200">
                <a:solidFill>
                  <a:schemeClr val="tx1"/>
                </a:solidFill>
                <a:effectLst/>
                <a:latin typeface="+mn-lt"/>
                <a:ea typeface="+mn-ea"/>
                <a:cs typeface="+mn-cs"/>
              </a:rPr>
              <a:t>So for ten minutes or so, you will have a discussion at your table. </a:t>
            </a:r>
          </a:p>
          <a:p>
            <a:pPr marL="171450" indent="-171450">
              <a:buFont typeface="Arial" panose="020B0604020202020204" pitchFamily="34" charset="0"/>
              <a:buChar char="•"/>
            </a:pPr>
            <a:r>
              <a:rPr lang="en-US" sz="1200" kern="1200">
                <a:solidFill>
                  <a:schemeClr val="tx1"/>
                </a:solidFill>
                <a:effectLst/>
                <a:latin typeface="+mn-lt"/>
                <a:ea typeface="+mn-ea"/>
                <a:cs typeface="+mn-cs"/>
              </a:rPr>
              <a:t>For the first few minutes, I want the leaders of your tables to stay quiet while the group tries to guess which strategy had been assigned. </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then when you reach consensus, maybe the leader can share his or her perspective about how it felt to carry out this strategy. </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you can talk about whether or not it was communicated effectively. </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then we're going to come back and we're going to share this information with the room at large. [</a:t>
            </a:r>
            <a:r>
              <a:rPr lang="en-US" sz="1200" i="1" kern="1200">
                <a:solidFill>
                  <a:schemeClr val="tx1"/>
                </a:solidFill>
                <a:effectLst/>
                <a:latin typeface="+mn-lt"/>
                <a:ea typeface="+mn-ea"/>
                <a:cs typeface="+mn-cs"/>
              </a:rPr>
              <a:t>pause</a:t>
            </a:r>
            <a:r>
              <a:rPr lang="en-US" sz="1200" i="0" kern="1200">
                <a:solidFill>
                  <a:schemeClr val="tx1"/>
                </a:solidFill>
                <a:effectLst/>
                <a:latin typeface="+mn-lt"/>
                <a:ea typeface="+mn-ea"/>
                <a:cs typeface="+mn-cs"/>
              </a:rPr>
              <a:t>]</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Okay, so now that we're back, I'm just curious to hear.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So how many people feel like they have a good sense of which strategy they were given? [</a:t>
            </a:r>
            <a:r>
              <a:rPr lang="en-US" sz="1200" i="1" kern="1200">
                <a:solidFill>
                  <a:schemeClr val="tx1"/>
                </a:solidFill>
                <a:effectLst/>
                <a:latin typeface="+mn-lt"/>
                <a:ea typeface="+mn-ea"/>
                <a:cs typeface="+mn-cs"/>
              </a:rPr>
              <a:t>pause</a:t>
            </a:r>
            <a:r>
              <a:rPr lang="en-US" sz="1200" i="0" kern="1200">
                <a:solidFill>
                  <a:schemeClr val="tx1"/>
                </a:solidFill>
                <a:effectLst/>
                <a:latin typeface="+mn-lt"/>
                <a:ea typeface="+mn-ea"/>
                <a:cs typeface="+mn-cs"/>
              </a:rPr>
              <a:t>] </a:t>
            </a:r>
            <a:r>
              <a:rPr lang="en-US" sz="1200" kern="1200">
                <a:solidFill>
                  <a:schemeClr val="tx1"/>
                </a:solidFill>
                <a:effectLst/>
                <a:latin typeface="+mn-lt"/>
                <a:ea typeface="+mn-ea"/>
                <a:cs typeface="+mn-cs"/>
              </a:rPr>
              <a:t>Okay. </a:t>
            </a:r>
          </a:p>
          <a:p>
            <a:pPr marL="171450" indent="-171450">
              <a:buFont typeface="Arial" panose="020B0604020202020204" pitchFamily="34" charset="0"/>
              <a:buChar char="•"/>
            </a:pPr>
            <a:r>
              <a:rPr lang="en-US" sz="1200" kern="1200">
                <a:solidFill>
                  <a:schemeClr val="tx1"/>
                </a:solidFill>
                <a:effectLst/>
                <a:latin typeface="+mn-lt"/>
                <a:ea typeface="+mn-ea"/>
                <a:cs typeface="+mn-cs"/>
              </a:rPr>
              <a:t>If you turn over your leadership cards, or even go back to consult them you might see clues, and actually the initials for these strategies are given on the back of your cards so you'll be able to tell. </a:t>
            </a:r>
          </a:p>
          <a:p>
            <a:pPr marL="171450" indent="-171450">
              <a:buFont typeface="Arial" panose="020B0604020202020204" pitchFamily="34" charset="0"/>
              <a:buChar char="•"/>
            </a:pPr>
            <a:r>
              <a:rPr lang="en-US" sz="1200" kern="1200">
                <a:solidFill>
                  <a:schemeClr val="tx1"/>
                </a:solidFill>
                <a:effectLst/>
                <a:latin typeface="+mn-lt"/>
                <a:ea typeface="+mn-ea"/>
                <a:cs typeface="+mn-cs"/>
              </a:rPr>
              <a:t>All right, so out of curiosity, for the person who had autocratic direction, what/how did you try to communicate that to your team? [</a:t>
            </a:r>
            <a:r>
              <a:rPr lang="en-US" sz="1200" i="1" kern="1200">
                <a:solidFill>
                  <a:schemeClr val="tx1"/>
                </a:solidFill>
                <a:effectLst/>
                <a:latin typeface="+mn-lt"/>
                <a:ea typeface="+mn-ea"/>
                <a:cs typeface="+mn-cs"/>
              </a:rPr>
              <a:t>pause</a:t>
            </a:r>
            <a:r>
              <a:rPr lang="en-US" sz="1200" i="0" kern="1200">
                <a:solidFill>
                  <a:schemeClr val="tx1"/>
                </a:solidFill>
                <a:effectLst/>
                <a:latin typeface="+mn-lt"/>
                <a:ea typeface="+mn-ea"/>
                <a:cs typeface="+mn-cs"/>
              </a:rPr>
              <a:t>] </a:t>
            </a:r>
            <a:r>
              <a:rPr lang="en-US" sz="1200" kern="1200">
                <a:solidFill>
                  <a:schemeClr val="tx1"/>
                </a:solidFill>
                <a:effectLst/>
                <a:latin typeface="+mn-lt"/>
                <a:ea typeface="+mn-ea"/>
                <a:cs typeface="+mn-cs"/>
              </a:rPr>
              <a:t>Okay. </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how about the team that used technical mastery? [</a:t>
            </a:r>
            <a:r>
              <a:rPr lang="en-US" sz="1200" i="1" kern="1200">
                <a:solidFill>
                  <a:schemeClr val="tx1"/>
                </a:solidFill>
                <a:effectLst/>
                <a:latin typeface="+mn-lt"/>
                <a:ea typeface="+mn-ea"/>
                <a:cs typeface="+mn-cs"/>
              </a:rPr>
              <a:t>pause</a:t>
            </a:r>
            <a:r>
              <a:rPr lang="en-US" sz="1200" i="0" kern="1200">
                <a:solidFill>
                  <a:schemeClr val="tx1"/>
                </a:solidFill>
                <a:effectLst/>
                <a:latin typeface="+mn-lt"/>
                <a:ea typeface="+mn-ea"/>
                <a:cs typeface="+mn-cs"/>
              </a:rPr>
              <a:t>] </a:t>
            </a:r>
            <a:r>
              <a:rPr lang="en-US" sz="1200" kern="1200">
                <a:solidFill>
                  <a:schemeClr val="tx1"/>
                </a:solidFill>
                <a:effectLst/>
                <a:latin typeface="+mn-lt"/>
                <a:ea typeface="+mn-ea"/>
                <a:cs typeface="+mn-cs"/>
              </a:rPr>
              <a:t>Okay. </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what about the team that used collaborative optimization? [</a:t>
            </a:r>
            <a:r>
              <a:rPr lang="en-US" sz="1200" i="1" kern="1200">
                <a:solidFill>
                  <a:schemeClr val="tx1"/>
                </a:solidFill>
                <a:effectLst/>
                <a:latin typeface="+mn-lt"/>
                <a:ea typeface="+mn-ea"/>
                <a:cs typeface="+mn-cs"/>
              </a:rPr>
              <a:t>pause</a:t>
            </a:r>
            <a:r>
              <a:rPr lang="en-US" sz="1200" i="0" kern="1200">
                <a:solidFill>
                  <a:schemeClr val="tx1"/>
                </a:solidFill>
                <a:effectLst/>
                <a:latin typeface="+mn-lt"/>
                <a:ea typeface="+mn-ea"/>
                <a:cs typeface="+mn-cs"/>
              </a:rPr>
              <a:t>] </a:t>
            </a:r>
            <a:r>
              <a:rPr lang="en-US" sz="1200" kern="1200">
                <a:solidFill>
                  <a:schemeClr val="tx1"/>
                </a:solidFill>
                <a:effectLst/>
                <a:latin typeface="+mn-lt"/>
                <a:ea typeface="+mn-ea"/>
                <a:cs typeface="+mn-cs"/>
              </a:rPr>
              <a:t>Okay.</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what about the team that used organizational innovation? [</a:t>
            </a:r>
            <a:r>
              <a:rPr lang="en-US" sz="1200" i="1" kern="1200">
                <a:solidFill>
                  <a:schemeClr val="tx1"/>
                </a:solidFill>
                <a:effectLst/>
                <a:latin typeface="+mn-lt"/>
                <a:ea typeface="+mn-ea"/>
                <a:cs typeface="+mn-cs"/>
              </a:rPr>
              <a:t>pause</a:t>
            </a:r>
            <a:r>
              <a:rPr lang="en-US" sz="1200" i="0" kern="1200">
                <a:solidFill>
                  <a:schemeClr val="tx1"/>
                </a:solidFill>
                <a:effectLst/>
                <a:latin typeface="+mn-lt"/>
                <a:ea typeface="+mn-ea"/>
                <a:cs typeface="+mn-cs"/>
              </a:rPr>
              <a:t>] </a:t>
            </a:r>
            <a:r>
              <a:rPr lang="en-US" sz="1200" kern="1200">
                <a:solidFill>
                  <a:schemeClr val="tx1"/>
                </a:solidFill>
                <a:effectLst/>
                <a:latin typeface="+mn-lt"/>
                <a:ea typeface="+mn-ea"/>
                <a:cs typeface="+mn-cs"/>
              </a:rPr>
              <a:t>Okay. </a:t>
            </a:r>
          </a:p>
          <a:p>
            <a:pPr marL="171450" indent="-171450">
              <a:buFont typeface="Arial" panose="020B0604020202020204" pitchFamily="34" charset="0"/>
              <a:buChar char="•"/>
            </a:pPr>
            <a:r>
              <a:rPr lang="en-US" sz="1200" kern="1200">
                <a:solidFill>
                  <a:schemeClr val="tx1"/>
                </a:solidFill>
                <a:effectLst/>
                <a:latin typeface="+mn-lt"/>
                <a:ea typeface="+mn-ea"/>
                <a:cs typeface="+mn-cs"/>
              </a:rPr>
              <a:t>In what ways was it sort of difficult to convey this leadership strategy in this task? </a:t>
            </a:r>
          </a:p>
          <a:p>
            <a:pPr marL="171450" indent="-171450">
              <a:buFont typeface="Arial" panose="020B0604020202020204" pitchFamily="34" charset="0"/>
              <a:buChar char="•"/>
            </a:pPr>
            <a:r>
              <a:rPr lang="en-US" sz="1200" kern="1200">
                <a:solidFill>
                  <a:schemeClr val="tx1"/>
                </a:solidFill>
                <a:effectLst/>
                <a:latin typeface="+mn-lt"/>
                <a:ea typeface="+mn-ea"/>
                <a:cs typeface="+mn-cs"/>
              </a:rPr>
              <a:t>So this is a very specific kind of task and not all of these strategies maybe are as conducive to building towers out of paper, but we can probably imagine how these strategies could be useful in other kinds of situations.</a:t>
            </a:r>
          </a:p>
          <a:p>
            <a:r>
              <a:rPr lang="en-US" sz="1200" kern="1200">
                <a:solidFill>
                  <a:schemeClr val="tx1"/>
                </a:solidFill>
                <a:effectLst/>
                <a:latin typeface="+mn-lt"/>
                <a:ea typeface="+mn-ea"/>
                <a:cs typeface="+mn-cs"/>
              </a:rPr>
              <a:t> </a:t>
            </a:r>
            <a:endParaRPr lang="en-US"/>
          </a:p>
          <a:p>
            <a:r>
              <a:rPr lang="en-US" i="1"/>
              <a:t>Give</a:t>
            </a:r>
            <a:r>
              <a:rPr lang="en-US" i="1" baseline="0"/>
              <a:t> them 10 [5?] minutes for discussion with 5 minutes to summarize to the room.</a:t>
            </a:r>
          </a:p>
          <a:p>
            <a:endParaRPr lang="en-US" baseline="0"/>
          </a:p>
          <a:p>
            <a:r>
              <a:rPr lang="en-US" b="1" baseline="0"/>
              <a:t>Took 10.5 min to get to this discussion  (10 min allotted)</a:t>
            </a:r>
            <a:endParaRPr lang="en-US" b="1"/>
          </a:p>
        </p:txBody>
      </p:sp>
      <p:sp>
        <p:nvSpPr>
          <p:cNvPr id="4" name="Slide Number Placeholder 3"/>
          <p:cNvSpPr>
            <a:spLocks noGrp="1"/>
          </p:cNvSpPr>
          <p:nvPr>
            <p:ph type="sldNum" sz="quarter" idx="10"/>
          </p:nvPr>
        </p:nvSpPr>
        <p:spPr/>
        <p:txBody>
          <a:bodyPr/>
          <a:lstStyle/>
          <a:p>
            <a:fld id="{EEAAA3BD-5608-4ED4-9ACB-A93617569114}" type="slidenum">
              <a:rPr lang="en-US" smtClean="0"/>
              <a:pPr/>
              <a:t>17</a:t>
            </a:fld>
            <a:endParaRPr lang="en-US"/>
          </a:p>
        </p:txBody>
      </p:sp>
    </p:spTree>
    <p:extLst>
      <p:ext uri="{BB962C8B-B14F-4D97-AF65-F5344CB8AC3E}">
        <p14:creationId xmlns:p14="http://schemas.microsoft.com/office/powerpoint/2010/main" val="858205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These different types of strategies can of course have different costs and benefits. </a:t>
            </a:r>
          </a:p>
          <a:p>
            <a:pPr marL="171450" indent="-171450">
              <a:buFont typeface="Arial" panose="020B0604020202020204" pitchFamily="34" charset="0"/>
              <a:buChar char="•"/>
            </a:pPr>
            <a:r>
              <a:rPr lang="en-US" sz="1200" kern="1200">
                <a:solidFill>
                  <a:schemeClr val="tx1"/>
                </a:solidFill>
                <a:effectLst/>
                <a:latin typeface="+mn-lt"/>
                <a:ea typeface="+mn-ea"/>
                <a:cs typeface="+mn-cs"/>
              </a:rPr>
              <a:t>Autocratic direction can lead to success, especially under time pressures. </a:t>
            </a:r>
          </a:p>
          <a:p>
            <a:pPr marL="171450" indent="-171450">
              <a:buFont typeface="Arial" panose="020B0604020202020204" pitchFamily="34" charset="0"/>
              <a:buChar char="•"/>
            </a:pPr>
            <a:r>
              <a:rPr lang="en-US" sz="1200" kern="1200">
                <a:solidFill>
                  <a:schemeClr val="tx1"/>
                </a:solidFill>
                <a:effectLst/>
                <a:latin typeface="+mn-lt"/>
                <a:ea typeface="+mn-ea"/>
                <a:cs typeface="+mn-cs"/>
              </a:rPr>
              <a:t>But this assumes that team members respect the leader. </a:t>
            </a:r>
          </a:p>
          <a:p>
            <a:pPr marL="171450" indent="-171450">
              <a:buFont typeface="Arial" panose="020B0604020202020204" pitchFamily="34" charset="0"/>
              <a:buChar char="•"/>
            </a:pPr>
            <a:r>
              <a:rPr lang="en-US" sz="1200" kern="1200">
                <a:solidFill>
                  <a:schemeClr val="tx1"/>
                </a:solidFill>
                <a:effectLst/>
                <a:latin typeface="+mn-lt"/>
                <a:ea typeface="+mn-ea"/>
                <a:cs typeface="+mn-cs"/>
              </a:rPr>
              <a:t>Key downsides are that this kind of top-down control can lead to team burnout and dissatisfaction, and as we talked about earlier, can also promote groupthink.</a:t>
            </a:r>
          </a:p>
          <a:p>
            <a:pPr marL="171450" indent="-171450">
              <a:buFont typeface="Arial" panose="020B0604020202020204" pitchFamily="34" charset="0"/>
              <a:buChar char="•"/>
            </a:pPr>
            <a:r>
              <a:rPr lang="en-US" sz="1200" kern="1200">
                <a:solidFill>
                  <a:schemeClr val="tx1"/>
                </a:solidFill>
                <a:effectLst/>
                <a:latin typeface="+mn-lt"/>
                <a:ea typeface="+mn-ea"/>
                <a:cs typeface="+mn-cs"/>
              </a:rPr>
              <a:t>These other three forms of leadership, in contrast, provide a balance of freedom within teams but also control from those with influence. </a:t>
            </a:r>
          </a:p>
          <a:p>
            <a:pPr marL="171450" indent="-171450">
              <a:buFont typeface="Arial" panose="020B0604020202020204" pitchFamily="34" charset="0"/>
              <a:buChar char="•"/>
            </a:pPr>
            <a:r>
              <a:rPr lang="en-US" sz="1200" kern="1200">
                <a:solidFill>
                  <a:schemeClr val="tx1"/>
                </a:solidFill>
                <a:effectLst/>
                <a:latin typeface="+mn-lt"/>
                <a:ea typeface="+mn-ea"/>
                <a:cs typeface="+mn-cs"/>
              </a:rPr>
              <a:t>Research has shown that companies that foster these kinds of leadership strategies are better able to continually innovate and adapt to change. </a:t>
            </a:r>
          </a:p>
          <a:p>
            <a:pPr marL="171450" indent="-171450">
              <a:buFont typeface="Arial" panose="020B0604020202020204" pitchFamily="34" charset="0"/>
              <a:buChar char="•"/>
            </a:pPr>
            <a:r>
              <a:rPr lang="en-US" sz="1200" kern="1200">
                <a:solidFill>
                  <a:schemeClr val="tx1"/>
                </a:solidFill>
                <a:effectLst/>
                <a:latin typeface="+mn-lt"/>
                <a:ea typeface="+mn-ea"/>
                <a:cs typeface="+mn-cs"/>
              </a:rPr>
              <a:t>But this kind of flexible coordination within teams can be complicated and it can take some time to socialize new people to more informal patterns of leadership and influence. </a:t>
            </a:r>
          </a:p>
          <a:p>
            <a:pPr marL="171450" indent="-171450">
              <a:buFont typeface="Arial" panose="020B0604020202020204" pitchFamily="34" charset="0"/>
              <a:buChar char="•"/>
            </a:pPr>
            <a:r>
              <a:rPr lang="en-US" sz="1200" kern="1200">
                <a:solidFill>
                  <a:schemeClr val="tx1"/>
                </a:solidFill>
                <a:effectLst/>
                <a:latin typeface="+mn-lt"/>
                <a:ea typeface="+mn-ea"/>
                <a:cs typeface="+mn-cs"/>
              </a:rPr>
              <a:t>Once this kind of culture is established, people who’ve grown accustomed to this more flexible style of leadership might find big organizational changes difficult.  </a:t>
            </a:r>
          </a:p>
        </p:txBody>
      </p:sp>
    </p:spTree>
    <p:extLst>
      <p:ext uri="{BB962C8B-B14F-4D97-AF65-F5344CB8AC3E}">
        <p14:creationId xmlns:p14="http://schemas.microsoft.com/office/powerpoint/2010/main" val="2606066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And not surprisingly, there are ways that we can measure these leadership strategies. </a:t>
            </a:r>
          </a:p>
          <a:p>
            <a:pPr marL="171450" indent="-171450">
              <a:buFont typeface="Arial" panose="020B0604020202020204" pitchFamily="34" charset="0"/>
              <a:buChar char="•"/>
            </a:pPr>
            <a:r>
              <a:rPr lang="en-US" sz="1200" kern="1200">
                <a:solidFill>
                  <a:schemeClr val="tx1"/>
                </a:solidFill>
                <a:effectLst/>
                <a:latin typeface="+mn-lt"/>
                <a:ea typeface="+mn-ea"/>
                <a:cs typeface="+mn-cs"/>
              </a:rPr>
              <a:t>So let’s take a closer look at the measure we completed right before the break. </a:t>
            </a:r>
          </a:p>
        </p:txBody>
      </p:sp>
      <p:sp>
        <p:nvSpPr>
          <p:cNvPr id="4" name="Slide Number Placeholder 3"/>
          <p:cNvSpPr>
            <a:spLocks noGrp="1"/>
          </p:cNvSpPr>
          <p:nvPr>
            <p:ph type="sldNum" sz="quarter" idx="10"/>
          </p:nvPr>
        </p:nvSpPr>
        <p:spPr/>
        <p:txBody>
          <a:bodyPr/>
          <a:lstStyle/>
          <a:p>
            <a:fld id="{C6551402-D3A2-4D7B-B479-663EC696CFBF}" type="slidenum">
              <a:rPr lang="en-CA" smtClean="0"/>
              <a:t>19</a:t>
            </a:fld>
            <a:endParaRPr lang="en-CA"/>
          </a:p>
        </p:txBody>
      </p:sp>
    </p:spTree>
    <p:extLst>
      <p:ext uri="{BB962C8B-B14F-4D97-AF65-F5344CB8AC3E}">
        <p14:creationId xmlns:p14="http://schemas.microsoft.com/office/powerpoint/2010/main" val="2025676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Please take out your leadership orientation survey.  </a:t>
            </a:r>
          </a:p>
          <a:p>
            <a:pPr marL="171450" indent="-171450">
              <a:buFont typeface="Arial" panose="020B0604020202020204" pitchFamily="34" charset="0"/>
              <a:buChar char="•"/>
            </a:pPr>
            <a:r>
              <a:rPr lang="en-US" sz="1200" kern="1200">
                <a:solidFill>
                  <a:schemeClr val="tx1"/>
                </a:solidFill>
                <a:effectLst/>
                <a:latin typeface="+mn-lt"/>
                <a:ea typeface="+mn-ea"/>
                <a:cs typeface="+mn-cs"/>
              </a:rPr>
              <a:t>I'll walk you through how you can self-score this survey. </a:t>
            </a:r>
          </a:p>
          <a:p>
            <a:pPr marL="171450" indent="-171450">
              <a:buFont typeface="Arial" panose="020B0604020202020204" pitchFamily="34" charset="0"/>
              <a:buChar char="•"/>
            </a:pPr>
            <a:r>
              <a:rPr lang="en-US" sz="1200" kern="1200">
                <a:solidFill>
                  <a:schemeClr val="tx1"/>
                </a:solidFill>
                <a:effectLst/>
                <a:latin typeface="+mn-lt"/>
                <a:ea typeface="+mn-ea"/>
                <a:cs typeface="+mn-cs"/>
              </a:rPr>
              <a:t>So what I'll have you do is to, on the back side of this sheet you can see that there's a place to add up the numbers of the ratings that you gave to questions on the front side. </a:t>
            </a:r>
          </a:p>
          <a:p>
            <a:pPr marL="171450" indent="-171450">
              <a:buFont typeface="Arial" panose="020B0604020202020204" pitchFamily="34" charset="0"/>
              <a:buChar char="•"/>
            </a:pPr>
            <a:r>
              <a:rPr lang="en-US" sz="1200" kern="1200">
                <a:solidFill>
                  <a:schemeClr val="tx1"/>
                </a:solidFill>
                <a:effectLst/>
                <a:latin typeface="+mn-lt"/>
                <a:ea typeface="+mn-ea"/>
                <a:cs typeface="+mn-cs"/>
              </a:rPr>
              <a:t>Your autocratic direction score comes from the rating you gave to the first item in each of the four blocks of questions 1, 5 , 9 and 13. </a:t>
            </a:r>
          </a:p>
          <a:p>
            <a:pPr marL="171450" indent="-171450">
              <a:buFont typeface="Arial" panose="020B0604020202020204" pitchFamily="34" charset="0"/>
              <a:buChar char="•"/>
            </a:pPr>
            <a:r>
              <a:rPr lang="en-US" sz="1200" kern="1200">
                <a:solidFill>
                  <a:schemeClr val="tx1"/>
                </a:solidFill>
                <a:effectLst/>
                <a:latin typeface="+mn-lt"/>
                <a:ea typeface="+mn-ea"/>
                <a:cs typeface="+mn-cs"/>
              </a:rPr>
              <a:t>Technical mastery is adding up the scores you gave to the second question in each block, so items 2, 6, 10 and 14. </a:t>
            </a:r>
          </a:p>
          <a:p>
            <a:pPr marL="171450" indent="-171450">
              <a:buFont typeface="Arial" panose="020B0604020202020204" pitchFamily="34" charset="0"/>
              <a:buChar char="•"/>
            </a:pPr>
            <a:r>
              <a:rPr lang="en-US" sz="1200" kern="1200">
                <a:solidFill>
                  <a:schemeClr val="tx1"/>
                </a:solidFill>
                <a:effectLst/>
                <a:latin typeface="+mn-lt"/>
                <a:ea typeface="+mn-ea"/>
                <a:cs typeface="+mn-cs"/>
              </a:rPr>
              <a:t>Collaborative optimization is adding up 3, 7, 11 and 15. </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organizational innovation the fourth item in each of those sets. </a:t>
            </a:r>
          </a:p>
          <a:p>
            <a:pPr marL="171450" indent="-171450">
              <a:buFont typeface="Arial" panose="020B0604020202020204" pitchFamily="34" charset="0"/>
              <a:buChar char="•"/>
            </a:pPr>
            <a:r>
              <a:rPr lang="en-US" sz="1200" kern="1200">
                <a:solidFill>
                  <a:schemeClr val="tx1"/>
                </a:solidFill>
                <a:effectLst/>
                <a:latin typeface="+mn-lt"/>
                <a:ea typeface="+mn-ea"/>
                <a:cs typeface="+mn-cs"/>
              </a:rPr>
              <a:t>So I'll give you a few minutes to add up your scores. </a:t>
            </a:r>
          </a:p>
          <a:p>
            <a:pPr marL="171450" indent="-171450">
              <a:buFont typeface="Arial" panose="020B0604020202020204" pitchFamily="34" charset="0"/>
              <a:buChar char="•"/>
            </a:pPr>
            <a:r>
              <a:rPr lang="en-US" sz="1200" kern="1200">
                <a:solidFill>
                  <a:schemeClr val="tx1"/>
                </a:solidFill>
                <a:effectLst/>
                <a:latin typeface="+mn-lt"/>
                <a:ea typeface="+mn-ea"/>
                <a:cs typeface="+mn-cs"/>
              </a:rPr>
              <a:t>Please look up at me when you’re ready to continue. [</a:t>
            </a:r>
            <a:r>
              <a:rPr lang="en-US" sz="1200" i="1" kern="1200">
                <a:solidFill>
                  <a:schemeClr val="tx1"/>
                </a:solidFill>
                <a:effectLst/>
                <a:latin typeface="+mn-lt"/>
                <a:ea typeface="+mn-ea"/>
                <a:cs typeface="+mn-cs"/>
              </a:rPr>
              <a:t>pause</a:t>
            </a:r>
            <a:r>
              <a:rPr lang="en-US" sz="1200" i="0" kern="1200">
                <a:solidFill>
                  <a:schemeClr val="tx1"/>
                </a:solidFill>
                <a:effectLst/>
                <a:latin typeface="+mn-lt"/>
                <a:ea typeface="+mn-ea"/>
                <a:cs typeface="+mn-cs"/>
              </a:rPr>
              <a:t>]</a:t>
            </a:r>
          </a:p>
          <a:p>
            <a:pPr marL="171450" indent="-171450">
              <a:buFont typeface="Arial" panose="020B0604020202020204" pitchFamily="34" charset="0"/>
              <a:buChar char="•"/>
            </a:pPr>
            <a:r>
              <a:rPr lang="en-US" sz="1200" kern="1200">
                <a:solidFill>
                  <a:schemeClr val="tx1"/>
                </a:solidFill>
                <a:effectLst/>
                <a:latin typeface="+mn-lt"/>
                <a:ea typeface="+mn-ea"/>
                <a:cs typeface="+mn-cs"/>
              </a:rPr>
              <a:t>Okay. So this survey gives you a bit of an idea of what your primary leadership strategy is likely to be, the one that's the default way you like to lead. </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later we'll talk about identifying one of these strategies that's more of a growth strategy. One that you would like to get better at. </a:t>
            </a:r>
          </a:p>
          <a:p>
            <a:pPr marL="171450" indent="-171450">
              <a:buFont typeface="Arial" panose="020B0604020202020204" pitchFamily="34" charset="0"/>
              <a:buChar char="•"/>
            </a:pPr>
            <a:r>
              <a:rPr lang="en-US" sz="1200" kern="1200">
                <a:solidFill>
                  <a:schemeClr val="tx1"/>
                </a:solidFill>
                <a:effectLst/>
                <a:latin typeface="+mn-lt"/>
                <a:ea typeface="+mn-ea"/>
                <a:cs typeface="+mn-cs"/>
              </a:rPr>
              <a:t>But I want to make the important point that all of these strategies can be beneficial, so it might be best to think of them as tools that you can have in your toolbox. </a:t>
            </a:r>
          </a:p>
          <a:p>
            <a:pPr marL="171450" indent="-171450">
              <a:buFont typeface="Arial" panose="020B0604020202020204" pitchFamily="34" charset="0"/>
              <a:buChar char="•"/>
            </a:pPr>
            <a:r>
              <a:rPr lang="en-US" sz="1200" kern="1200">
                <a:solidFill>
                  <a:schemeClr val="tx1"/>
                </a:solidFill>
                <a:effectLst/>
                <a:latin typeface="+mn-lt"/>
                <a:ea typeface="+mn-ea"/>
                <a:cs typeface="+mn-cs"/>
              </a:rPr>
              <a:t>Some might be areas you've already developed, and some might be areas for growth.</a:t>
            </a:r>
          </a:p>
          <a:p>
            <a:pPr marL="0" lvl="0" indent="0">
              <a:spcBef>
                <a:spcPts val="1600"/>
              </a:spcBef>
              <a:spcAft>
                <a:spcPts val="0"/>
              </a:spcAft>
              <a:buNone/>
            </a:pPr>
            <a:endParaRPr lang="en-US" b="0" baseline="0"/>
          </a:p>
        </p:txBody>
      </p:sp>
    </p:spTree>
    <p:extLst>
      <p:ext uri="{BB962C8B-B14F-4D97-AF65-F5344CB8AC3E}">
        <p14:creationId xmlns:p14="http://schemas.microsoft.com/office/powerpoint/2010/main" val="3236041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Earlier we talked about the distinction between leading by compliance and leading by commitment. </a:t>
            </a:r>
          </a:p>
          <a:p>
            <a:pPr marL="171450" indent="-171450">
              <a:buFont typeface="Arial" panose="020B0604020202020204" pitchFamily="34" charset="0"/>
              <a:buChar char="•"/>
            </a:pPr>
            <a:r>
              <a:rPr lang="en-US" sz="1200" kern="1200">
                <a:solidFill>
                  <a:schemeClr val="tx1"/>
                </a:solidFill>
                <a:effectLst/>
                <a:latin typeface="+mn-lt"/>
                <a:ea typeface="+mn-ea"/>
                <a:cs typeface="+mn-cs"/>
              </a:rPr>
              <a:t>So if autocratic direction is the only strategy that you're using, then it might be more of an attempt to merely lead by compliance, using that more traditional top-down form of leadership. </a:t>
            </a:r>
          </a:p>
          <a:p>
            <a:pPr marL="171450" indent="-171450">
              <a:buFont typeface="Arial" panose="020B0604020202020204" pitchFamily="34" charset="0"/>
              <a:buChar char="•"/>
            </a:pPr>
            <a:r>
              <a:rPr lang="en-US" sz="1200" kern="1200">
                <a:solidFill>
                  <a:schemeClr val="tx1"/>
                </a:solidFill>
                <a:effectLst/>
                <a:latin typeface="+mn-lt"/>
                <a:ea typeface="+mn-ea"/>
                <a:cs typeface="+mn-cs"/>
              </a:rPr>
              <a:t>For the rest of the session we're going to focus more on these other three types of leadership by commitment strategies: technical mastery, collaborative optimization and organizational innovation.</a:t>
            </a:r>
          </a:p>
        </p:txBody>
      </p:sp>
    </p:spTree>
    <p:extLst>
      <p:ext uri="{BB962C8B-B14F-4D97-AF65-F5344CB8AC3E}">
        <p14:creationId xmlns:p14="http://schemas.microsoft.com/office/powerpoint/2010/main" val="3816574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The I-LEAD team has collected data with STEM professionals on these 3 types of leadership orientation.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And they find that about 45% of people see themselves as most commonly using the collaborative optimization strategy. </a:t>
            </a:r>
          </a:p>
          <a:p>
            <a:pPr marL="171450" indent="-171450">
              <a:buFont typeface="Arial" panose="020B0604020202020204" pitchFamily="34" charset="0"/>
              <a:buChar char="•"/>
            </a:pPr>
            <a:r>
              <a:rPr lang="en-US" sz="1200" kern="1200">
                <a:solidFill>
                  <a:schemeClr val="tx1"/>
                </a:solidFill>
                <a:effectLst/>
                <a:latin typeface="+mn-lt"/>
                <a:ea typeface="+mn-ea"/>
                <a:cs typeface="+mn-cs"/>
              </a:rPr>
              <a:t>Another 36% or so used technical mastery, and about 17% or 18% used organizational innovation.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But these strategies also seem to change in their preferred status over the course of one's career</a:t>
            </a:r>
          </a:p>
          <a:p>
            <a:endParaRPr lang="en-US" sz="1200" kern="120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a:t>(N = 175)</a:t>
            </a:r>
            <a:r>
              <a:rPr lang="en-GB" sz="1200" b="1" kern="1200">
                <a:solidFill>
                  <a:schemeClr val="dk2"/>
                </a:solidFill>
                <a:latin typeface="+mn-lt"/>
                <a:ea typeface="Calibri"/>
                <a:cs typeface="Calibri"/>
                <a:sym typeface="Calibri"/>
              </a:rPr>
              <a:t> </a:t>
            </a:r>
          </a:p>
          <a:p>
            <a:endParaRPr lang="en-US" sz="1200" kern="1200">
              <a:solidFill>
                <a:schemeClr val="tx1"/>
              </a:solidFill>
              <a:effectLst/>
              <a:latin typeface="+mn-lt"/>
              <a:ea typeface="+mn-ea"/>
              <a:cs typeface="+mn-cs"/>
            </a:endParaRPr>
          </a:p>
        </p:txBody>
      </p:sp>
    </p:spTree>
    <p:extLst>
      <p:ext uri="{BB962C8B-B14F-4D97-AF65-F5344CB8AC3E}">
        <p14:creationId xmlns:p14="http://schemas.microsoft.com/office/powerpoint/2010/main" val="2880764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So, early in your career, especially as a student or in your first 5 years in an organization, you might be really focused on getting the technical skills and know-how and maybe seeing how to share those with others. </a:t>
            </a:r>
          </a:p>
          <a:p>
            <a:pPr marL="171450" indent="-171450">
              <a:buFont typeface="Arial" panose="020B0604020202020204" pitchFamily="34" charset="0"/>
              <a:buChar char="•"/>
            </a:pPr>
            <a:r>
              <a:rPr lang="en-US" sz="1200" kern="1200">
                <a:solidFill>
                  <a:schemeClr val="tx1"/>
                </a:solidFill>
                <a:effectLst/>
                <a:latin typeface="+mn-lt"/>
                <a:ea typeface="+mn-ea"/>
                <a:cs typeface="+mn-cs"/>
              </a:rPr>
              <a:t>But over time you can see people become more comfortable as collaborative optimizers or organizational innovators. </a:t>
            </a:r>
          </a:p>
          <a:p>
            <a:pPr marL="171450" indent="-171450">
              <a:buFont typeface="Arial" panose="020B0604020202020204" pitchFamily="34" charset="0"/>
              <a:buChar char="•"/>
            </a:pPr>
            <a:r>
              <a:rPr lang="en-US" sz="1200" kern="1200">
                <a:solidFill>
                  <a:schemeClr val="tx1"/>
                </a:solidFill>
                <a:effectLst/>
                <a:latin typeface="+mn-lt"/>
                <a:ea typeface="+mn-ea"/>
                <a:cs typeface="+mn-cs"/>
              </a:rPr>
              <a:t>So through experience you can think about how you might be developing these skills over time.</a:t>
            </a:r>
          </a:p>
        </p:txBody>
      </p:sp>
    </p:spTree>
    <p:extLst>
      <p:ext uri="{BB962C8B-B14F-4D97-AF65-F5344CB8AC3E}">
        <p14:creationId xmlns:p14="http://schemas.microsoft.com/office/powerpoint/2010/main" val="2054980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So next what I'd like you to do, now that you've learned a little bit about these 3 commitment strategies, is to brainstorm some examples of these kinds of influence. </a:t>
            </a:r>
          </a:p>
          <a:p>
            <a:pPr marL="171450" indent="-171450">
              <a:buFont typeface="Arial" panose="020B0604020202020204" pitchFamily="34" charset="0"/>
              <a:buChar char="•"/>
            </a:pPr>
            <a:r>
              <a:rPr lang="en-US" sz="1200" kern="1200">
                <a:solidFill>
                  <a:schemeClr val="tx1"/>
                </a:solidFill>
                <a:effectLst/>
                <a:latin typeface="+mn-lt"/>
                <a:ea typeface="+mn-ea"/>
                <a:cs typeface="+mn-cs"/>
              </a:rPr>
              <a:t>You'll see there are note cards in the middle of your table and what I'm going to have you do is write concrete actions on these color coded note cards that you can then discuss at your table. </a:t>
            </a:r>
          </a:p>
          <a:p>
            <a:pPr marL="171450" indent="-171450">
              <a:buFont typeface="Arial" panose="020B0604020202020204" pitchFamily="34" charset="0"/>
              <a:buChar char="•"/>
            </a:pPr>
            <a:r>
              <a:rPr lang="en-US" sz="1200" kern="1200">
                <a:solidFill>
                  <a:schemeClr val="tx1"/>
                </a:solidFill>
                <a:effectLst/>
                <a:latin typeface="+mn-lt"/>
                <a:ea typeface="+mn-ea"/>
                <a:cs typeface="+mn-cs"/>
              </a:rPr>
              <a:t>I want you to think about people who you know who exemplify each type of leadership strategy. </a:t>
            </a:r>
          </a:p>
          <a:p>
            <a:pPr marL="171450" indent="-171450">
              <a:buFont typeface="Arial" panose="020B0604020202020204" pitchFamily="34" charset="0"/>
              <a:buChar char="•"/>
            </a:pPr>
            <a:r>
              <a:rPr lang="en-US" sz="1200" kern="1200">
                <a:solidFill>
                  <a:schemeClr val="tx1"/>
                </a:solidFill>
                <a:effectLst/>
                <a:latin typeface="+mn-lt"/>
                <a:ea typeface="+mn-ea"/>
                <a:cs typeface="+mn-cs"/>
              </a:rPr>
              <a:t>It might be someone who came into mind for one of the earlier conversations that you had or it may be someone completely different. </a:t>
            </a:r>
          </a:p>
          <a:p>
            <a:pPr marL="171450" indent="-171450">
              <a:buFont typeface="Arial" panose="020B0604020202020204" pitchFamily="34" charset="0"/>
              <a:buChar char="•"/>
            </a:pPr>
            <a:r>
              <a:rPr lang="en-US" sz="1200" kern="1200">
                <a:solidFill>
                  <a:schemeClr val="tx1"/>
                </a:solidFill>
                <a:effectLst/>
                <a:latin typeface="+mn-lt"/>
                <a:ea typeface="+mn-ea"/>
                <a:cs typeface="+mn-cs"/>
              </a:rPr>
              <a:t>It doesn't have to be someone at this organizations it could be someone from your education, from another company you've worked for, or in some other form of life.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Now let me just make myself clear you don't need to write the name of the person it's more about sourcing specific types of strategies that use specific actions that you see these role models of leadership taking. </a:t>
            </a:r>
          </a:p>
          <a:p>
            <a:pPr marL="171450" indent="-171450">
              <a:buFont typeface="Arial" panose="020B0604020202020204" pitchFamily="34" charset="0"/>
              <a:buChar char="•"/>
            </a:pPr>
            <a:r>
              <a:rPr lang="en-US" sz="1200" kern="1200">
                <a:solidFill>
                  <a:schemeClr val="tx1"/>
                </a:solidFill>
                <a:effectLst/>
                <a:latin typeface="+mn-lt"/>
                <a:ea typeface="+mn-ea"/>
                <a:cs typeface="+mn-cs"/>
              </a:rPr>
              <a:t>First, I want you to think about the person who you seek out for their technical expertise, and then on the blue card I want you to write down a specific action of theirs that influences others. </a:t>
            </a:r>
          </a:p>
          <a:p>
            <a:pPr marL="171450" indent="-171450">
              <a:buFont typeface="Arial" panose="020B0604020202020204" pitchFamily="34" charset="0"/>
              <a:buChar char="•"/>
            </a:pPr>
            <a:r>
              <a:rPr lang="en-US" sz="1200" kern="1200">
                <a:solidFill>
                  <a:schemeClr val="tx1"/>
                </a:solidFill>
                <a:effectLst/>
                <a:latin typeface="+mn-lt"/>
                <a:ea typeface="+mn-ea"/>
                <a:cs typeface="+mn-cs"/>
              </a:rPr>
              <a:t>Second, for collaborative optimization I want you to think about someone who builds high-performing teams by bringing out the best in others, and I want you to write down the specific action that they take to influence others on yellow cards. </a:t>
            </a:r>
          </a:p>
          <a:p>
            <a:pPr marL="171450" indent="-171450">
              <a:buFont typeface="Arial" panose="020B0604020202020204" pitchFamily="34" charset="0"/>
              <a:buChar char="•"/>
            </a:pPr>
            <a:r>
              <a:rPr lang="en-US" sz="1200" kern="1200">
                <a:solidFill>
                  <a:schemeClr val="tx1"/>
                </a:solidFill>
                <a:effectLst/>
                <a:latin typeface="+mn-lt"/>
                <a:ea typeface="+mn-ea"/>
                <a:cs typeface="+mn-cs"/>
              </a:rPr>
              <a:t>Third, for organizational innovation, I want you to think of someone whose creative ideas really drive projects forward and I want you to write down a specific action of theirs that influences others and do that on a purple card. </a:t>
            </a:r>
          </a:p>
          <a:p>
            <a:pPr marL="171450" indent="-171450">
              <a:buFont typeface="Arial" panose="020B0604020202020204" pitchFamily="34" charset="0"/>
              <a:buChar char="•"/>
            </a:pPr>
            <a:r>
              <a:rPr lang="en-US" sz="1200" kern="1200">
                <a:solidFill>
                  <a:schemeClr val="tx1"/>
                </a:solidFill>
                <a:effectLst/>
                <a:latin typeface="+mn-lt"/>
                <a:ea typeface="+mn-ea"/>
                <a:cs typeface="+mn-cs"/>
              </a:rPr>
              <a:t>Now again, you can also write down actions that you yourself use that you think are especially beneficial or effective for each of these three types as well. </a:t>
            </a:r>
          </a:p>
          <a:p>
            <a:pPr marL="171450" indent="-171450">
              <a:buFont typeface="Arial" panose="020B0604020202020204" pitchFamily="34" charset="0"/>
              <a:buChar char="•"/>
            </a:pPr>
            <a:r>
              <a:rPr lang="en-US" sz="1200" kern="1200">
                <a:solidFill>
                  <a:schemeClr val="tx1"/>
                </a:solidFill>
                <a:effectLst/>
                <a:latin typeface="+mn-lt"/>
                <a:ea typeface="+mn-ea"/>
                <a:cs typeface="+mn-cs"/>
              </a:rPr>
              <a:t>But I want you to take 3 minutes to write down some ideas and then spend 7 minutes actually discussing what you wrote.</a:t>
            </a:r>
          </a:p>
          <a:p>
            <a:pPr marL="171450" lvl="0" indent="-171450">
              <a:spcBef>
                <a:spcPts val="1600"/>
              </a:spcBef>
              <a:spcAft>
                <a:spcPts val="0"/>
              </a:spcAft>
              <a:buFont typeface="Arial" panose="020B0604020202020204" pitchFamily="34" charset="0"/>
              <a:buChar char="•"/>
            </a:pPr>
            <a:endParaRPr lang="en-CA" b="1" u="none" baseline="0"/>
          </a:p>
          <a:p>
            <a:pPr marL="171450" lvl="0" indent="-171450">
              <a:spcBef>
                <a:spcPts val="1600"/>
              </a:spcBef>
              <a:spcAft>
                <a:spcPts val="0"/>
              </a:spcAft>
              <a:buFont typeface="Arial" panose="020B0604020202020204" pitchFamily="34" charset="0"/>
              <a:buChar char="•"/>
            </a:pPr>
            <a:r>
              <a:rPr lang="en-CA" b="1" i="1" u="none" baseline="0"/>
              <a:t>Took 7 minutes to get to the beginning of this  (6 allotted but ok)</a:t>
            </a:r>
            <a:endParaRPr lang="en-CA" b="1" i="1" baseline="0"/>
          </a:p>
        </p:txBody>
      </p:sp>
    </p:spTree>
    <p:extLst>
      <p:ext uri="{BB962C8B-B14F-4D97-AF65-F5344CB8AC3E}">
        <p14:creationId xmlns:p14="http://schemas.microsoft.com/office/powerpoint/2010/main" val="2424414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Okay, so now that you've had a chance to source some ideas and collectively talk about them, maybe you can tell me about them and we can add them to this list.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Really what we're trying to source here are core competencies for leadership strategies. So technical mastery, does anyone have any good examples of specific actions that someone uses to show technical mastery.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Great, and how about collaborative optimization, can I have a few good examples of collaborative optimization?</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And then how about organizational innovation?</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You’re welcome to take a picture of this slide to retain ideas of actions of each type that you can take.</a:t>
            </a:r>
          </a:p>
          <a:p>
            <a:pPr marL="0" lvl="0" indent="0" rtl="0">
              <a:spcBef>
                <a:spcPts val="0"/>
              </a:spcBef>
              <a:spcAft>
                <a:spcPts val="0"/>
              </a:spcAft>
              <a:buNone/>
            </a:pPr>
            <a:endParaRPr lang="en-US" b="1"/>
          </a:p>
          <a:p>
            <a:pPr marL="0" lvl="0" indent="0" rtl="0">
              <a:spcBef>
                <a:spcPts val="0"/>
              </a:spcBef>
              <a:spcAft>
                <a:spcPts val="0"/>
              </a:spcAft>
              <a:buNone/>
            </a:pPr>
            <a:endParaRPr lang="en-US" b="1"/>
          </a:p>
          <a:p>
            <a:pPr marL="0" lvl="0" indent="0" rtl="0">
              <a:spcBef>
                <a:spcPts val="0"/>
              </a:spcBef>
              <a:spcAft>
                <a:spcPts val="0"/>
              </a:spcAft>
              <a:buNone/>
            </a:pPr>
            <a:r>
              <a:rPr lang="en-US" b="1"/>
              <a:t>Use</a:t>
            </a:r>
            <a:r>
              <a:rPr lang="en-US" b="1" baseline="0"/>
              <a:t> this slide to highlight some of the specific concrete examples the groups generate for 5 min.  Have </a:t>
            </a:r>
            <a:r>
              <a:rPr lang="en-US" b="1" baseline="0" err="1"/>
              <a:t>WinSETT</a:t>
            </a:r>
            <a:r>
              <a:rPr lang="en-US" b="1" baseline="0"/>
              <a:t> facilitator come up and type up suggestions from the room on the slide.  At the end, encourage them to take a picture of the slide to have ideas of actions they can take of each type.</a:t>
            </a:r>
          </a:p>
          <a:p>
            <a:pPr marL="0" lvl="0" indent="0" rtl="0">
              <a:spcBef>
                <a:spcPts val="0"/>
              </a:spcBef>
              <a:spcAft>
                <a:spcPts val="0"/>
              </a:spcAft>
              <a:buNone/>
            </a:pPr>
            <a:endParaRPr lang="en-US" b="1" baseline="0"/>
          </a:p>
          <a:p>
            <a:pPr marL="0" lvl="0" indent="0" rtl="0">
              <a:spcBef>
                <a:spcPts val="0"/>
              </a:spcBef>
              <a:spcAft>
                <a:spcPts val="0"/>
              </a:spcAft>
              <a:buNone/>
            </a:pPr>
            <a:endParaRPr lang="en-US" b="1" baseline="0"/>
          </a:p>
        </p:txBody>
      </p:sp>
    </p:spTree>
    <p:extLst>
      <p:ext uri="{BB962C8B-B14F-4D97-AF65-F5344CB8AC3E}">
        <p14:creationId xmlns:p14="http://schemas.microsoft.com/office/powerpoint/2010/main" val="3796675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noProof="0">
                <a:solidFill>
                  <a:schemeClr val="tx1"/>
                </a:solidFill>
                <a:effectLst/>
                <a:latin typeface="+mn-lt"/>
                <a:ea typeface="+mn-ea"/>
                <a:cs typeface="+mn-cs"/>
              </a:rPr>
              <a:t>To summarize this section, I've talked about how we can think about leadership through compliance or how we can think about leadership through commitment. </a:t>
            </a:r>
          </a:p>
          <a:p>
            <a:pPr marL="171450" indent="-171450">
              <a:buFont typeface="Arial" panose="020B0604020202020204" pitchFamily="34" charset="0"/>
              <a:buChar char="•"/>
            </a:pPr>
            <a:r>
              <a:rPr lang="en-CA" sz="1200" kern="1200" noProof="0">
                <a:solidFill>
                  <a:schemeClr val="tx1"/>
                </a:solidFill>
                <a:effectLst/>
                <a:latin typeface="+mn-lt"/>
                <a:ea typeface="+mn-ea"/>
                <a:cs typeface="+mn-cs"/>
              </a:rPr>
              <a:t>And autocratic direction, getting things done, being very task focused, can be a useful strategy to use some of the time but if that's the only way that you are leading exclusively then it really is leading primarily through compliance. </a:t>
            </a:r>
          </a:p>
          <a:p>
            <a:pPr marL="171450" indent="-171450">
              <a:buFont typeface="Arial" panose="020B0604020202020204" pitchFamily="34" charset="0"/>
              <a:buChar char="•"/>
            </a:pPr>
            <a:r>
              <a:rPr lang="en-CA" sz="1200" kern="1200" noProof="0">
                <a:solidFill>
                  <a:schemeClr val="tx1"/>
                </a:solidFill>
                <a:effectLst/>
                <a:latin typeface="+mn-lt"/>
                <a:ea typeface="+mn-ea"/>
                <a:cs typeface="+mn-cs"/>
              </a:rPr>
              <a:t>So we've tried to open up and broaden our idea of leadership by thinking about these other strategies. To lead by commitment through technical mastery, collaborative optimization, and organizational innovation. </a:t>
            </a:r>
          </a:p>
          <a:p>
            <a:pPr marL="171450" indent="-171450">
              <a:buFont typeface="Arial" panose="020B0604020202020204" pitchFamily="34" charset="0"/>
              <a:buChar char="•"/>
            </a:pPr>
            <a:r>
              <a:rPr lang="en-CA" sz="1200" kern="1200" noProof="0">
                <a:solidFill>
                  <a:schemeClr val="tx1"/>
                </a:solidFill>
                <a:effectLst/>
                <a:latin typeface="+mn-lt"/>
                <a:ea typeface="+mn-ea"/>
                <a:cs typeface="+mn-cs"/>
              </a:rPr>
              <a:t>And a broader point we are trying to make here is that leadership doesn't require a formal leadership role; we can all be everyday leaders by enacting any one of these behaviours in our organization.</a:t>
            </a:r>
          </a:p>
        </p:txBody>
      </p:sp>
      <p:sp>
        <p:nvSpPr>
          <p:cNvPr id="4" name="Slide Number Placeholder 3"/>
          <p:cNvSpPr>
            <a:spLocks noGrp="1"/>
          </p:cNvSpPr>
          <p:nvPr>
            <p:ph type="sldNum" sz="quarter" idx="10"/>
          </p:nvPr>
        </p:nvSpPr>
        <p:spPr/>
        <p:txBody>
          <a:bodyPr/>
          <a:lstStyle/>
          <a:p>
            <a:fld id="{EEAAA3BD-5608-4ED4-9ACB-A93617569114}" type="slidenum">
              <a:rPr lang="en-US" smtClean="0"/>
              <a:pPr/>
              <a:t>26</a:t>
            </a:fld>
            <a:endParaRPr lang="en-US"/>
          </a:p>
        </p:txBody>
      </p:sp>
    </p:spTree>
    <p:extLst>
      <p:ext uri="{BB962C8B-B14F-4D97-AF65-F5344CB8AC3E}">
        <p14:creationId xmlns:p14="http://schemas.microsoft.com/office/powerpoint/2010/main" val="38535136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So now before we move on to the last segment of today’s section I want you to take a few minutes to complete the reflection survey.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Reflection survey 2 that's in your folder, please just fill this out.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Again these data are really important to what we're trying to assess here.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And once you've filled it out just put it back into your folder.</a:t>
            </a:r>
          </a:p>
          <a:p>
            <a:endParaRPr lang="en-US"/>
          </a:p>
        </p:txBody>
      </p:sp>
      <p:sp>
        <p:nvSpPr>
          <p:cNvPr id="4" name="Slide Number Placeholder 3"/>
          <p:cNvSpPr>
            <a:spLocks noGrp="1"/>
          </p:cNvSpPr>
          <p:nvPr>
            <p:ph type="sldNum" sz="quarter" idx="10"/>
          </p:nvPr>
        </p:nvSpPr>
        <p:spPr/>
        <p:txBody>
          <a:bodyPr/>
          <a:lstStyle/>
          <a:p>
            <a:fld id="{EEAAA3BD-5608-4ED4-9ACB-A93617569114}" type="slidenum">
              <a:rPr lang="en-US" smtClean="0"/>
              <a:pPr/>
              <a:t>27</a:t>
            </a:fld>
            <a:endParaRPr lang="en-US"/>
          </a:p>
        </p:txBody>
      </p:sp>
    </p:spTree>
    <p:extLst>
      <p:ext uri="{BB962C8B-B14F-4D97-AF65-F5344CB8AC3E}">
        <p14:creationId xmlns:p14="http://schemas.microsoft.com/office/powerpoint/2010/main" val="872006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Okay, so here we are home stretch ready to talk about taking all of this fantastic information that Hilary/Toni has shared with us and putting it into action.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So we're going to leave here with some really tangible ideas and one specific commitment that you're going to make in order to make yourself a more effective leader.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That sound good?</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endParaRPr lang="en-CA" baseline="0"/>
          </a:p>
        </p:txBody>
      </p:sp>
      <p:sp>
        <p:nvSpPr>
          <p:cNvPr id="4" name="Slide Number Placeholder 3"/>
          <p:cNvSpPr>
            <a:spLocks noGrp="1"/>
          </p:cNvSpPr>
          <p:nvPr>
            <p:ph type="sldNum" sz="quarter" idx="10"/>
          </p:nvPr>
        </p:nvSpPr>
        <p:spPr/>
        <p:txBody>
          <a:bodyPr/>
          <a:lstStyle/>
          <a:p>
            <a:fld id="{1AEE4375-2A10-43B6-9BF3-915C078ED146}" type="slidenum">
              <a:rPr lang="en-CA" smtClean="0"/>
              <a:t>29</a:t>
            </a:fld>
            <a:endParaRPr lang="en-CA"/>
          </a:p>
        </p:txBody>
      </p:sp>
    </p:spTree>
    <p:extLst>
      <p:ext uri="{BB962C8B-B14F-4D97-AF65-F5344CB8AC3E}">
        <p14:creationId xmlns:p14="http://schemas.microsoft.com/office/powerpoint/2010/main" val="981029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EAAA3BD-5608-4ED4-9ACB-A93617569114}" type="slidenum">
              <a:rPr lang="en-US" smtClean="0"/>
              <a:pPr/>
              <a:t>30</a:t>
            </a:fld>
            <a:endParaRPr lang="en-US"/>
          </a:p>
        </p:txBody>
      </p:sp>
    </p:spTree>
    <p:extLst>
      <p:ext uri="{BB962C8B-B14F-4D97-AF65-F5344CB8AC3E}">
        <p14:creationId xmlns:p14="http://schemas.microsoft.com/office/powerpoint/2010/main" val="3939984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0" baseline="0"/>
              <a:t>[</a:t>
            </a:r>
            <a:r>
              <a:rPr lang="en-US" b="0" i="1" baseline="0"/>
              <a:t>Note, the animation order here is a conscious attempt to start in the middle with the action]</a:t>
            </a:r>
            <a:endParaRPr lang="en-US" b="0"/>
          </a:p>
          <a:p>
            <a:pPr marL="171450" indent="-171450">
              <a:buFont typeface="Arial" panose="020B0604020202020204" pitchFamily="34" charset="0"/>
              <a:buChar char="•"/>
            </a:pPr>
            <a:r>
              <a:rPr lang="en-CA" sz="1200" kern="1200">
                <a:solidFill>
                  <a:schemeClr val="tx1"/>
                </a:solidFill>
                <a:effectLst/>
                <a:latin typeface="+mn-lt"/>
                <a:ea typeface="+mn-ea"/>
                <a:cs typeface="+mn-cs"/>
              </a:rPr>
              <a:t>To do this, we're going to leverage what we know about the science of goal pursuit. </a:t>
            </a:r>
          </a:p>
          <a:p>
            <a:pPr marL="171450" indent="-171450">
              <a:buFont typeface="Arial" panose="020B0604020202020204" pitchFamily="34" charset="0"/>
              <a:buChar char="•"/>
            </a:pPr>
            <a:r>
              <a:rPr lang="en-CA" sz="1200" kern="1200">
                <a:solidFill>
                  <a:schemeClr val="tx1"/>
                </a:solidFill>
                <a:effectLst/>
                <a:latin typeface="+mn-lt"/>
                <a:ea typeface="+mn-ea"/>
                <a:cs typeface="+mn-cs"/>
              </a:rPr>
              <a:t>In other words, how do we take something that we want to achieve, like becoming a better leader, and make it happen?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First, we start with knowing what we're going to do.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Obviously, we want to plan to do something that is feasible and realistic, to make it more likely that we will actually implement it.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Here, you might be familiar with the acronym SMART:  you want to focus areas of change on something that is </a:t>
            </a:r>
            <a:r>
              <a:rPr lang="en-US" sz="1200" kern="1200">
                <a:solidFill>
                  <a:schemeClr val="tx1"/>
                </a:solidFill>
                <a:effectLst/>
                <a:latin typeface="+mn-lt"/>
                <a:ea typeface="+mn-ea"/>
                <a:cs typeface="+mn-cs"/>
              </a:rPr>
              <a:t>Specific, Measurable, Attainable, Realistic, and Timely.</a:t>
            </a:r>
            <a:endParaRPr lang="en-CA" sz="1200" kern="1200">
              <a:solidFill>
                <a:schemeClr val="tx1"/>
              </a:solidFill>
              <a:effectLst/>
              <a:latin typeface="+mn-lt"/>
              <a:ea typeface="+mn-ea"/>
              <a:cs typeface="+mn-cs"/>
            </a:endParaRPr>
          </a:p>
          <a:p>
            <a:pPr marL="171450" lvl="0" indent="-171450">
              <a:buFont typeface="Arial" panose="020B0604020202020204" pitchFamily="34" charset="0"/>
              <a:buChar char="•"/>
            </a:pPr>
            <a:r>
              <a:rPr lang="en-CA" sz="1200" kern="1200">
                <a:solidFill>
                  <a:schemeClr val="tx1"/>
                </a:solidFill>
                <a:effectLst/>
                <a:latin typeface="+mn-lt"/>
                <a:ea typeface="+mn-ea"/>
                <a:cs typeface="+mn-cs"/>
              </a:rPr>
              <a:t>The second thing we want to do is identify the cue that will remind when it's time to act.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We want to focus on something specific that we are likely to encounter so that this can serve as a reminder of our goal.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Finally, we want to anticipate some of the obstacles that could get in our way, so that we can put a plan in place to combat those obstacles.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For example, this morning we spoke about reasons we might shy away from becoming a leader.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We’re going to talk a little more specifically about some of the ways these obstacles might come up and make a plan to overcome them.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So that is the big picture of what we’re going to do over the next hour.</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endParaRPr lang="en-US"/>
          </a:p>
          <a:p>
            <a:endParaRPr lang="en-US"/>
          </a:p>
          <a:p>
            <a:endParaRPr lang="en-US"/>
          </a:p>
          <a:p>
            <a:endParaRPr lang="en-US"/>
          </a:p>
          <a:p>
            <a:endParaRPr lang="en-US" baseline="0"/>
          </a:p>
        </p:txBody>
      </p:sp>
      <p:sp>
        <p:nvSpPr>
          <p:cNvPr id="4" name="Slide Number Placeholder 3"/>
          <p:cNvSpPr>
            <a:spLocks noGrp="1"/>
          </p:cNvSpPr>
          <p:nvPr>
            <p:ph type="sldNum" sz="quarter" idx="10"/>
          </p:nvPr>
        </p:nvSpPr>
        <p:spPr/>
        <p:txBody>
          <a:bodyPr/>
          <a:lstStyle/>
          <a:p>
            <a:fld id="{C21ED4FD-D2DD-9D4B-8521-159FC7459A6E}" type="slidenum">
              <a:rPr lang="en-US" smtClean="0"/>
              <a:t>31</a:t>
            </a:fld>
            <a:endParaRPr lang="en-US"/>
          </a:p>
        </p:txBody>
      </p:sp>
    </p:spTree>
    <p:extLst>
      <p:ext uri="{BB962C8B-B14F-4D97-AF65-F5344CB8AC3E}">
        <p14:creationId xmlns:p14="http://schemas.microsoft.com/office/powerpoint/2010/main" val="3676503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014cf7c17_1_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Google Shape;79;g4014cf7c1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So you have already scored your leadership survey.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 type of leadership you scored highest on is how you're sort of leading right now, we’ll call that your primary strategy. </a:t>
            </a:r>
          </a:p>
          <a:p>
            <a:pPr marL="171450" indent="-171450">
              <a:buFont typeface="Arial" panose="020B0604020202020204" pitchFamily="34" charset="0"/>
              <a:buChar char="•"/>
            </a:pPr>
            <a:r>
              <a:rPr lang="en-CA" sz="1200" kern="1200">
                <a:solidFill>
                  <a:schemeClr val="tx1"/>
                </a:solidFill>
                <a:effectLst/>
                <a:latin typeface="+mn-lt"/>
                <a:ea typeface="+mn-ea"/>
                <a:cs typeface="+mn-cs"/>
              </a:rPr>
              <a:t>It’s probably the one that you're comfortable with, one that leverages your existing strengths. </a:t>
            </a:r>
          </a:p>
          <a:p>
            <a:pPr marL="171450" indent="-171450">
              <a:buFont typeface="Arial" panose="020B0604020202020204" pitchFamily="34" charset="0"/>
              <a:buChar char="•"/>
            </a:pPr>
            <a:r>
              <a:rPr lang="en-CA" sz="1200" kern="1200">
                <a:solidFill>
                  <a:schemeClr val="tx1"/>
                </a:solidFill>
                <a:effectLst/>
                <a:latin typeface="+mn-lt"/>
                <a:ea typeface="+mn-ea"/>
                <a:cs typeface="+mn-cs"/>
              </a:rPr>
              <a:t>But now I want you to identify a growth strategy to develop.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just take a moment and look at your scores. </a:t>
            </a:r>
          </a:p>
          <a:p>
            <a:pPr marL="171450" indent="-171450">
              <a:buFont typeface="Arial" panose="020B0604020202020204" pitchFamily="34" charset="0"/>
              <a:buChar char="•"/>
            </a:pPr>
            <a:r>
              <a:rPr lang="en-CA" sz="1200" kern="1200">
                <a:solidFill>
                  <a:schemeClr val="tx1"/>
                </a:solidFill>
                <a:effectLst/>
                <a:latin typeface="+mn-lt"/>
                <a:ea typeface="+mn-ea"/>
                <a:cs typeface="+mn-cs"/>
              </a:rPr>
              <a:t>And just a reminder, we’re focusing on these three commitment strategies as opposed to the autocratic style of leadership that many people already know of.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of these three, technical mastery, collaborative optimization, and organizational Innovation, which is your primary and which is your growth? </a:t>
            </a:r>
          </a:p>
          <a:p>
            <a:pPr marL="171450" indent="-171450">
              <a:buFont typeface="Arial" panose="020B0604020202020204" pitchFamily="34" charset="0"/>
              <a:buChar char="•"/>
            </a:pPr>
            <a:r>
              <a:rPr lang="en-CA" sz="1200" kern="1200">
                <a:solidFill>
                  <a:schemeClr val="tx1"/>
                </a:solidFill>
                <a:effectLst/>
                <a:latin typeface="+mn-lt"/>
                <a:ea typeface="+mn-ea"/>
                <a:cs typeface="+mn-cs"/>
              </a:rPr>
              <a:t>Just take a moment and make a note of that please because that will be helpful for you going forward. </a:t>
            </a:r>
          </a:p>
          <a:p>
            <a:pPr marL="171450" indent="-171450">
              <a:buFont typeface="Arial" panose="020B0604020202020204" pitchFamily="34" charset="0"/>
              <a:buChar char="•"/>
            </a:pPr>
            <a:r>
              <a:rPr lang="en-CA" sz="1200" kern="1200">
                <a:solidFill>
                  <a:schemeClr val="tx1"/>
                </a:solidFill>
                <a:effectLst/>
                <a:latin typeface="+mn-lt"/>
                <a:ea typeface="+mn-ea"/>
                <a:cs typeface="+mn-cs"/>
              </a:rPr>
              <a:t>Ok, so everyone's done that.</a:t>
            </a: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aseline="0"/>
          </a:p>
        </p:txBody>
      </p:sp>
    </p:spTree>
    <p:extLst>
      <p:ext uri="{BB962C8B-B14F-4D97-AF65-F5344CB8AC3E}">
        <p14:creationId xmlns:p14="http://schemas.microsoft.com/office/powerpoint/2010/main" val="1679251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Now we're going to think about some of the opportunities for leadership. The ways that you might know that it's time to act.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here are some examples. You got a new junior colleague on your team, or you're noticing that people on your team are not able to reach an agreement, or you see that a project you’re working on just is not getting anywhere. </a:t>
            </a:r>
          </a:p>
          <a:p>
            <a:pPr marL="171450" indent="-171450">
              <a:buFont typeface="Arial" panose="020B0604020202020204" pitchFamily="34" charset="0"/>
              <a:buChar char="•"/>
            </a:pPr>
            <a:r>
              <a:rPr lang="en-CA" sz="1200" kern="1200">
                <a:solidFill>
                  <a:schemeClr val="tx1"/>
                </a:solidFill>
                <a:effectLst/>
                <a:latin typeface="+mn-lt"/>
                <a:ea typeface="+mn-ea"/>
                <a:cs typeface="+mn-cs"/>
              </a:rPr>
              <a:t>Each of these are some opportunities for everyday leadership. </a:t>
            </a:r>
          </a:p>
          <a:p>
            <a:pPr marL="171450" indent="-171450">
              <a:buFont typeface="Arial" panose="020B0604020202020204" pitchFamily="34" charset="0"/>
              <a:buChar char="•"/>
            </a:pPr>
            <a:r>
              <a:rPr lang="en-CA" sz="1200" kern="1200">
                <a:solidFill>
                  <a:schemeClr val="tx1"/>
                </a:solidFill>
                <a:effectLst/>
                <a:latin typeface="+mn-lt"/>
                <a:ea typeface="+mn-ea"/>
                <a:cs typeface="+mn-cs"/>
              </a:rPr>
              <a:t>It’s an opportunity for a concrete action – reaching out to mentor someone more junior, brokering a compromise between different ideas, or spending time devising an innovative new approach to a blocked project.</a:t>
            </a:r>
          </a:p>
          <a:p>
            <a:endParaRPr lang="en-CA" sz="1200" kern="1200">
              <a:solidFill>
                <a:schemeClr val="tx1"/>
              </a:solidFill>
              <a:effectLst/>
              <a:latin typeface="+mn-lt"/>
              <a:ea typeface="+mn-ea"/>
              <a:cs typeface="+mn-cs"/>
            </a:endParaRPr>
          </a:p>
          <a:p>
            <a:r>
              <a:rPr lang="en-CA" sz="1200" b="1" i="1" kern="1200">
                <a:solidFill>
                  <a:schemeClr val="tx1"/>
                </a:solidFill>
                <a:effectLst/>
                <a:latin typeface="+mn-lt"/>
                <a:ea typeface="+mn-ea"/>
                <a:cs typeface="+mn-cs"/>
              </a:rPr>
              <a:t>Note,</a:t>
            </a:r>
            <a:r>
              <a:rPr lang="en-CA" sz="1200" b="1" i="1" kern="1200" baseline="0">
                <a:solidFill>
                  <a:schemeClr val="tx1"/>
                </a:solidFill>
                <a:effectLst/>
                <a:latin typeface="+mn-lt"/>
                <a:ea typeface="+mn-ea"/>
                <a:cs typeface="+mn-cs"/>
              </a:rPr>
              <a:t> to make sure the message here is to think about the cues, triggers, or situations that will remind you to do a specific action…these are the “Ifs.”  really important to get them to focus at the level of identifying specific triggers.</a:t>
            </a:r>
            <a:endParaRPr lang="en-US" sz="1200" b="1" i="1"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1ED4FD-D2DD-9D4B-8521-159FC7459A6E}" type="slidenum">
              <a:rPr lang="en-US" smtClean="0"/>
              <a:t>33</a:t>
            </a:fld>
            <a:endParaRPr lang="en-US"/>
          </a:p>
        </p:txBody>
      </p:sp>
    </p:spTree>
    <p:extLst>
      <p:ext uri="{BB962C8B-B14F-4D97-AF65-F5344CB8AC3E}">
        <p14:creationId xmlns:p14="http://schemas.microsoft.com/office/powerpoint/2010/main" val="3288009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So we’re going to ask you to turn to your conversation partner and you're going to talk about your two strategies. </a:t>
            </a:r>
          </a:p>
          <a:p>
            <a:pPr marL="171450" indent="-171450">
              <a:buFont typeface="Arial" panose="020B0604020202020204" pitchFamily="34" charset="0"/>
              <a:buChar char="•"/>
            </a:pPr>
            <a:r>
              <a:rPr lang="en-CA" sz="1200" kern="1200">
                <a:solidFill>
                  <a:schemeClr val="tx1"/>
                </a:solidFill>
                <a:effectLst/>
                <a:latin typeface="+mn-lt"/>
                <a:ea typeface="+mn-ea"/>
                <a:cs typeface="+mn-cs"/>
              </a:rPr>
              <a:t>One is your primary, again that's the one where you scored the highest, and your growth strategy is the one you're interested in developing. </a:t>
            </a:r>
          </a:p>
          <a:p>
            <a:pPr marL="171450" indent="-171450">
              <a:buFont typeface="Arial" panose="020B0604020202020204" pitchFamily="34" charset="0"/>
              <a:buChar char="•"/>
            </a:pPr>
            <a:r>
              <a:rPr lang="en-CA" sz="1200" kern="1200">
                <a:solidFill>
                  <a:schemeClr val="tx1"/>
                </a:solidFill>
                <a:effectLst/>
                <a:latin typeface="+mn-lt"/>
                <a:ea typeface="+mn-ea"/>
                <a:cs typeface="+mn-cs"/>
              </a:rPr>
              <a:t>For each one, share with each other specific situations where you have led that way in the past (for your primary strategy), or that you think you could lead that way in the future (for your growth strategy).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we're going to give you five minutes please to go through those two questions. </a:t>
            </a:r>
          </a:p>
          <a:p>
            <a:pPr marL="171450" indent="-171450">
              <a:buFont typeface="Arial" panose="020B0604020202020204" pitchFamily="34" charset="0"/>
              <a:buChar char="•"/>
            </a:pPr>
            <a:r>
              <a:rPr lang="en-CA" sz="1200" kern="1200">
                <a:solidFill>
                  <a:schemeClr val="tx1"/>
                </a:solidFill>
                <a:effectLst/>
                <a:latin typeface="+mn-lt"/>
                <a:ea typeface="+mn-ea"/>
                <a:cs typeface="+mn-cs"/>
              </a:rPr>
              <a:t>Make sure both people have a chance to talk about that and brainstorm a little bit. </a:t>
            </a:r>
          </a:p>
          <a:p>
            <a:pPr marL="171450" indent="-171450">
              <a:buFont typeface="Arial" panose="020B0604020202020204" pitchFamily="34" charset="0"/>
              <a:buChar char="•"/>
            </a:pPr>
            <a:r>
              <a:rPr lang="en-CA" sz="1200" kern="1200">
                <a:solidFill>
                  <a:schemeClr val="tx1"/>
                </a:solidFill>
                <a:effectLst/>
                <a:latin typeface="+mn-lt"/>
                <a:ea typeface="+mn-ea"/>
                <a:cs typeface="+mn-cs"/>
              </a:rPr>
              <a:t>You can help each other think about situations where this might come up. </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CA" sz="1200" kern="1200">
                <a:solidFill>
                  <a:schemeClr val="tx1"/>
                </a:solidFill>
                <a:effectLst/>
                <a:latin typeface="+mn-lt"/>
                <a:ea typeface="+mn-ea"/>
                <a:cs typeface="+mn-cs"/>
              </a:rPr>
              <a:t>Ok, I’d love to hear an example for each type of leadership strategy. </a:t>
            </a:r>
          </a:p>
          <a:p>
            <a:pPr marL="171450" indent="-171450">
              <a:buFont typeface="Arial" panose="020B0604020202020204" pitchFamily="34" charset="0"/>
              <a:buChar char="•"/>
            </a:pPr>
            <a:r>
              <a:rPr lang="en-CA" sz="1200" kern="1200">
                <a:solidFill>
                  <a:schemeClr val="tx1"/>
                </a:solidFill>
                <a:effectLst/>
                <a:latin typeface="+mn-lt"/>
                <a:ea typeface="+mn-ea"/>
                <a:cs typeface="+mn-cs"/>
              </a:rPr>
              <a:t>And while others are talking, you might listen for the opportunities that people mention for your growth strategy.  </a:t>
            </a:r>
          </a:p>
          <a:p>
            <a:pPr marL="171450" indent="-171450">
              <a:buFont typeface="Arial" panose="020B0604020202020204" pitchFamily="34" charset="0"/>
              <a:buChar char="•"/>
            </a:pPr>
            <a:r>
              <a:rPr lang="en-CA" sz="1200" kern="1200">
                <a:solidFill>
                  <a:schemeClr val="tx1"/>
                </a:solidFill>
                <a:effectLst/>
                <a:latin typeface="+mn-lt"/>
                <a:ea typeface="+mn-ea"/>
                <a:cs typeface="+mn-cs"/>
              </a:rPr>
              <a:t>Does someone want to share a specific type of situations where they have led using technical mastery?  </a:t>
            </a:r>
          </a:p>
          <a:p>
            <a:pPr marL="171450" indent="-171450">
              <a:buFont typeface="Arial" panose="020B0604020202020204" pitchFamily="34" charset="0"/>
              <a:buChar char="•"/>
            </a:pPr>
            <a:r>
              <a:rPr lang="en-CA" sz="1200" kern="1200">
                <a:solidFill>
                  <a:schemeClr val="tx1"/>
                </a:solidFill>
                <a:effectLst/>
                <a:latin typeface="+mn-lt"/>
                <a:ea typeface="+mn-ea"/>
                <a:cs typeface="+mn-cs"/>
              </a:rPr>
              <a:t>How about the type of situations that call for collaborative optimization?  </a:t>
            </a:r>
          </a:p>
          <a:p>
            <a:pPr marL="171450" indent="-171450">
              <a:buFont typeface="Arial" panose="020B0604020202020204" pitchFamily="34" charset="0"/>
              <a:buChar char="•"/>
            </a:pPr>
            <a:r>
              <a:rPr lang="en-CA" sz="1200" kern="1200">
                <a:solidFill>
                  <a:schemeClr val="tx1"/>
                </a:solidFill>
                <a:effectLst/>
                <a:latin typeface="+mn-lt"/>
                <a:ea typeface="+mn-ea"/>
                <a:cs typeface="+mn-cs"/>
              </a:rPr>
              <a:t>And what situations call for organizational innovation?</a:t>
            </a:r>
          </a:p>
          <a:p>
            <a:endParaRPr lang="en-CA" sz="1200" kern="1200">
              <a:solidFill>
                <a:schemeClr val="tx1"/>
              </a:solidFill>
              <a:effectLst/>
              <a:latin typeface="+mn-lt"/>
              <a:ea typeface="+mn-ea"/>
              <a:cs typeface="+mn-cs"/>
            </a:endParaRPr>
          </a:p>
          <a:p>
            <a:r>
              <a:rPr lang="en-CA" sz="1200" b="1" i="1" kern="1200">
                <a:solidFill>
                  <a:schemeClr val="tx1"/>
                </a:solidFill>
                <a:effectLst/>
                <a:latin typeface="+mn-lt"/>
                <a:ea typeface="+mn-ea"/>
                <a:cs typeface="+mn-cs"/>
              </a:rPr>
              <a:t>Make sure</a:t>
            </a:r>
            <a:r>
              <a:rPr lang="en-CA" sz="1200" b="1" i="1" kern="1200" baseline="0">
                <a:solidFill>
                  <a:schemeClr val="tx1"/>
                </a:solidFill>
                <a:effectLst/>
                <a:latin typeface="+mn-lt"/>
                <a:ea typeface="+mn-ea"/>
                <a:cs typeface="+mn-cs"/>
              </a:rPr>
              <a:t> focus is on situational cues…(not on the actions themselves)</a:t>
            </a:r>
            <a:endParaRPr lang="en-US" sz="1200" b="1" i="1" kern="1200">
              <a:solidFill>
                <a:schemeClr val="tx1"/>
              </a:solidFill>
              <a:effectLst/>
              <a:latin typeface="+mn-lt"/>
              <a:ea typeface="+mn-ea"/>
              <a:cs typeface="+mn-cs"/>
            </a:endParaRPr>
          </a:p>
          <a:p>
            <a:endParaRPr lang="en-US"/>
          </a:p>
          <a:p>
            <a:endParaRPr lang="en-US"/>
          </a:p>
        </p:txBody>
      </p:sp>
      <p:sp>
        <p:nvSpPr>
          <p:cNvPr id="4" name="Slide Number Placeholder 3"/>
          <p:cNvSpPr>
            <a:spLocks noGrp="1"/>
          </p:cNvSpPr>
          <p:nvPr>
            <p:ph type="sldNum" sz="quarter" idx="10"/>
          </p:nvPr>
        </p:nvSpPr>
        <p:spPr/>
        <p:txBody>
          <a:bodyPr/>
          <a:lstStyle/>
          <a:p>
            <a:fld id="{EEAAA3BD-5608-4ED4-9ACB-A93617569114}" type="slidenum">
              <a:rPr lang="en-US" smtClean="0"/>
              <a:pPr/>
              <a:t>34</a:t>
            </a:fld>
            <a:endParaRPr lang="en-US"/>
          </a:p>
        </p:txBody>
      </p:sp>
    </p:spTree>
    <p:extLst>
      <p:ext uri="{BB962C8B-B14F-4D97-AF65-F5344CB8AC3E}">
        <p14:creationId xmlns:p14="http://schemas.microsoft.com/office/powerpoint/2010/main" val="39757590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Ho</a:t>
            </a:r>
            <a:r>
              <a:rPr lang="en-US" baseline="0"/>
              <a:t>w exactly can we</a:t>
            </a:r>
            <a:r>
              <a:rPr lang="en-US"/>
              <a:t> capitalize on the science of goal pursuit to </a:t>
            </a:r>
            <a:r>
              <a:rPr lang="en-US" baseline="0"/>
              <a:t>increase the likelihood that we’ll engage in leadership </a:t>
            </a:r>
            <a:r>
              <a:rPr lang="en-CA" baseline="0" noProof="0"/>
              <a:t>behaviour</a:t>
            </a:r>
            <a:r>
              <a:rPr lang="en-US" baseline="0"/>
              <a:t>?</a:t>
            </a:r>
            <a:endParaRPr lang="en-CA" sz="1200" kern="1200">
              <a:solidFill>
                <a:schemeClr val="tx1"/>
              </a:solidFill>
              <a:effectLst/>
              <a:latin typeface="+mn-lt"/>
              <a:ea typeface="+mn-ea"/>
              <a:cs typeface="+mn-cs"/>
            </a:endParaRPr>
          </a:p>
          <a:p>
            <a:pPr marL="171450" indent="-171450">
              <a:buFont typeface="Arial" panose="020B0604020202020204" pitchFamily="34" charset="0"/>
              <a:buChar char="•"/>
            </a:pPr>
            <a:r>
              <a:rPr lang="en-CA" sz="1200" kern="1200">
                <a:solidFill>
                  <a:schemeClr val="tx1"/>
                </a:solidFill>
                <a:effectLst/>
                <a:latin typeface="+mn-lt"/>
                <a:ea typeface="+mn-ea"/>
                <a:cs typeface="+mn-cs"/>
              </a:rPr>
              <a:t>Well what we want to do is to put our leadership on autopilot. We can do this by creating IF-THEN contingencies, that research suggests can be used to help form new habits. They operate like a bit of computer code in our brain. </a:t>
            </a:r>
          </a:p>
          <a:p>
            <a:pPr marL="171450" indent="-171450">
              <a:buFont typeface="Arial" panose="020B0604020202020204" pitchFamily="34" charset="0"/>
              <a:buChar char="•"/>
            </a:pPr>
            <a:r>
              <a:rPr lang="en-CA" sz="1200" b="1" kern="1200">
                <a:solidFill>
                  <a:schemeClr val="tx1"/>
                </a:solidFill>
                <a:effectLst/>
                <a:latin typeface="+mn-lt"/>
                <a:ea typeface="+mn-ea"/>
                <a:cs typeface="+mn-cs"/>
              </a:rPr>
              <a:t>If</a:t>
            </a:r>
            <a:r>
              <a:rPr lang="en-CA" sz="1200" kern="1200">
                <a:solidFill>
                  <a:schemeClr val="tx1"/>
                </a:solidFill>
                <a:effectLst/>
                <a:latin typeface="+mn-lt"/>
                <a:ea typeface="+mn-ea"/>
                <a:cs typeface="+mn-cs"/>
              </a:rPr>
              <a:t> this situation happens, </a:t>
            </a:r>
            <a:r>
              <a:rPr lang="en-CA" sz="1200" b="1" kern="1200">
                <a:solidFill>
                  <a:schemeClr val="tx1"/>
                </a:solidFill>
                <a:effectLst/>
                <a:latin typeface="+mn-lt"/>
                <a:ea typeface="+mn-ea"/>
                <a:cs typeface="+mn-cs"/>
              </a:rPr>
              <a:t>then</a:t>
            </a:r>
            <a:r>
              <a:rPr lang="en-CA" sz="1200" kern="1200">
                <a:solidFill>
                  <a:schemeClr val="tx1"/>
                </a:solidFill>
                <a:effectLst/>
                <a:latin typeface="+mn-lt"/>
                <a:ea typeface="+mn-ea"/>
                <a:cs typeface="+mn-cs"/>
              </a:rPr>
              <a:t> I will do this thing, carry out this act of leadership. </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CA" sz="1200" kern="1200">
                <a:solidFill>
                  <a:schemeClr val="tx1"/>
                </a:solidFill>
                <a:effectLst/>
                <a:latin typeface="+mn-lt"/>
                <a:ea typeface="+mn-ea"/>
                <a:cs typeface="+mn-cs"/>
              </a:rPr>
              <a:t>So here’s an example for technical mastery. If a new person joins the team, then I'll offer to provide them a tutorial on a skill that I have. </a:t>
            </a:r>
          </a:p>
          <a:p>
            <a:pPr marL="171450" indent="-171450">
              <a:buFont typeface="Arial" panose="020B0604020202020204" pitchFamily="34" charset="0"/>
              <a:buChar char="•"/>
            </a:pPr>
            <a:r>
              <a:rPr lang="en-CA" sz="1200" kern="1200">
                <a:solidFill>
                  <a:schemeClr val="tx1"/>
                </a:solidFill>
                <a:effectLst/>
                <a:latin typeface="+mn-lt"/>
                <a:ea typeface="+mn-ea"/>
                <a:cs typeface="+mn-cs"/>
              </a:rPr>
              <a:t>Technical mastery is not only about being good at something, but it’s about passing on your knowledge and being willing and free in doing so. </a:t>
            </a:r>
          </a:p>
          <a:p>
            <a:pPr marL="171450" indent="-171450">
              <a:buFont typeface="Arial" panose="020B0604020202020204" pitchFamily="34" charset="0"/>
              <a:buChar char="•"/>
            </a:pPr>
            <a:r>
              <a:rPr lang="en-CA" sz="1200" kern="1200">
                <a:solidFill>
                  <a:schemeClr val="tx1"/>
                </a:solidFill>
                <a:effectLst/>
                <a:latin typeface="+mn-lt"/>
                <a:ea typeface="+mn-ea"/>
                <a:cs typeface="+mn-cs"/>
              </a:rPr>
              <a:t>Who knows, they might be too shy to ask, so you’re doing a big favour by reducing that barrier and extending a hand and saying, look I’m happy to share what I know. </a:t>
            </a:r>
          </a:p>
          <a:p>
            <a:pPr marL="171450" indent="-171450">
              <a:buFont typeface="Arial" panose="020B0604020202020204" pitchFamily="34" charset="0"/>
              <a:buChar char="•"/>
            </a:pPr>
            <a:r>
              <a:rPr lang="en-CA" sz="1200" kern="1200">
                <a:solidFill>
                  <a:schemeClr val="tx1"/>
                </a:solidFill>
                <a:effectLst/>
                <a:latin typeface="+mn-lt"/>
                <a:ea typeface="+mn-ea"/>
                <a:cs typeface="+mn-cs"/>
              </a:rPr>
              <a:t>This also fosters that culture of open communication we talked about earlier. </a:t>
            </a:r>
          </a:p>
          <a:p>
            <a:pPr marL="171450" indent="-171450">
              <a:buFont typeface="Arial" panose="020B0604020202020204" pitchFamily="34" charset="0"/>
              <a:buChar char="•"/>
            </a:pPr>
            <a:r>
              <a:rPr lang="en-CA" sz="1200" kern="1200">
                <a:solidFill>
                  <a:schemeClr val="tx1"/>
                </a:solidFill>
                <a:effectLst/>
                <a:latin typeface="+mn-lt"/>
                <a:ea typeface="+mn-ea"/>
                <a:cs typeface="+mn-cs"/>
              </a:rPr>
              <a:t>But creating the IF-THEN is important, because it’s easy to forget to make time for these things. </a:t>
            </a:r>
          </a:p>
          <a:p>
            <a:pPr marL="171450" indent="-171450">
              <a:buFont typeface="Arial" panose="020B0604020202020204" pitchFamily="34" charset="0"/>
              <a:buChar char="•"/>
            </a:pPr>
            <a:r>
              <a:rPr lang="en-CA" sz="1200" kern="1200">
                <a:solidFill>
                  <a:schemeClr val="tx1"/>
                </a:solidFill>
                <a:effectLst/>
                <a:latin typeface="+mn-lt"/>
                <a:ea typeface="+mn-ea"/>
                <a:cs typeface="+mn-cs"/>
              </a:rPr>
              <a:t>But making the goal and the time is what effective leaders do.</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endParaRPr lang="en-US" baseline="0"/>
          </a:p>
          <a:p>
            <a:endParaRPr lang="en-US" baseline="0"/>
          </a:p>
          <a:p>
            <a:r>
              <a:rPr lang="en-US" baseline="0"/>
              <a:t>Here is an example for technical mastery…</a:t>
            </a:r>
          </a:p>
          <a:p>
            <a:pPr marL="0" marR="0" lvl="0" indent="0" algn="l" defTabSz="914400" rtl="0" eaLnBrk="1" fontAlgn="auto" latinLnBrk="0" hangingPunct="1">
              <a:lnSpc>
                <a:spcPct val="100000"/>
              </a:lnSpc>
              <a:spcBef>
                <a:spcPts val="1600"/>
              </a:spcBef>
              <a:spcAft>
                <a:spcPts val="0"/>
              </a:spcAft>
              <a:buClr>
                <a:srgbClr val="000000"/>
              </a:buClr>
              <a:buSzPts val="1100"/>
              <a:buFont typeface="Arial"/>
              <a:buNone/>
              <a:tabLst/>
              <a:defRPr/>
            </a:pPr>
            <a:r>
              <a:rPr lang="en-US" i="1" baseline="0">
                <a:solidFill>
                  <a:schemeClr val="bg2"/>
                </a:solidFill>
                <a:latin typeface="Calibri" panose="020F0502020204030204" pitchFamily="34" charset="0"/>
              </a:rPr>
              <a:t>Erica’s additional ideas and examples for Tech Mastery</a:t>
            </a:r>
            <a:r>
              <a:rPr lang="en-US" i="1" baseline="0">
                <a:solidFill>
                  <a:schemeClr val="tx1"/>
                </a:solidFill>
                <a:latin typeface="+mn-lt"/>
              </a:rPr>
              <a:t>:</a:t>
            </a:r>
          </a:p>
          <a:p>
            <a:pPr marL="0" marR="0" lvl="0" indent="0" algn="l" defTabSz="914400" rtl="0" eaLnBrk="1" fontAlgn="auto" latinLnBrk="0" hangingPunct="1">
              <a:lnSpc>
                <a:spcPct val="100000"/>
              </a:lnSpc>
              <a:spcBef>
                <a:spcPts val="1600"/>
              </a:spcBef>
              <a:spcAft>
                <a:spcPts val="0"/>
              </a:spcAft>
              <a:buClr>
                <a:srgbClr val="000000"/>
              </a:buClr>
              <a:buSzPts val="1100"/>
              <a:buFont typeface="Arial"/>
              <a:buNone/>
              <a:tabLst/>
              <a:defRPr/>
            </a:pPr>
            <a:endParaRPr lang="en-US" i="1" baseline="0">
              <a:solidFill>
                <a:schemeClr val="tx1"/>
              </a:solidFill>
              <a:latin typeface="+mn-lt"/>
            </a:endParaRPr>
          </a:p>
          <a:p>
            <a:pPr marL="171450" marR="0" lvl="0" indent="-171450" algn="l" defTabSz="914400" rtl="0" eaLnBrk="1" fontAlgn="auto" latinLnBrk="0" hangingPunct="1">
              <a:lnSpc>
                <a:spcPct val="100000"/>
              </a:lnSpc>
              <a:spcBef>
                <a:spcPts val="1600"/>
              </a:spcBef>
              <a:spcAft>
                <a:spcPts val="0"/>
              </a:spcAft>
              <a:buClr>
                <a:srgbClr val="000000"/>
              </a:buClr>
              <a:buSzPts val="1100"/>
              <a:buFontTx/>
              <a:buChar char="-"/>
              <a:tabLst/>
              <a:defRPr/>
            </a:pPr>
            <a:r>
              <a:rPr lang="en-US" i="1" baseline="0">
                <a:solidFill>
                  <a:schemeClr val="tx1"/>
                </a:solidFill>
                <a:latin typeface="+mn-lt"/>
              </a:rPr>
              <a:t>Typically STEM professionals pride themselves on technical excellence.  They may or may not have the teaching and coaching skill set in order to convey what they know to others.  Technical Mastery includes both.  So one idea to grow on this strategy would be to work on your coaching skills.  Do you have a range of teaching/instruction methods?  Are you practiced at giving explanations that are easy to understand?  Do you make people feel good and build their confidence as you mentor them? (instead of belittled, bad about themselves, or confused once you give them an explanation)</a:t>
            </a:r>
          </a:p>
          <a:p>
            <a:pPr marL="171450" marR="0" lvl="0" indent="-171450" algn="l" defTabSz="914400" rtl="0" eaLnBrk="1" fontAlgn="auto" latinLnBrk="0" hangingPunct="1">
              <a:lnSpc>
                <a:spcPct val="100000"/>
              </a:lnSpc>
              <a:spcBef>
                <a:spcPts val="1600"/>
              </a:spcBef>
              <a:spcAft>
                <a:spcPts val="0"/>
              </a:spcAft>
              <a:buClr>
                <a:srgbClr val="000000"/>
              </a:buClr>
              <a:buSzPts val="1100"/>
              <a:buFontTx/>
              <a:buChar char="-"/>
              <a:tabLst/>
              <a:defRPr/>
            </a:pPr>
            <a:r>
              <a:rPr lang="en-US" i="1" baseline="0">
                <a:solidFill>
                  <a:schemeClr val="tx1"/>
                </a:solidFill>
                <a:latin typeface="+mn-lt"/>
              </a:rPr>
              <a:t>Another idea: are you keeping your skills up to date?  Exposing yourself to a broad range of situations in which your skills are relevant, to deepen your expertise?  </a:t>
            </a:r>
          </a:p>
          <a:p>
            <a:pPr marL="171450" marR="0" lvl="0" indent="-171450" algn="l" defTabSz="914400" rtl="0" eaLnBrk="1" fontAlgn="auto" latinLnBrk="0" hangingPunct="1">
              <a:lnSpc>
                <a:spcPct val="100000"/>
              </a:lnSpc>
              <a:spcBef>
                <a:spcPts val="1600"/>
              </a:spcBef>
              <a:spcAft>
                <a:spcPts val="0"/>
              </a:spcAft>
              <a:buClr>
                <a:srgbClr val="000000"/>
              </a:buClr>
              <a:buSzPts val="1100"/>
              <a:buFontTx/>
              <a:buChar char="-"/>
              <a:tabLst/>
              <a:defRPr/>
            </a:pPr>
            <a:endParaRPr lang="en-US" i="1" baseline="0">
              <a:solidFill>
                <a:schemeClr val="tx1"/>
              </a:solidFill>
              <a:latin typeface="+mn-lt"/>
            </a:endParaRPr>
          </a:p>
          <a:p>
            <a:pPr marL="171450" marR="0" lvl="0" indent="-171450" algn="l" defTabSz="914400" rtl="0" eaLnBrk="1" fontAlgn="auto" latinLnBrk="0" hangingPunct="1">
              <a:lnSpc>
                <a:spcPct val="100000"/>
              </a:lnSpc>
              <a:spcBef>
                <a:spcPts val="1600"/>
              </a:spcBef>
              <a:spcAft>
                <a:spcPts val="0"/>
              </a:spcAft>
              <a:buClr>
                <a:srgbClr val="000000"/>
              </a:buClr>
              <a:buSzPts val="1100"/>
              <a:buFontTx/>
              <a:buChar char="-"/>
              <a:tabLst/>
              <a:defRPr/>
            </a:pPr>
            <a:endParaRPr lang="en-US" i="1" baseline="0">
              <a:solidFill>
                <a:schemeClr val="tx1"/>
              </a:solidFill>
              <a:latin typeface="+mn-lt"/>
            </a:endParaRPr>
          </a:p>
          <a:p>
            <a:pPr marL="171450" marR="0" lvl="0" indent="-171450" algn="l" defTabSz="914400" rtl="0" eaLnBrk="1" fontAlgn="auto" latinLnBrk="0" hangingPunct="1">
              <a:lnSpc>
                <a:spcPct val="100000"/>
              </a:lnSpc>
              <a:spcBef>
                <a:spcPts val="1600"/>
              </a:spcBef>
              <a:spcAft>
                <a:spcPts val="0"/>
              </a:spcAft>
              <a:buClr>
                <a:srgbClr val="000000"/>
              </a:buClr>
              <a:buSzPts val="1100"/>
              <a:buFontTx/>
              <a:buChar char="-"/>
              <a:tabLst/>
              <a:defRPr/>
            </a:pPr>
            <a:endParaRPr lang="en-US" i="1" baseline="0">
              <a:solidFill>
                <a:schemeClr val="bg2"/>
              </a:solidFill>
              <a:latin typeface="Calibri" panose="020F0502020204030204" pitchFamily="34" charset="0"/>
            </a:endParaRPr>
          </a:p>
          <a:p>
            <a:endParaRPr lang="en-US" baseline="0"/>
          </a:p>
        </p:txBody>
      </p:sp>
      <p:sp>
        <p:nvSpPr>
          <p:cNvPr id="4" name="Slide Number Placeholder 3"/>
          <p:cNvSpPr>
            <a:spLocks noGrp="1"/>
          </p:cNvSpPr>
          <p:nvPr>
            <p:ph type="sldNum" sz="quarter" idx="10"/>
          </p:nvPr>
        </p:nvSpPr>
        <p:spPr/>
        <p:txBody>
          <a:bodyPr/>
          <a:lstStyle/>
          <a:p>
            <a:fld id="{C21ED4FD-D2DD-9D4B-8521-159FC7459A6E}" type="slidenum">
              <a:rPr lang="en-US" smtClean="0"/>
              <a:t>35</a:t>
            </a:fld>
            <a:endParaRPr lang="en-US"/>
          </a:p>
        </p:txBody>
      </p:sp>
    </p:spTree>
    <p:extLst>
      <p:ext uri="{BB962C8B-B14F-4D97-AF65-F5344CB8AC3E}">
        <p14:creationId xmlns:p14="http://schemas.microsoft.com/office/powerpoint/2010/main" val="34954010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Here's an example of collaborative optimization. </a:t>
            </a:r>
          </a:p>
          <a:p>
            <a:pPr marL="171450" indent="-171450">
              <a:buFont typeface="Arial" panose="020B0604020202020204" pitchFamily="34" charset="0"/>
              <a:buChar char="•"/>
            </a:pPr>
            <a:r>
              <a:rPr lang="en-CA" sz="1200" kern="1200">
                <a:solidFill>
                  <a:schemeClr val="tx1"/>
                </a:solidFill>
                <a:effectLst/>
                <a:latin typeface="+mn-lt"/>
                <a:ea typeface="+mn-ea"/>
                <a:cs typeface="+mn-cs"/>
              </a:rPr>
              <a:t>IF I’m working on a new project, THEN I will connect with people who have complementary skills.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even more concretely maybe you would suggest to lead a brainstorming session where each person is asked to talk about their perspective on the problem based on their past experience and see how you can create sub-teams to take on specific challenges that capitalize on their strengths.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These are all different ways that you can use your collaborative optimization skills. </a:t>
            </a:r>
          </a:p>
          <a:p>
            <a:pPr marL="171450" indent="-171450">
              <a:buFont typeface="Arial" panose="020B0604020202020204" pitchFamily="34" charset="0"/>
              <a:buChar char="•"/>
            </a:pPr>
            <a:r>
              <a:rPr lang="en-CA" sz="1200" kern="1200">
                <a:solidFill>
                  <a:schemeClr val="tx1"/>
                </a:solidFill>
                <a:effectLst/>
                <a:latin typeface="+mn-lt"/>
                <a:ea typeface="+mn-ea"/>
                <a:cs typeface="+mn-cs"/>
              </a:rPr>
              <a:t>And again, the idea is to make a plan so that when you are next in that situation, you are automatically reminded to take that action.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1ED4FD-D2DD-9D4B-8521-159FC7459A6E}" type="slidenum">
              <a:rPr lang="en-US" smtClean="0"/>
              <a:t>36</a:t>
            </a:fld>
            <a:endParaRPr lang="en-US"/>
          </a:p>
        </p:txBody>
      </p:sp>
    </p:spTree>
    <p:extLst>
      <p:ext uri="{BB962C8B-B14F-4D97-AF65-F5344CB8AC3E}">
        <p14:creationId xmlns:p14="http://schemas.microsoft.com/office/powerpoint/2010/main" val="2010800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And finally, organizational innovation. </a:t>
            </a:r>
          </a:p>
          <a:p>
            <a:pPr marL="171450" indent="-171450">
              <a:buFont typeface="Arial" panose="020B0604020202020204" pitchFamily="34" charset="0"/>
              <a:buChar char="•"/>
            </a:pPr>
            <a:r>
              <a:rPr lang="en-CA" sz="1200" kern="1200">
                <a:solidFill>
                  <a:schemeClr val="tx1"/>
                </a:solidFill>
                <a:effectLst/>
                <a:latin typeface="+mn-lt"/>
                <a:ea typeface="+mn-ea"/>
                <a:cs typeface="+mn-cs"/>
              </a:rPr>
              <a:t>This one might not always seem as easy to automate, but maybe the goal you set for yourself is simply to find the time to think about the broader vision for your team.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you might say IF it's the first of the month or the last Friday of the month or whatever, THEN I will set aside some time to think about these bigger-picture questions.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this can be a trigger to find the time for this kind of leadership.</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1ED4FD-D2DD-9D4B-8521-159FC7459A6E}" type="slidenum">
              <a:rPr lang="en-US" smtClean="0"/>
              <a:t>37</a:t>
            </a:fld>
            <a:endParaRPr lang="en-US"/>
          </a:p>
        </p:txBody>
      </p:sp>
    </p:spTree>
    <p:extLst>
      <p:ext uri="{BB962C8B-B14F-4D97-AF65-F5344CB8AC3E}">
        <p14:creationId xmlns:p14="http://schemas.microsoft.com/office/powerpoint/2010/main" val="25638676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a:t>Now</a:t>
            </a:r>
            <a:r>
              <a:rPr lang="en-US" b="1" baseline="0"/>
              <a:t> its your turn…</a:t>
            </a:r>
          </a:p>
          <a:p>
            <a:pPr marL="171450" indent="-171450">
              <a:buFont typeface="Arial" panose="020B0604020202020204" pitchFamily="34" charset="0"/>
              <a:buChar char="•"/>
            </a:pPr>
            <a:r>
              <a:rPr lang="en-CA" sz="1200" kern="1200">
                <a:solidFill>
                  <a:schemeClr val="tx1"/>
                </a:solidFill>
                <a:effectLst/>
                <a:latin typeface="+mn-lt"/>
                <a:ea typeface="+mn-ea"/>
                <a:cs typeface="+mn-cs"/>
              </a:rPr>
              <a:t>So next we are going to have you walk through your action plan. </a:t>
            </a:r>
          </a:p>
          <a:p>
            <a:pPr marL="171450" indent="-171450">
              <a:buFont typeface="Arial" panose="020B0604020202020204" pitchFamily="34" charset="0"/>
              <a:buChar char="•"/>
            </a:pPr>
            <a:r>
              <a:rPr lang="en-CA" sz="1200" kern="1200">
                <a:solidFill>
                  <a:schemeClr val="tx1"/>
                </a:solidFill>
                <a:effectLst/>
                <a:latin typeface="+mn-lt"/>
                <a:ea typeface="+mn-ea"/>
                <a:cs typeface="+mn-cs"/>
              </a:rPr>
              <a:t>Pull out the pink-coloured sheet label Action Plan for your Primary Strategy. </a:t>
            </a:r>
          </a:p>
          <a:p>
            <a:pPr marL="171450" indent="-171450">
              <a:buFont typeface="Arial" panose="020B0604020202020204" pitchFamily="34" charset="0"/>
              <a:buChar char="•"/>
            </a:pPr>
            <a:r>
              <a:rPr lang="en-CA" sz="1200" kern="1200">
                <a:solidFill>
                  <a:schemeClr val="tx1"/>
                </a:solidFill>
                <a:effectLst/>
                <a:latin typeface="+mn-lt"/>
                <a:ea typeface="+mn-ea"/>
                <a:cs typeface="+mn-cs"/>
              </a:rPr>
              <a:t>We will do this one first because thinking about what concretely you are already doing might help others at your table who are trying to find ways to develop that kind of leadership strategy.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step 1 is actually to identify what specifically you want to do. </a:t>
            </a:r>
          </a:p>
          <a:p>
            <a:pPr marL="171450" indent="-171450">
              <a:buFont typeface="Arial" panose="020B0604020202020204" pitchFamily="34" charset="0"/>
              <a:buChar char="•"/>
            </a:pPr>
            <a:r>
              <a:rPr lang="en-CA" sz="1200" kern="1200">
                <a:solidFill>
                  <a:schemeClr val="tx1"/>
                </a:solidFill>
                <a:effectLst/>
                <a:latin typeface="+mn-lt"/>
                <a:ea typeface="+mn-ea"/>
                <a:cs typeface="+mn-cs"/>
              </a:rPr>
              <a:t>And you want this to be something you could actually visualize yourself doing, and that you could do in the next two weeks while these ideas are still fresh.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Then secondly identify the specific situation that can cue you to do that action.  </a:t>
            </a:r>
          </a:p>
          <a:p>
            <a:pPr marL="171450" indent="-171450">
              <a:buFont typeface="Arial" panose="020B0604020202020204" pitchFamily="34" charset="0"/>
              <a:buChar char="•"/>
            </a:pPr>
            <a:r>
              <a:rPr lang="en-CA" sz="1200" kern="1200">
                <a:solidFill>
                  <a:schemeClr val="tx1"/>
                </a:solidFill>
                <a:effectLst/>
                <a:latin typeface="+mn-lt"/>
                <a:ea typeface="+mn-ea"/>
                <a:cs typeface="+mn-cs"/>
              </a:rPr>
              <a:t>Third, what might stop me, and finally, if that ends up blocking me I will navigate that by doing this thing to overcome it. </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CA" sz="1200" kern="1200">
                <a:solidFill>
                  <a:schemeClr val="tx1"/>
                </a:solidFill>
                <a:effectLst/>
                <a:latin typeface="+mn-lt"/>
                <a:ea typeface="+mn-ea"/>
                <a:cs typeface="+mn-cs"/>
              </a:rPr>
              <a:t>I’ll be giving you a</a:t>
            </a:r>
            <a:r>
              <a:rPr lang="en-CA" sz="1200" kern="1200" baseline="0">
                <a:solidFill>
                  <a:schemeClr val="tx1"/>
                </a:solidFill>
                <a:effectLst/>
                <a:latin typeface="+mn-lt"/>
                <a:ea typeface="+mn-ea"/>
                <a:cs typeface="+mn-cs"/>
              </a:rPr>
              <a:t> few (2-3)</a:t>
            </a:r>
            <a:r>
              <a:rPr lang="en-CA" sz="1200" kern="1200">
                <a:solidFill>
                  <a:schemeClr val="tx1"/>
                </a:solidFill>
                <a:effectLst/>
                <a:latin typeface="+mn-lt"/>
                <a:ea typeface="+mn-ea"/>
                <a:cs typeface="+mn-cs"/>
              </a:rPr>
              <a:t> minutes to fill this out. So you go through these four steps and try to fill out at least one line or maybe two. And at the end of that, you'll be able to come up with an if-then statement and we’ll discuss some of these strategies together.</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i="1" kern="1200">
                <a:solidFill>
                  <a:schemeClr val="tx1"/>
                </a:solidFill>
                <a:effectLst/>
                <a:latin typeface="+mn-lt"/>
                <a:ea typeface="+mn-ea"/>
                <a:cs typeface="+mn-cs"/>
              </a:rPr>
              <a:t>[Give participants about 3 minutes to complete at least 1 row of this Primary Strategy sheet and fill in the If-THEN. Emphasize focus on spelling out how they could build upon their current strengths.]</a:t>
            </a:r>
          </a:p>
          <a:p>
            <a:pPr marL="171450" indent="-171450">
              <a:buFont typeface="Arial" panose="020B0604020202020204" pitchFamily="34" charset="0"/>
              <a:buChar char="•"/>
            </a:pPr>
            <a:r>
              <a:rPr lang="en-US" sz="1200" i="1" kern="1200">
                <a:solidFill>
                  <a:schemeClr val="tx1"/>
                </a:solidFill>
                <a:effectLst/>
                <a:latin typeface="+mn-lt"/>
                <a:ea typeface="+mn-ea"/>
                <a:cs typeface="+mn-cs"/>
              </a:rPr>
              <a:t>[At 3 min mark,</a:t>
            </a:r>
            <a:r>
              <a:rPr lang="en-US" sz="1200" i="1" kern="1200" baseline="0">
                <a:solidFill>
                  <a:schemeClr val="tx1"/>
                </a:solidFill>
                <a:effectLst/>
                <a:latin typeface="+mn-lt"/>
                <a:ea typeface="+mn-ea"/>
                <a:cs typeface="+mn-cs"/>
              </a:rPr>
              <a:t> encourage them to make sure they complete the IF, THEN at the bottom.]</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We’ll be collecting these sheets later but you’re welcome </a:t>
            </a:r>
            <a:r>
              <a:rPr lang="en-US" sz="1200" kern="1200" baseline="0">
                <a:solidFill>
                  <a:schemeClr val="tx1"/>
                </a:solidFill>
                <a:effectLst/>
                <a:latin typeface="+mn-lt"/>
                <a:ea typeface="+mn-ea"/>
                <a:cs typeface="+mn-cs"/>
              </a:rPr>
              <a:t>to snap a photo of your worksheet if you want to keep the content.</a:t>
            </a:r>
            <a:endParaRPr lang="en-US" sz="1200" kern="1200">
              <a:solidFill>
                <a:schemeClr val="tx1"/>
              </a:solidFill>
              <a:effectLst/>
              <a:latin typeface="+mn-lt"/>
              <a:ea typeface="+mn-ea"/>
              <a:cs typeface="+mn-cs"/>
            </a:endParaRPr>
          </a:p>
          <a:p>
            <a:endParaRPr lang="en-US" b="1"/>
          </a:p>
          <a:p>
            <a:r>
              <a:rPr lang="en-US" b="1" i="1"/>
              <a:t>Add</a:t>
            </a:r>
            <a:r>
              <a:rPr lang="en-US" b="1" i="1" baseline="0"/>
              <a:t> some mention about why we would do primary first…easier to first think about how to build on strengths &amp; share those with each other.</a:t>
            </a:r>
          </a:p>
          <a:p>
            <a:r>
              <a:rPr lang="en-US" sz="1200" b="1" i="1" kern="1200">
                <a:solidFill>
                  <a:schemeClr val="tx1"/>
                </a:solidFill>
                <a:effectLst/>
                <a:latin typeface="+mn-lt"/>
                <a:ea typeface="+mn-ea"/>
                <a:cs typeface="+mn-cs"/>
              </a:rPr>
              <a:t>Best</a:t>
            </a:r>
            <a:r>
              <a:rPr lang="en-US" sz="1200" b="1" i="1" kern="1200" baseline="0">
                <a:solidFill>
                  <a:schemeClr val="tx1"/>
                </a:solidFill>
                <a:effectLst/>
                <a:latin typeface="+mn-lt"/>
                <a:ea typeface="+mn-ea"/>
                <a:cs typeface="+mn-cs"/>
              </a:rPr>
              <a:t> to thinking about a specific action you could actually visualize doing</a:t>
            </a:r>
            <a:endParaRPr lang="en-US" sz="1200" b="1" i="1" kern="1200">
              <a:solidFill>
                <a:schemeClr val="tx1"/>
              </a:solidFill>
              <a:effectLst/>
              <a:latin typeface="+mn-lt"/>
              <a:ea typeface="+mn-ea"/>
              <a:cs typeface="+mn-cs"/>
            </a:endParaRPr>
          </a:p>
          <a:p>
            <a:r>
              <a:rPr lang="en-US" sz="1200" b="1" i="1" kern="1200">
                <a:solidFill>
                  <a:schemeClr val="tx1"/>
                </a:solidFill>
                <a:effectLst/>
                <a:latin typeface="+mn-lt"/>
                <a:ea typeface="+mn-ea"/>
                <a:cs typeface="+mn-cs"/>
              </a:rPr>
              <a:t>Forewarn</a:t>
            </a:r>
            <a:r>
              <a:rPr lang="en-US" sz="1200" b="1" i="1" kern="1200" baseline="0">
                <a:solidFill>
                  <a:schemeClr val="tx1"/>
                </a:solidFill>
                <a:effectLst/>
                <a:latin typeface="+mn-lt"/>
                <a:ea typeface="+mn-ea"/>
                <a:cs typeface="+mn-cs"/>
              </a:rPr>
              <a:t> that they will be invited to share with their table.</a:t>
            </a:r>
          </a:p>
          <a:p>
            <a:r>
              <a:rPr lang="en-US" sz="1200" b="1" i="1" kern="1200" baseline="0">
                <a:solidFill>
                  <a:schemeClr val="tx1"/>
                </a:solidFill>
                <a:effectLst/>
                <a:latin typeface="+mn-lt"/>
                <a:ea typeface="+mn-ea"/>
                <a:cs typeface="+mn-cs"/>
              </a:rPr>
              <a:t>This will give them a chance to get feedback</a:t>
            </a:r>
          </a:p>
          <a:p>
            <a:r>
              <a:rPr lang="en-US" sz="1200" b="1" i="1" kern="1200" baseline="0">
                <a:solidFill>
                  <a:schemeClr val="tx1"/>
                </a:solidFill>
                <a:effectLst/>
                <a:latin typeface="+mn-lt"/>
                <a:ea typeface="+mn-ea"/>
                <a:cs typeface="+mn-cs"/>
              </a:rPr>
              <a:t>They will later be putting their finalized If/then on the action cards </a:t>
            </a:r>
          </a:p>
          <a:p>
            <a:endParaRPr lang="en-US" b="1" i="1"/>
          </a:p>
          <a:p>
            <a:endParaRPr lang="en-US" b="1"/>
          </a:p>
        </p:txBody>
      </p:sp>
      <p:sp>
        <p:nvSpPr>
          <p:cNvPr id="4" name="Slide Number Placeholder 3"/>
          <p:cNvSpPr>
            <a:spLocks noGrp="1"/>
          </p:cNvSpPr>
          <p:nvPr>
            <p:ph type="sldNum" sz="quarter" idx="10"/>
          </p:nvPr>
        </p:nvSpPr>
        <p:spPr/>
        <p:txBody>
          <a:bodyPr/>
          <a:lstStyle/>
          <a:p>
            <a:fld id="{EEAAA3BD-5608-4ED4-9ACB-A93617569114}" type="slidenum">
              <a:rPr lang="en-US" smtClean="0"/>
              <a:pPr/>
              <a:t>38</a:t>
            </a:fld>
            <a:endParaRPr lang="en-US"/>
          </a:p>
        </p:txBody>
      </p:sp>
    </p:spTree>
    <p:extLst>
      <p:ext uri="{BB962C8B-B14F-4D97-AF65-F5344CB8AC3E}">
        <p14:creationId xmlns:p14="http://schemas.microsoft.com/office/powerpoint/2010/main" val="2564119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Okay, so now that you had a</a:t>
            </a:r>
            <a:r>
              <a:rPr lang="en-CA" sz="1200" kern="1200" baseline="0">
                <a:solidFill>
                  <a:schemeClr val="tx1"/>
                </a:solidFill>
                <a:effectLst/>
                <a:latin typeface="+mn-lt"/>
                <a:ea typeface="+mn-ea"/>
                <a:cs typeface="+mn-cs"/>
              </a:rPr>
              <a:t> few</a:t>
            </a:r>
            <a:r>
              <a:rPr lang="en-CA" sz="1200" kern="1200">
                <a:solidFill>
                  <a:schemeClr val="tx1"/>
                </a:solidFill>
                <a:effectLst/>
                <a:latin typeface="+mn-lt"/>
                <a:ea typeface="+mn-ea"/>
                <a:cs typeface="+mn-cs"/>
              </a:rPr>
              <a:t> minutes to complete that for yourself, I want you to spend 5 minutes sharing your action plans at your table. </a:t>
            </a:r>
          </a:p>
          <a:p>
            <a:pPr marL="171450" indent="-171450">
              <a:buFont typeface="Arial" panose="020B0604020202020204" pitchFamily="34" charset="0"/>
              <a:buChar char="•"/>
            </a:pPr>
            <a:r>
              <a:rPr lang="en-CA" sz="1200" kern="1200">
                <a:solidFill>
                  <a:schemeClr val="tx1"/>
                </a:solidFill>
                <a:effectLst/>
                <a:latin typeface="+mn-lt"/>
                <a:ea typeface="+mn-ea"/>
                <a:cs typeface="+mn-cs"/>
              </a:rPr>
              <a:t>Focus on sharing whatever you are comfortable with and discuss what you think would work best.  </a:t>
            </a:r>
          </a:p>
          <a:p>
            <a:pPr marL="171450" indent="-171450">
              <a:buFont typeface="Arial" panose="020B0604020202020204" pitchFamily="34" charset="0"/>
              <a:buChar char="•"/>
            </a:pPr>
            <a:r>
              <a:rPr lang="en-CA" sz="1200" kern="1200">
                <a:solidFill>
                  <a:schemeClr val="tx1"/>
                </a:solidFill>
                <a:effectLst/>
                <a:latin typeface="+mn-lt"/>
                <a:ea typeface="+mn-ea"/>
                <a:cs typeface="+mn-cs"/>
              </a:rPr>
              <a:t>You might also give each other feedback on how to be as concrete as possible in specifying actions you can specifically take.</a:t>
            </a:r>
          </a:p>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i="1" kern="1200">
                <a:solidFill>
                  <a:schemeClr val="tx1"/>
                </a:solidFill>
                <a:effectLst/>
                <a:latin typeface="+mn-lt"/>
                <a:ea typeface="+mn-ea"/>
                <a:cs typeface="+mn-cs"/>
              </a:rPr>
              <a:t>[Give tables 5 minutes to share and discuss each other’s action plans. </a:t>
            </a:r>
            <a:r>
              <a:rPr lang="en-US" sz="1200" b="1" i="1" kern="1200">
                <a:solidFill>
                  <a:schemeClr val="tx1"/>
                </a:solidFill>
                <a:effectLst/>
                <a:latin typeface="+mn-lt"/>
                <a:ea typeface="+mn-ea"/>
                <a:cs typeface="+mn-cs"/>
              </a:rPr>
              <a:t>Focus them on sharing ones they are comfortable talking about and that they are likely to actually do</a:t>
            </a:r>
            <a:r>
              <a:rPr lang="en-US" sz="1200" i="1" kern="1200">
                <a:solidFill>
                  <a:schemeClr val="tx1"/>
                </a:solidFill>
                <a:effectLst/>
                <a:latin typeface="+mn-lt"/>
                <a:ea typeface="+mn-ea"/>
                <a:cs typeface="+mn-cs"/>
              </a:rPr>
              <a:t>. Participants should give feedback on what would be most successful and how to make their plans as concrete as possible.]</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i="1" kern="1200">
                <a:solidFill>
                  <a:schemeClr val="tx1"/>
                </a:solidFill>
                <a:effectLst/>
                <a:latin typeface="+mn-lt"/>
                <a:ea typeface="+mn-ea"/>
                <a:cs typeface="+mn-cs"/>
              </a:rPr>
              <a:t>[Each table shares general themes and action plans with the room with an emphasis on crowdsourcing each type of leadership. (~5 min)]</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C21ED4FD-D2DD-9D4B-8521-159FC7459A6E}" type="slidenum">
              <a:rPr lang="en-US" smtClean="0"/>
              <a:t>39</a:t>
            </a:fld>
            <a:endParaRPr lang="en-US"/>
          </a:p>
        </p:txBody>
      </p:sp>
    </p:spTree>
    <p:extLst>
      <p:ext uri="{BB962C8B-B14F-4D97-AF65-F5344CB8AC3E}">
        <p14:creationId xmlns:p14="http://schemas.microsoft.com/office/powerpoint/2010/main" val="6329667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Okay, now that we’ve had practice thinking about the leadership strategies we already feel comfortable with and maybe how we can strengthen those and learn from others. </a:t>
            </a:r>
          </a:p>
          <a:p>
            <a:pPr marL="171450" indent="-171450">
              <a:buFont typeface="Arial" panose="020B0604020202020204" pitchFamily="34" charset="0"/>
              <a:buChar char="•"/>
            </a:pPr>
            <a:r>
              <a:rPr lang="en-CA" sz="1200" kern="1200">
                <a:solidFill>
                  <a:schemeClr val="tx1"/>
                </a:solidFill>
                <a:effectLst/>
                <a:latin typeface="+mn-lt"/>
                <a:ea typeface="+mn-ea"/>
                <a:cs typeface="+mn-cs"/>
              </a:rPr>
              <a:t>Next we’re going to do the same thing for the action plan and growth strategy.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now turn to the green side labeled Growth Strategy. </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CA" sz="1200" kern="1200">
                <a:solidFill>
                  <a:schemeClr val="tx1"/>
                </a:solidFill>
                <a:effectLst/>
                <a:latin typeface="+mn-lt"/>
                <a:ea typeface="+mn-ea"/>
                <a:cs typeface="+mn-cs"/>
              </a:rPr>
              <a:t>So same deal. Start with identifying some specific actions you could take for that type of leadership.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Then what is the situation that can trigger this, what might stop you, and how would you overcome that obstacle.  </a:t>
            </a:r>
          </a:p>
          <a:p>
            <a:pPr marL="171450" indent="-171450">
              <a:buFont typeface="Arial" panose="020B0604020202020204" pitchFamily="34" charset="0"/>
              <a:buChar char="•"/>
            </a:pPr>
            <a:r>
              <a:rPr lang="en-CA" sz="1200" kern="1200">
                <a:solidFill>
                  <a:schemeClr val="tx1"/>
                </a:solidFill>
                <a:effectLst/>
                <a:latin typeface="+mn-lt"/>
                <a:ea typeface="+mn-ea"/>
                <a:cs typeface="+mn-cs"/>
              </a:rPr>
              <a:t>Again, do this for one or two lines and then choose on as a concrete IF-THEN action plan to list at the bottom. Ok, any questions?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another 3 minutes or</a:t>
            </a:r>
            <a:r>
              <a:rPr lang="en-CA" sz="1200" kern="1200" baseline="0">
                <a:solidFill>
                  <a:schemeClr val="tx1"/>
                </a:solidFill>
                <a:effectLst/>
                <a:latin typeface="+mn-lt"/>
                <a:ea typeface="+mn-ea"/>
                <a:cs typeface="+mn-cs"/>
              </a:rPr>
              <a:t> so</a:t>
            </a:r>
            <a:r>
              <a:rPr lang="en-CA" sz="1200" kern="1200">
                <a:solidFill>
                  <a:schemeClr val="tx1"/>
                </a:solidFill>
                <a:effectLst/>
                <a:latin typeface="+mn-lt"/>
                <a:ea typeface="+mn-ea"/>
                <a:cs typeface="+mn-cs"/>
              </a:rPr>
              <a:t> to do this. </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i="0" kern="1200">
                <a:solidFill>
                  <a:schemeClr val="tx1"/>
                </a:solidFill>
                <a:effectLst/>
                <a:latin typeface="+mn-lt"/>
                <a:ea typeface="+mn-ea"/>
                <a:cs typeface="+mn-cs"/>
              </a:rPr>
              <a:t>[</a:t>
            </a:r>
            <a:r>
              <a:rPr lang="en-US" sz="1200" i="1" kern="1200">
                <a:solidFill>
                  <a:schemeClr val="tx1"/>
                </a:solidFill>
                <a:effectLst/>
                <a:latin typeface="+mn-lt"/>
                <a:ea typeface="+mn-ea"/>
                <a:cs typeface="+mn-cs"/>
              </a:rPr>
              <a:t>Give participants 2-3 minutes to complete at least 1 row of this Growth Strategy sheet and fill in the If-THEN. Emphasize focus on spelling out how they could develop a new strategy for leadership.</a:t>
            </a:r>
            <a:r>
              <a:rPr lang="en-US" sz="1200" i="0" kern="1200">
                <a:solidFill>
                  <a:schemeClr val="tx1"/>
                </a:solidFill>
                <a:effectLst/>
                <a:latin typeface="+mn-lt"/>
                <a:ea typeface="+mn-ea"/>
                <a:cs typeface="+mn-cs"/>
              </a:rPr>
              <a:t>]</a:t>
            </a:r>
            <a:endParaRPr lang="en-US" b="1" i="1"/>
          </a:p>
        </p:txBody>
      </p:sp>
      <p:sp>
        <p:nvSpPr>
          <p:cNvPr id="4" name="Slide Number Placeholder 3"/>
          <p:cNvSpPr>
            <a:spLocks noGrp="1"/>
          </p:cNvSpPr>
          <p:nvPr>
            <p:ph type="sldNum" sz="quarter" idx="10"/>
          </p:nvPr>
        </p:nvSpPr>
        <p:spPr/>
        <p:txBody>
          <a:bodyPr/>
          <a:lstStyle/>
          <a:p>
            <a:fld id="{EEAAA3BD-5608-4ED4-9ACB-A93617569114}" type="slidenum">
              <a:rPr lang="en-US" smtClean="0"/>
              <a:pPr/>
              <a:t>40</a:t>
            </a:fld>
            <a:endParaRPr lang="en-US"/>
          </a:p>
        </p:txBody>
      </p:sp>
    </p:spTree>
    <p:extLst>
      <p:ext uri="{BB962C8B-B14F-4D97-AF65-F5344CB8AC3E}">
        <p14:creationId xmlns:p14="http://schemas.microsoft.com/office/powerpoint/2010/main" val="27802736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Okay so now that we’ve got some really concrete strategies, you have 10 minutes to share these at your table since we really want to give you time to discuss ways to stretch your leadership strategies and take on some types of leadership that you aren’t already inclined to do. </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CA" sz="1200" i="1" kern="1200">
                <a:solidFill>
                  <a:schemeClr val="tx1"/>
                </a:solidFill>
                <a:effectLst/>
                <a:latin typeface="+mn-lt"/>
                <a:ea typeface="+mn-ea"/>
                <a:cs typeface="+mn-cs"/>
              </a:rPr>
              <a:t>[When time is up, popcorn one example of an IF-THEN statement for each type. Maybe also talk a bit about obstacles that people foresee.]</a:t>
            </a:r>
            <a:endParaRPr lang="en-US" sz="1200" i="1" kern="1200">
              <a:solidFill>
                <a:schemeClr val="tx1"/>
              </a:solidFill>
              <a:effectLst/>
              <a:latin typeface="+mn-lt"/>
              <a:ea typeface="+mn-ea"/>
              <a:cs typeface="+mn-cs"/>
            </a:endParaRPr>
          </a:p>
          <a:p>
            <a:pPr marL="171450" indent="-171450">
              <a:buFont typeface="Arial" panose="020B0604020202020204" pitchFamily="34" charset="0"/>
              <a:buChar char="•"/>
            </a:pPr>
            <a:r>
              <a:rPr lang="en-US" sz="1200" i="1" kern="1200">
                <a:solidFill>
                  <a:schemeClr val="tx1"/>
                </a:solidFill>
                <a:effectLst/>
                <a:latin typeface="+mn-lt"/>
                <a:ea typeface="+mn-ea"/>
                <a:cs typeface="+mn-cs"/>
              </a:rPr>
              <a:t>[Focus them on sharing one’s they are comfortable talking about and that they are likely to actually do.]</a:t>
            </a:r>
          </a:p>
          <a:p>
            <a:pPr marL="171450" indent="-171450">
              <a:buFont typeface="Arial" panose="020B0604020202020204" pitchFamily="34" charset="0"/>
              <a:buChar char="•"/>
            </a:pPr>
            <a:r>
              <a:rPr lang="en-US" sz="1200" i="1" kern="1200">
                <a:solidFill>
                  <a:schemeClr val="tx1"/>
                </a:solidFill>
                <a:effectLst/>
                <a:latin typeface="+mn-lt"/>
                <a:ea typeface="+mn-ea"/>
                <a:cs typeface="+mn-cs"/>
              </a:rPr>
              <a:t>[Participants should give feedback on what would be most successful and how to make their plans as concrete as possible.]</a:t>
            </a:r>
          </a:p>
          <a:p>
            <a:pPr marL="171450" indent="-171450">
              <a:buFont typeface="Arial" panose="020B0604020202020204" pitchFamily="34" charset="0"/>
              <a:buChar char="•"/>
            </a:pPr>
            <a:r>
              <a:rPr lang="en-US" sz="1200" b="1" i="1" kern="1200">
                <a:solidFill>
                  <a:schemeClr val="tx1"/>
                </a:solidFill>
                <a:effectLst/>
                <a:latin typeface="+mn-lt"/>
                <a:ea typeface="+mn-ea"/>
                <a:cs typeface="+mn-cs"/>
              </a:rPr>
              <a:t>[Each table shares general themes and action plans with the room with an emphasis on crowdsourcing each type of leadership. (~5 min if there is time)]</a:t>
            </a:r>
          </a:p>
          <a:p>
            <a:pPr marL="171450" indent="-171450">
              <a:buFont typeface="Arial" panose="020B0604020202020204" pitchFamily="34" charset="0"/>
              <a:buChar char="•"/>
            </a:pPr>
            <a:r>
              <a:rPr lang="en-US" sz="1200" b="1" i="1" kern="1200">
                <a:solidFill>
                  <a:schemeClr val="tx1"/>
                </a:solidFill>
                <a:effectLst/>
                <a:latin typeface="+mn-lt"/>
                <a:ea typeface="+mn-ea"/>
                <a:cs typeface="+mn-cs"/>
              </a:rPr>
              <a:t>[Perhaps</a:t>
            </a:r>
            <a:r>
              <a:rPr lang="en-US" sz="1200" b="1" i="1" kern="1200" baseline="0">
                <a:solidFill>
                  <a:schemeClr val="tx1"/>
                </a:solidFill>
                <a:effectLst/>
                <a:latin typeface="+mn-lt"/>
                <a:ea typeface="+mn-ea"/>
                <a:cs typeface="+mn-cs"/>
              </a:rPr>
              <a:t> give guidance for people to specify their If and their THEN.]</a:t>
            </a:r>
            <a:endParaRPr lang="en-US" sz="1200" b="1" i="1" kern="1200">
              <a:solidFill>
                <a:schemeClr val="tx1"/>
              </a:solidFill>
              <a:effectLst/>
              <a:latin typeface="+mn-lt"/>
              <a:ea typeface="+mn-ea"/>
              <a:cs typeface="+mn-cs"/>
            </a:endParaRP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C21ED4FD-D2DD-9D4B-8521-159FC7459A6E}" type="slidenum">
              <a:rPr lang="en-US" smtClean="0"/>
              <a:t>41</a:t>
            </a:fld>
            <a:endParaRPr lang="en-US"/>
          </a:p>
        </p:txBody>
      </p:sp>
    </p:spTree>
    <p:extLst>
      <p:ext uri="{BB962C8B-B14F-4D97-AF65-F5344CB8AC3E}">
        <p14:creationId xmlns:p14="http://schemas.microsoft.com/office/powerpoint/2010/main" val="24597084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We want to emphasize that this is not just a theoretical discussion; these are actions we want you to make a commitment to carrying out.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if you had the opportunity to get some feedback, maybe you've rethought some of the things that you might plan to do. </a:t>
            </a:r>
          </a:p>
          <a:p>
            <a:pPr marL="171450" indent="-171450">
              <a:buFont typeface="Arial" panose="020B0604020202020204" pitchFamily="34" charset="0"/>
              <a:buChar char="•"/>
            </a:pPr>
            <a:r>
              <a:rPr lang="en-CA" sz="1200" kern="1200">
                <a:solidFill>
                  <a:schemeClr val="tx1"/>
                </a:solidFill>
                <a:effectLst/>
                <a:latin typeface="+mn-lt"/>
                <a:ea typeface="+mn-ea"/>
                <a:cs typeface="+mn-cs"/>
              </a:rPr>
              <a:t>We encourage you now to update your IF-THEN action plans and write the final version on this card and keep it with you. </a:t>
            </a:r>
          </a:p>
          <a:p>
            <a:pPr marL="171450" indent="-171450">
              <a:buFont typeface="Arial" panose="020B0604020202020204" pitchFamily="34" charset="0"/>
              <a:buChar char="•"/>
            </a:pPr>
            <a:r>
              <a:rPr lang="en-CA" sz="1200" kern="1200">
                <a:solidFill>
                  <a:schemeClr val="tx1"/>
                </a:solidFill>
                <a:effectLst/>
                <a:latin typeface="+mn-lt"/>
                <a:ea typeface="+mn-ea"/>
                <a:cs typeface="+mn-cs"/>
              </a:rPr>
              <a:t>Stick it inside your phone, slide it into your wallet, put it on your dashboard in your car, whatever makes sense it will make it real to you and will remind you to take action. </a:t>
            </a:r>
          </a:p>
          <a:p>
            <a:pPr marL="171450" indent="-171450">
              <a:buFont typeface="Arial" panose="020B0604020202020204" pitchFamily="34" charset="0"/>
              <a:buChar char="•"/>
            </a:pPr>
            <a:r>
              <a:rPr lang="en-CA" sz="1200" kern="1200">
                <a:solidFill>
                  <a:schemeClr val="tx1"/>
                </a:solidFill>
                <a:effectLst/>
                <a:latin typeface="+mn-lt"/>
                <a:ea typeface="+mn-ea"/>
                <a:cs typeface="+mn-cs"/>
              </a:rPr>
              <a:t>You can also set up an email if you just e-mail every Tuesday at </a:t>
            </a:r>
            <a:r>
              <a:rPr lang="en-CA" sz="1200" kern="1200" err="1">
                <a:solidFill>
                  <a:schemeClr val="tx1"/>
                </a:solidFill>
                <a:effectLst/>
                <a:latin typeface="+mn-lt"/>
                <a:ea typeface="+mn-ea"/>
                <a:cs typeface="+mn-cs"/>
              </a:rPr>
              <a:t>Nudgemail</a:t>
            </a:r>
            <a:r>
              <a:rPr lang="en-CA" sz="1200" kern="1200">
                <a:solidFill>
                  <a:schemeClr val="tx1"/>
                </a:solidFill>
                <a:effectLst/>
                <a:latin typeface="+mn-lt"/>
                <a:ea typeface="+mn-ea"/>
                <a:cs typeface="+mn-cs"/>
              </a:rPr>
              <a:t> you'll get an email every Tuesday reminding you of this leadership action plan you set for yourself. </a:t>
            </a:r>
          </a:p>
          <a:p>
            <a:pPr marL="171450" indent="-171450">
              <a:buFont typeface="Arial" panose="020B0604020202020204" pitchFamily="34" charset="0"/>
              <a:buChar char="•"/>
            </a:pPr>
            <a:r>
              <a:rPr lang="en-CA" sz="1200" kern="1200">
                <a:solidFill>
                  <a:schemeClr val="tx1"/>
                </a:solidFill>
                <a:effectLst/>
                <a:latin typeface="+mn-lt"/>
                <a:ea typeface="+mn-ea"/>
                <a:cs typeface="+mn-cs"/>
              </a:rPr>
              <a:t>Or you can set up a calendar reminder. You can do whatever you want to send yourself a nudge. </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baseline="0">
                <a:solidFill>
                  <a:schemeClr val="tx1"/>
                </a:solidFill>
                <a:effectLst/>
                <a:latin typeface="+mn-lt"/>
                <a:ea typeface="+mn-ea"/>
                <a:cs typeface="+mn-cs"/>
              </a:rPr>
              <a:t>Choose a feasible action plan that you think will be most valuable for helping you achieve your leadership goals.</a:t>
            </a:r>
          </a:p>
          <a:p>
            <a:endParaRPr lang="en-US" sz="1200" b="1" i="1" kern="1200" baseline="0">
              <a:solidFill>
                <a:schemeClr val="tx1"/>
              </a:solidFill>
              <a:effectLst/>
              <a:latin typeface="+mn-lt"/>
              <a:ea typeface="+mn-ea"/>
              <a:cs typeface="+mn-cs"/>
            </a:endParaRPr>
          </a:p>
          <a:p>
            <a:r>
              <a:rPr lang="en-US" sz="1200" b="1" i="1" kern="1200" baseline="0">
                <a:solidFill>
                  <a:schemeClr val="tx1"/>
                </a:solidFill>
                <a:effectLst/>
                <a:latin typeface="+mn-lt"/>
                <a:ea typeface="+mn-ea"/>
                <a:cs typeface="+mn-cs"/>
              </a:rPr>
              <a:t>To unsubscribe, type unsubscribe@nudgemail.com</a:t>
            </a:r>
            <a:endParaRPr lang="en-US" b="1" i="1"/>
          </a:p>
          <a:p>
            <a:endParaRPr lang="en-US"/>
          </a:p>
        </p:txBody>
      </p:sp>
      <p:sp>
        <p:nvSpPr>
          <p:cNvPr id="4" name="Slide Number Placeholder 3"/>
          <p:cNvSpPr>
            <a:spLocks noGrp="1"/>
          </p:cNvSpPr>
          <p:nvPr>
            <p:ph type="sldNum" sz="quarter" idx="10"/>
          </p:nvPr>
        </p:nvSpPr>
        <p:spPr/>
        <p:txBody>
          <a:bodyPr/>
          <a:lstStyle/>
          <a:p>
            <a:fld id="{C21ED4FD-D2DD-9D4B-8521-159FC7459A6E}" type="slidenum">
              <a:rPr lang="en-US" smtClean="0"/>
              <a:t>42</a:t>
            </a:fld>
            <a:endParaRPr lang="en-US"/>
          </a:p>
        </p:txBody>
      </p:sp>
    </p:spTree>
    <p:extLst>
      <p:ext uri="{BB962C8B-B14F-4D97-AF65-F5344CB8AC3E}">
        <p14:creationId xmlns:p14="http://schemas.microsoft.com/office/powerpoint/2010/main" val="18030522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So here is the quick summary. So you’ve identified growth strategies. </a:t>
            </a:r>
          </a:p>
          <a:p>
            <a:pPr marL="171450" indent="-171450">
              <a:buFont typeface="Arial" panose="020B0604020202020204" pitchFamily="34" charset="0"/>
              <a:buChar char="•"/>
            </a:pPr>
            <a:r>
              <a:rPr lang="en-CA" sz="1200" kern="1200">
                <a:solidFill>
                  <a:schemeClr val="tx1"/>
                </a:solidFill>
                <a:effectLst/>
                <a:latin typeface="+mn-lt"/>
                <a:ea typeface="+mn-ea"/>
                <a:cs typeface="+mn-cs"/>
              </a:rPr>
              <a:t>You've done one for the area of leadership that you most want to develop and created an if-then action plan to help turn those strategies into action. </a:t>
            </a:r>
          </a:p>
          <a:p>
            <a:pPr marL="171450" indent="-171450">
              <a:buFont typeface="Arial" panose="020B0604020202020204" pitchFamily="34" charset="0"/>
              <a:buChar char="•"/>
            </a:pPr>
            <a:r>
              <a:rPr lang="en-CA" sz="1200" kern="1200">
                <a:solidFill>
                  <a:schemeClr val="tx1"/>
                </a:solidFill>
                <a:effectLst/>
                <a:latin typeface="+mn-lt"/>
                <a:ea typeface="+mn-ea"/>
                <a:cs typeface="+mn-cs"/>
              </a:rPr>
              <a:t>You also had a chance to think more about your primary strategy that you want to build on and make even stronger. </a:t>
            </a:r>
          </a:p>
          <a:p>
            <a:pPr marL="171450" indent="-171450">
              <a:buFont typeface="Arial" panose="020B0604020202020204" pitchFamily="34" charset="0"/>
              <a:buChar char="•"/>
            </a:pPr>
            <a:r>
              <a:rPr lang="en-CA" sz="1200" kern="1200">
                <a:solidFill>
                  <a:schemeClr val="tx1"/>
                </a:solidFill>
                <a:effectLst/>
                <a:latin typeface="+mn-lt"/>
                <a:ea typeface="+mn-ea"/>
                <a:cs typeface="+mn-cs"/>
              </a:rPr>
              <a:t>Just keep in mind that the most effective action plans target really achievable actions – things you think you can actually do but just aren’t doing much of right now.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They also identify when to act and anticipate what obstacles might come up. </a:t>
            </a:r>
          </a:p>
          <a:p>
            <a:pPr marL="171450" indent="-171450">
              <a:buFont typeface="Arial" panose="020B0604020202020204" pitchFamily="34" charset="0"/>
              <a:buChar char="•"/>
            </a:pPr>
            <a:r>
              <a:rPr lang="en-CA" sz="1200" kern="1200">
                <a:solidFill>
                  <a:schemeClr val="tx1"/>
                </a:solidFill>
                <a:effectLst/>
                <a:latin typeface="+mn-lt"/>
                <a:ea typeface="+mn-ea"/>
                <a:cs typeface="+mn-cs"/>
              </a:rPr>
              <a:t>But putting these together and literally mentally committing to these IF-THEN programming, it can help your mind turn this into a new habit. But that does require making sure you follow through. </a:t>
            </a:r>
          </a:p>
          <a:p>
            <a:endParaRPr lang="en-US"/>
          </a:p>
        </p:txBody>
      </p:sp>
      <p:sp>
        <p:nvSpPr>
          <p:cNvPr id="4" name="Slide Number Placeholder 3"/>
          <p:cNvSpPr>
            <a:spLocks noGrp="1"/>
          </p:cNvSpPr>
          <p:nvPr>
            <p:ph type="sldNum" sz="quarter" idx="10"/>
          </p:nvPr>
        </p:nvSpPr>
        <p:spPr/>
        <p:txBody>
          <a:bodyPr/>
          <a:lstStyle/>
          <a:p>
            <a:fld id="{EEAAA3BD-5608-4ED4-9ACB-A93617569114}" type="slidenum">
              <a:rPr lang="en-US" smtClean="0"/>
              <a:pPr/>
              <a:t>43</a:t>
            </a:fld>
            <a:endParaRPr lang="en-US"/>
          </a:p>
        </p:txBody>
      </p:sp>
    </p:spTree>
    <p:extLst>
      <p:ext uri="{BB962C8B-B14F-4D97-AF65-F5344CB8AC3E}">
        <p14:creationId xmlns:p14="http://schemas.microsoft.com/office/powerpoint/2010/main" val="2117002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kern="1200" dirty="0">
                <a:solidFill>
                  <a:schemeClr val="tx1"/>
                </a:solidFill>
                <a:effectLst/>
                <a:latin typeface="+mn-lt"/>
                <a:ea typeface="+mn-ea"/>
                <a:cs typeface="+mn-cs"/>
              </a:rPr>
              <a:t>So before we wrap up for the day, we want you to spend 10 minutes competing your final survey and the evaluation of today’s workshop.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kern="1200" dirty="0">
                <a:solidFill>
                  <a:schemeClr val="tx1"/>
                </a:solidFill>
                <a:effectLst/>
                <a:latin typeface="+mn-lt"/>
                <a:ea typeface="+mn-ea"/>
                <a:cs typeface="+mn-cs"/>
              </a:rPr>
              <a:t>Afterward, just return all surveys to the envelope and we’ll say a few final things.</a:t>
            </a:r>
            <a:endParaRPr lang="en-US" sz="12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Only needed 10 minutes</a:t>
            </a:r>
            <a:r>
              <a:rPr lang="en-US" baseline="0" dirty="0"/>
              <a:t> to complete the final survey.</a:t>
            </a:r>
            <a:endParaRPr lang="en-US" dirty="0"/>
          </a:p>
          <a:p>
            <a:endParaRPr lang="en-US"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44</a:t>
            </a:fld>
            <a:endParaRPr lang="en-US"/>
          </a:p>
        </p:txBody>
      </p:sp>
    </p:spTree>
    <p:extLst>
      <p:ext uri="{BB962C8B-B14F-4D97-AF65-F5344CB8AC3E}">
        <p14:creationId xmlns:p14="http://schemas.microsoft.com/office/powerpoint/2010/main" val="29554883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We can each do our part to take on everyday leadership challenges by understanding our growth strategies and our primary strategies and committing to do something differently.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These can make our work more personally meaningful but it can also help our teams function optimally, and organizations be more innovative and nimble. </a:t>
            </a:r>
          </a:p>
          <a:p>
            <a:pPr marL="171450" indent="-171450">
              <a:buFont typeface="Arial" panose="020B0604020202020204" pitchFamily="34" charset="0"/>
              <a:buChar char="•"/>
            </a:pPr>
            <a:r>
              <a:rPr lang="en-CA" sz="1200" kern="1200">
                <a:solidFill>
                  <a:schemeClr val="tx1"/>
                </a:solidFill>
                <a:effectLst/>
                <a:latin typeface="+mn-lt"/>
                <a:ea typeface="+mn-ea"/>
                <a:cs typeface="+mn-cs"/>
              </a:rPr>
              <a:t>In this final wrap up, I’d like to invite you to share one thing that you have learned from today?  [</a:t>
            </a:r>
            <a:r>
              <a:rPr lang="en-CA" sz="1200" i="1" kern="1200">
                <a:solidFill>
                  <a:schemeClr val="tx1"/>
                </a:solidFill>
                <a:effectLst/>
                <a:latin typeface="+mn-lt"/>
                <a:ea typeface="+mn-ea"/>
                <a:cs typeface="+mn-cs"/>
              </a:rPr>
              <a:t>get people to share aloud</a:t>
            </a:r>
            <a:r>
              <a:rPr lang="en-CA" sz="1200" i="0" kern="1200">
                <a:solidFill>
                  <a:schemeClr val="tx1"/>
                </a:solidFill>
                <a:effectLst/>
                <a:latin typeface="+mn-lt"/>
                <a:ea typeface="+mn-ea"/>
                <a:cs typeface="+mn-cs"/>
              </a:rPr>
              <a:t>]</a:t>
            </a:r>
            <a:endParaRPr lang="en-CA" sz="1200" kern="1200">
              <a:solidFill>
                <a:schemeClr val="tx1"/>
              </a:solidFill>
              <a:effectLst/>
              <a:latin typeface="+mn-lt"/>
              <a:ea typeface="+mn-ea"/>
              <a:cs typeface="+mn-cs"/>
            </a:endParaRPr>
          </a:p>
          <a:p>
            <a:pPr marL="171450" indent="-171450">
              <a:buFont typeface="Arial" panose="020B0604020202020204" pitchFamily="34" charset="0"/>
              <a:buChar char="•"/>
            </a:pPr>
            <a:r>
              <a:rPr lang="en-CA" sz="1200" kern="1200">
                <a:solidFill>
                  <a:schemeClr val="tx1"/>
                </a:solidFill>
                <a:effectLst/>
                <a:latin typeface="+mn-lt"/>
                <a:ea typeface="+mn-ea"/>
                <a:cs typeface="+mn-cs"/>
              </a:rPr>
              <a:t>What will you take away? Or what will you do differently?</a:t>
            </a:r>
          </a:p>
          <a:p>
            <a:pPr marL="171450" indent="-171450">
              <a:buFont typeface="Arial" panose="020B0604020202020204" pitchFamily="34" charset="0"/>
              <a:buChar char="•"/>
            </a:pPr>
            <a:r>
              <a:rPr lang="en-CA" sz="1200" kern="1200">
                <a:solidFill>
                  <a:schemeClr val="tx1"/>
                </a:solidFill>
                <a:effectLst/>
                <a:latin typeface="+mn-lt"/>
                <a:ea typeface="+mn-ea"/>
                <a:cs typeface="+mn-cs"/>
              </a:rPr>
              <a:t>Please feel free to ask more questions or stick around to talk with us over lunch.</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CA"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a:t>
            </a:r>
            <a:r>
              <a:rPr lang="en-US" b="1" baseline="0"/>
              <a:t> note to just get people to share aloud NEW THINGS THEY HAVE LEARNED (so different than what they will do)…also encourage them to ask questions or stick around to talk with us over lunch.</a:t>
            </a:r>
            <a:endParaRPr lang="en-US" b="1"/>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a:solidFill>
                <a:schemeClr val="tx1"/>
              </a:solidFill>
              <a:effectLst/>
              <a:latin typeface="+mn-lt"/>
              <a:ea typeface="+mn-ea"/>
              <a:cs typeface="+mn-cs"/>
            </a:endParaRPr>
          </a:p>
          <a:p>
            <a:endParaRPr lang="en-US" b="1"/>
          </a:p>
        </p:txBody>
      </p:sp>
      <p:sp>
        <p:nvSpPr>
          <p:cNvPr id="4" name="Slide Number Placeholder 3"/>
          <p:cNvSpPr>
            <a:spLocks noGrp="1"/>
          </p:cNvSpPr>
          <p:nvPr>
            <p:ph type="sldNum" sz="quarter" idx="10"/>
          </p:nvPr>
        </p:nvSpPr>
        <p:spPr/>
        <p:txBody>
          <a:bodyPr/>
          <a:lstStyle/>
          <a:p>
            <a:fld id="{EEAAA3BD-5608-4ED4-9ACB-A93617569114}" type="slidenum">
              <a:rPr lang="en-US" smtClean="0"/>
              <a:pPr/>
              <a:t>45</a:t>
            </a:fld>
            <a:endParaRPr lang="en-US"/>
          </a:p>
        </p:txBody>
      </p:sp>
    </p:spTree>
    <p:extLst>
      <p:ext uri="{BB962C8B-B14F-4D97-AF65-F5344CB8AC3E}">
        <p14:creationId xmlns:p14="http://schemas.microsoft.com/office/powerpoint/2010/main" val="31342408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b="1" kern="1200">
                <a:solidFill>
                  <a:schemeClr val="tx1"/>
                </a:solidFill>
                <a:effectLst/>
                <a:latin typeface="+mn-lt"/>
                <a:ea typeface="+mn-ea"/>
                <a:cs typeface="+mn-cs"/>
              </a:rPr>
              <a:t>***HAND OFF BACK TO RISE EXPERT***</a:t>
            </a:r>
            <a:endParaRPr lang="en-CA" sz="1200" kern="1200">
              <a:solidFill>
                <a:schemeClr val="tx1"/>
              </a:solidFill>
              <a:effectLst/>
              <a:latin typeface="+mn-lt"/>
              <a:ea typeface="+mn-ea"/>
              <a:cs typeface="+mn-cs"/>
            </a:endParaRPr>
          </a:p>
          <a:p>
            <a:pPr marL="171450" indent="-171450">
              <a:buFont typeface="Arial" panose="020B0604020202020204" pitchFamily="34" charset="0"/>
              <a:buChar char="•"/>
            </a:pPr>
            <a:r>
              <a:rPr lang="en-CA" sz="1200" kern="1200">
                <a:solidFill>
                  <a:schemeClr val="tx1"/>
                </a:solidFill>
                <a:effectLst/>
                <a:latin typeface="+mn-lt"/>
                <a:ea typeface="+mn-ea"/>
                <a:cs typeface="+mn-cs"/>
              </a:rPr>
              <a:t>And in addition, I want to thank you so much for the time and ongoing commitment you are making to this unique research project. </a:t>
            </a:r>
          </a:p>
          <a:p>
            <a:pPr marL="171450" indent="-171450">
              <a:buFont typeface="Arial" panose="020B0604020202020204" pitchFamily="34" charset="0"/>
              <a:buChar char="•"/>
            </a:pPr>
            <a:r>
              <a:rPr lang="en-CA" sz="1200" kern="1200">
                <a:solidFill>
                  <a:schemeClr val="tx1"/>
                </a:solidFill>
                <a:effectLst/>
                <a:latin typeface="+mn-lt"/>
                <a:ea typeface="+mn-ea"/>
                <a:cs typeface="+mn-cs"/>
              </a:rPr>
              <a:t>We literally would not be able to understand the possible benefits or drawbacks to this kind of experience without your responses to our surveys.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please make sure all your surveys for today are returned to your envelope. </a:t>
            </a:r>
          </a:p>
          <a:p>
            <a:pPr marL="171450" indent="-171450">
              <a:buFont typeface="Arial" panose="020B0604020202020204" pitchFamily="34" charset="0"/>
              <a:buChar char="•"/>
            </a:pPr>
            <a:r>
              <a:rPr lang="en-CA" sz="1200" kern="1200">
                <a:solidFill>
                  <a:schemeClr val="tx1"/>
                </a:solidFill>
                <a:effectLst/>
                <a:latin typeface="+mn-lt"/>
                <a:ea typeface="+mn-ea"/>
                <a:cs typeface="+mn-cs"/>
              </a:rPr>
              <a:t>Let me just give a quick briefing on our timeline for the project.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There is going to be another survey coming in [about two weeks/</a:t>
            </a:r>
            <a:r>
              <a:rPr lang="en-CA" sz="1200" b="1" kern="1200">
                <a:solidFill>
                  <a:schemeClr val="tx1"/>
                </a:solidFill>
                <a:effectLst/>
                <a:latin typeface="+mn-lt"/>
                <a:ea typeface="+mn-ea"/>
                <a:cs typeface="+mn-cs"/>
              </a:rPr>
              <a:t>January</a:t>
            </a:r>
            <a:r>
              <a:rPr lang="en-CA" sz="1200" kern="1200">
                <a:solidFill>
                  <a:schemeClr val="tx1"/>
                </a:solidFill>
                <a:effectLst/>
                <a:latin typeface="+mn-lt"/>
                <a:ea typeface="+mn-ea"/>
                <a:cs typeface="+mn-cs"/>
              </a:rPr>
              <a:t>], so we will ask questions about your experiences in and since the workshop. </a:t>
            </a:r>
          </a:p>
          <a:p>
            <a:pPr marL="171450" indent="-171450">
              <a:buFont typeface="Arial" panose="020B0604020202020204" pitchFamily="34" charset="0"/>
              <a:buChar char="•"/>
            </a:pPr>
            <a:r>
              <a:rPr lang="en-CA" sz="1200" kern="1200">
                <a:solidFill>
                  <a:schemeClr val="tx1"/>
                </a:solidFill>
                <a:effectLst/>
                <a:latin typeface="+mn-lt"/>
                <a:ea typeface="+mn-ea"/>
                <a:cs typeface="+mn-cs"/>
              </a:rPr>
              <a:t>After that, there will be a series of brief mini-surveys we will ask you to do for 10 consecutive workdays to get a clearer sense of everyday experiences.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Then you won’t hear from us again for about 6 months. </a:t>
            </a:r>
          </a:p>
          <a:p>
            <a:pPr marL="171450" indent="-171450">
              <a:buFont typeface="Arial" panose="020B0604020202020204" pitchFamily="34" charset="0"/>
              <a:buChar char="•"/>
            </a:pPr>
            <a:r>
              <a:rPr lang="en-CA" sz="1200" kern="1200">
                <a:solidFill>
                  <a:schemeClr val="tx1"/>
                </a:solidFill>
                <a:effectLst/>
                <a:latin typeface="+mn-lt"/>
                <a:ea typeface="+mn-ea"/>
                <a:cs typeface="+mn-cs"/>
              </a:rPr>
              <a:t>In year 2, we will contact you for a second set of mini-surveys and a final exit survey. </a:t>
            </a:r>
          </a:p>
          <a:p>
            <a:pPr marL="171450" indent="-171450">
              <a:buFont typeface="Arial" panose="020B0604020202020204" pitchFamily="34" charset="0"/>
              <a:buChar char="•"/>
            </a:pPr>
            <a:r>
              <a:rPr lang="en-CA" sz="1200" kern="1200">
                <a:solidFill>
                  <a:schemeClr val="tx1"/>
                </a:solidFill>
                <a:effectLst/>
                <a:latin typeface="+mn-lt"/>
                <a:ea typeface="+mn-ea"/>
                <a:cs typeface="+mn-cs"/>
              </a:rPr>
              <a:t>We will also be updating your organization with aggregated data, in other words, responses to the final evaluation of this workshop averaged across participants. </a:t>
            </a:r>
          </a:p>
          <a:p>
            <a:pPr marL="171450" indent="-171450">
              <a:buFont typeface="Arial" panose="020B0604020202020204" pitchFamily="34" charset="0"/>
              <a:buChar char="•"/>
            </a:pPr>
            <a:r>
              <a:rPr lang="en-CA" sz="1200" kern="1200">
                <a:solidFill>
                  <a:schemeClr val="tx1"/>
                </a:solidFill>
                <a:effectLst/>
                <a:latin typeface="+mn-lt"/>
                <a:ea typeface="+mn-ea"/>
                <a:cs typeface="+mn-cs"/>
              </a:rPr>
              <a:t>We will never share any personal or individuating information with your organization. </a:t>
            </a:r>
          </a:p>
          <a:p>
            <a:pPr marL="171450" indent="-171450">
              <a:buFont typeface="Arial" panose="020B0604020202020204" pitchFamily="34" charset="0"/>
              <a:buChar char="•"/>
            </a:pPr>
            <a:r>
              <a:rPr lang="en-CA" sz="1200" kern="1200">
                <a:solidFill>
                  <a:schemeClr val="tx1"/>
                </a:solidFill>
                <a:effectLst/>
                <a:latin typeface="+mn-lt"/>
                <a:ea typeface="+mn-ea"/>
                <a:cs typeface="+mn-cs"/>
              </a:rPr>
              <a:t>Final results will include data averaged over several organizations taking part in this larger project.  </a:t>
            </a:r>
          </a:p>
          <a:p>
            <a:pPr marL="171450" indent="-171450">
              <a:buFont typeface="Arial" panose="020B0604020202020204" pitchFamily="34" charset="0"/>
              <a:buChar char="•"/>
            </a:pPr>
            <a:r>
              <a:rPr lang="en-CA" sz="1200" kern="1200">
                <a:solidFill>
                  <a:schemeClr val="tx1"/>
                </a:solidFill>
                <a:effectLst/>
                <a:latin typeface="+mn-lt"/>
                <a:ea typeface="+mn-ea"/>
                <a:cs typeface="+mn-cs"/>
              </a:rPr>
              <a:t>Again, thank you so much for being part of this research. </a:t>
            </a:r>
          </a:p>
          <a:p>
            <a:pPr marL="171450" indent="-171450">
              <a:buFont typeface="Arial" panose="020B0604020202020204" pitchFamily="34" charset="0"/>
              <a:buChar char="•"/>
            </a:pPr>
            <a:r>
              <a:rPr lang="en-CA" sz="1200" kern="1200">
                <a:solidFill>
                  <a:schemeClr val="tx1"/>
                </a:solidFill>
                <a:effectLst/>
                <a:latin typeface="+mn-lt"/>
                <a:ea typeface="+mn-ea"/>
                <a:cs typeface="+mn-cs"/>
              </a:rPr>
              <a:t>It really means the world not only to us and to focus on the RISE research team but also to the people everywhere who will benefit from having more influential leadership. </a:t>
            </a:r>
          </a:p>
          <a:p>
            <a:pPr marL="171450" indent="-171450">
              <a:buFont typeface="Arial" panose="020B0604020202020204" pitchFamily="34" charset="0"/>
              <a:buChar char="•"/>
            </a:pPr>
            <a:r>
              <a:rPr lang="en-CA" sz="1200" kern="1200">
                <a:solidFill>
                  <a:schemeClr val="tx1"/>
                </a:solidFill>
                <a:effectLst/>
                <a:latin typeface="+mn-lt"/>
                <a:ea typeface="+mn-ea"/>
                <a:cs typeface="+mn-cs"/>
              </a:rPr>
              <a:t>So you are really making a difference and doing something very worthwhile and thanks so much for being here today and for giving us your attention and your commitment.</a:t>
            </a:r>
          </a:p>
          <a:p>
            <a:pPr marL="171450" indent="-171450">
              <a:buFont typeface="Arial" panose="020B0604020202020204" pitchFamily="34" charset="0"/>
              <a:buChar char="•"/>
            </a:pPr>
            <a:endParaRPr lang="en-US"/>
          </a:p>
          <a:p>
            <a:r>
              <a:rPr lang="en-US"/>
              <a:t>-general timeline for the rest of the</a:t>
            </a:r>
            <a:r>
              <a:rPr lang="en-US" baseline="0"/>
              <a:t> study</a:t>
            </a:r>
          </a:p>
          <a:p>
            <a:pPr marL="171450" indent="-171450">
              <a:buFontTx/>
              <a:buChar char="-"/>
            </a:pPr>
            <a:r>
              <a:rPr lang="en-US" baseline="0"/>
              <a:t>follow-up in 2 weeks</a:t>
            </a:r>
          </a:p>
          <a:p>
            <a:pPr marL="171450" indent="-171450">
              <a:buFontTx/>
              <a:buChar char="-"/>
            </a:pPr>
            <a:r>
              <a:rPr lang="en-US" b="1" baseline="0"/>
              <a:t>Starting in </a:t>
            </a:r>
            <a:r>
              <a:rPr lang="en-US" b="1" u="sng" baseline="0"/>
              <a:t>January</a:t>
            </a:r>
            <a:r>
              <a:rPr lang="en-US" b="1" baseline="0"/>
              <a:t>, will do a series of brief mini-surveys </a:t>
            </a:r>
            <a:r>
              <a:rPr lang="en-US" baseline="0"/>
              <a:t>(~5 min) for 10 work days</a:t>
            </a:r>
          </a:p>
          <a:p>
            <a:pPr marL="171450" indent="-171450">
              <a:buFontTx/>
              <a:buChar char="-"/>
            </a:pPr>
            <a:r>
              <a:rPr lang="en-US" baseline="0"/>
              <a:t>Won’t hear from us again for  2</a:t>
            </a:r>
            <a:r>
              <a:rPr lang="en-US" baseline="30000"/>
              <a:t>nd</a:t>
            </a:r>
            <a:r>
              <a:rPr lang="en-US" baseline="0"/>
              <a:t> follow-up survey until June 2020.</a:t>
            </a:r>
          </a:p>
          <a:p>
            <a:pPr marL="171450" indent="-171450">
              <a:buFontTx/>
              <a:buChar char="-"/>
            </a:pPr>
            <a:r>
              <a:rPr lang="en-US" baseline="0"/>
              <a:t>Year 2, we’ll contact you for a second set of mini-surveys and a final exit survey.</a:t>
            </a:r>
          </a:p>
          <a:p>
            <a:pPr marL="171450" indent="-171450">
              <a:buFontTx/>
              <a:buChar char="-"/>
            </a:pPr>
            <a:endParaRPr lang="en-US" baseline="0"/>
          </a:p>
        </p:txBody>
      </p:sp>
      <p:sp>
        <p:nvSpPr>
          <p:cNvPr id="4" name="Slide Number Placeholder 3"/>
          <p:cNvSpPr>
            <a:spLocks noGrp="1"/>
          </p:cNvSpPr>
          <p:nvPr>
            <p:ph type="sldNum" sz="quarter" idx="10"/>
          </p:nvPr>
        </p:nvSpPr>
        <p:spPr/>
        <p:txBody>
          <a:bodyPr/>
          <a:lstStyle/>
          <a:p>
            <a:fld id="{EEAAA3BD-5608-4ED4-9ACB-A93617569114}" type="slidenum">
              <a:rPr lang="en-US" smtClean="0"/>
              <a:pPr/>
              <a:t>46</a:t>
            </a:fld>
            <a:endParaRPr lang="en-US"/>
          </a:p>
        </p:txBody>
      </p:sp>
    </p:spTree>
    <p:extLst>
      <p:ext uri="{BB962C8B-B14F-4D97-AF65-F5344CB8AC3E}">
        <p14:creationId xmlns:p14="http://schemas.microsoft.com/office/powerpoint/2010/main" val="464868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262E46DC-B7CE-A741-A3D3-1ECA30EF7B51}" type="datetime1">
              <a:rPr lang="en-US" smtClean="0"/>
              <a:t>2/18/2020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52EAA0-58D6-4249-B7B0-8081D8E6DFFC}" type="slidenum">
              <a:rPr lang="en-US" smtClean="0"/>
              <a:pPr>
                <a:defRPr/>
              </a:pPr>
              <a:t>‹#›</a:t>
            </a:fld>
            <a:endParaRPr lang="en-US"/>
          </a:p>
        </p:txBody>
      </p:sp>
    </p:spTree>
    <p:extLst>
      <p:ext uri="{BB962C8B-B14F-4D97-AF65-F5344CB8AC3E}">
        <p14:creationId xmlns:p14="http://schemas.microsoft.com/office/powerpoint/2010/main" val="1834974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342A4B14-0C92-E34F-AE17-D810CA4B4539}" type="datetime1">
              <a:rPr lang="en-US" smtClean="0"/>
              <a:t>2/18/2020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32ABF7E-00CC-415D-B142-4693D7F27DFC}" type="slidenum">
              <a:rPr lang="en-US" smtClean="0"/>
              <a:pPr>
                <a:defRPr/>
              </a:pPr>
              <a:t>‹#›</a:t>
            </a:fld>
            <a:endParaRPr lang="en-US"/>
          </a:p>
        </p:txBody>
      </p:sp>
    </p:spTree>
    <p:extLst>
      <p:ext uri="{BB962C8B-B14F-4D97-AF65-F5344CB8AC3E}">
        <p14:creationId xmlns:p14="http://schemas.microsoft.com/office/powerpoint/2010/main" val="2864733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51CF635B-CAB8-3941-B42A-63239EBE20A4}" type="datetime1">
              <a:rPr lang="en-US" smtClean="0"/>
              <a:t>2/18/2020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D017582-50C6-466D-A75C-87B1EC4DB698}" type="slidenum">
              <a:rPr lang="en-US" smtClean="0"/>
              <a:pPr>
                <a:defRPr/>
              </a:pPr>
              <a:t>‹#›</a:t>
            </a:fld>
            <a:endParaRPr lang="en-US"/>
          </a:p>
        </p:txBody>
      </p:sp>
    </p:spTree>
    <p:extLst>
      <p:ext uri="{BB962C8B-B14F-4D97-AF65-F5344CB8AC3E}">
        <p14:creationId xmlns:p14="http://schemas.microsoft.com/office/powerpoint/2010/main" val="3127995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EC79CFD2-CC5B-2341-8F8B-6743D3C70015}" type="datetime1">
              <a:rPr lang="en-US" smtClean="0"/>
              <a:t>2/18/2020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1BF9BDA-6D26-4FD2-A8AF-70CDED6FA826}" type="slidenum">
              <a:rPr lang="en-US" smtClean="0"/>
              <a:pPr>
                <a:defRPr/>
              </a:pPr>
              <a:t>‹#›</a:t>
            </a:fld>
            <a:endParaRPr lang="en-US"/>
          </a:p>
        </p:txBody>
      </p:sp>
    </p:spTree>
    <p:extLst>
      <p:ext uri="{BB962C8B-B14F-4D97-AF65-F5344CB8AC3E}">
        <p14:creationId xmlns:p14="http://schemas.microsoft.com/office/powerpoint/2010/main" val="723600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079B2160-D221-5E42-B380-2361598936BA}" type="datetime1">
              <a:rPr lang="en-US" smtClean="0"/>
              <a:t>2/18/2020</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B98D27B-1D40-4824-9BF8-F43F3C4EC7CD}" type="slidenum">
              <a:rPr lang="en-US" smtClean="0"/>
              <a:pPr>
                <a:defRPr/>
              </a:pPr>
              <a:t>‹#›</a:t>
            </a:fld>
            <a:endParaRPr lang="en-US"/>
          </a:p>
        </p:txBody>
      </p:sp>
    </p:spTree>
    <p:extLst>
      <p:ext uri="{BB962C8B-B14F-4D97-AF65-F5344CB8AC3E}">
        <p14:creationId xmlns:p14="http://schemas.microsoft.com/office/powerpoint/2010/main" val="4188561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50D89AE7-F8CB-1947-8442-0A7F9C50DB8F}" type="datetime1">
              <a:rPr lang="en-US" smtClean="0"/>
              <a:t>2/18/2020</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EA62DDC-21B5-453A-92C1-ED99AF625AD2}" type="slidenum">
              <a:rPr lang="en-US" smtClean="0"/>
              <a:pPr>
                <a:defRPr/>
              </a:pPr>
              <a:t>‹#›</a:t>
            </a:fld>
            <a:endParaRPr lang="en-US"/>
          </a:p>
        </p:txBody>
      </p:sp>
    </p:spTree>
    <p:extLst>
      <p:ext uri="{BB962C8B-B14F-4D97-AF65-F5344CB8AC3E}">
        <p14:creationId xmlns:p14="http://schemas.microsoft.com/office/powerpoint/2010/main" val="4014373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EBF284B-C786-DF43-88EC-79F4761502D7}" type="datetime1">
              <a:rPr lang="en-US" smtClean="0"/>
              <a:t>2/18/2020</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7999D76-1059-41B0-8215-08B5E0BCB8A5}" type="slidenum">
              <a:rPr lang="en-US" smtClean="0"/>
              <a:pPr>
                <a:defRPr/>
              </a:pPr>
              <a:t>‹#›</a:t>
            </a:fld>
            <a:endParaRPr lang="en-US"/>
          </a:p>
        </p:txBody>
      </p:sp>
    </p:spTree>
    <p:extLst>
      <p:ext uri="{BB962C8B-B14F-4D97-AF65-F5344CB8AC3E}">
        <p14:creationId xmlns:p14="http://schemas.microsoft.com/office/powerpoint/2010/main" val="109177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80AFEDB2-6DE0-9640-940F-7FFE91698686}" type="datetime1">
              <a:rPr lang="en-US" smtClean="0"/>
              <a:t>2/18/2020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E49F99F-203C-4689-9A0F-6EFC55D4BA19}" type="slidenum">
              <a:rPr lang="en-US" smtClean="0"/>
              <a:pPr>
                <a:defRPr/>
              </a:pPr>
              <a:t>‹#›</a:t>
            </a:fld>
            <a:endParaRPr lang="en-US"/>
          </a:p>
        </p:txBody>
      </p:sp>
    </p:spTree>
    <p:extLst>
      <p:ext uri="{BB962C8B-B14F-4D97-AF65-F5344CB8AC3E}">
        <p14:creationId xmlns:p14="http://schemas.microsoft.com/office/powerpoint/2010/main" val="322858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3983A900-A5D6-0341-92E1-B4AE0D85FAE7}" type="datetime1">
              <a:rPr lang="en-US" smtClean="0"/>
              <a:t>2/18/2020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F149791-5C11-462D-B6B7-B4892BC81EBA}" type="slidenum">
              <a:rPr lang="en-US" smtClean="0"/>
              <a:pPr>
                <a:defRPr/>
              </a:pPr>
              <a:t>‹#›</a:t>
            </a:fld>
            <a:endParaRPr lang="en-US"/>
          </a:p>
        </p:txBody>
      </p:sp>
    </p:spTree>
    <p:extLst>
      <p:ext uri="{BB962C8B-B14F-4D97-AF65-F5344CB8AC3E}">
        <p14:creationId xmlns:p14="http://schemas.microsoft.com/office/powerpoint/2010/main" val="1876233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3B012F9A-EB67-9F41-A957-7FB21A98F994}" type="datetime1">
              <a:rPr lang="en-US" smtClean="0"/>
              <a:t>2/18/2020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0F8FBEA-7D39-45AE-84AE-0AE94ACAEAB6}" type="slidenum">
              <a:rPr lang="en-US" smtClean="0"/>
              <a:pPr>
                <a:defRPr/>
              </a:pPr>
              <a:t>‹#›</a:t>
            </a:fld>
            <a:endParaRPr lang="en-US"/>
          </a:p>
        </p:txBody>
      </p:sp>
    </p:spTree>
    <p:extLst>
      <p:ext uri="{BB962C8B-B14F-4D97-AF65-F5344CB8AC3E}">
        <p14:creationId xmlns:p14="http://schemas.microsoft.com/office/powerpoint/2010/main" val="3660771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1F2AB1F-6EA8-7845-8AB6-5F528E6F945A}" type="datetime1">
              <a:rPr lang="en-US" smtClean="0"/>
              <a:t>2/18/2020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247A277-66BF-47C7-8B17-7EDACA44A789}" type="slidenum">
              <a:rPr lang="en-US" smtClean="0"/>
              <a:pPr>
                <a:defRPr/>
              </a:pPr>
              <a:t>‹#›</a:t>
            </a:fld>
            <a:endParaRPr lang="en-US"/>
          </a:p>
        </p:txBody>
      </p:sp>
    </p:spTree>
    <p:extLst>
      <p:ext uri="{BB962C8B-B14F-4D97-AF65-F5344CB8AC3E}">
        <p14:creationId xmlns:p14="http://schemas.microsoft.com/office/powerpoint/2010/main" val="1754825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pic>
        <p:nvPicPr>
          <p:cNvPr id="7" name="Picture 6">
            <a:extLst>
              <a:ext uri="{FF2B5EF4-FFF2-40B4-BE49-F238E27FC236}">
                <a16:creationId xmlns:a16="http://schemas.microsoft.com/office/drawing/2014/main" id="{9FB61CE8-8FE3-4CC7-805A-EA26556AD6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p:cNvSpPr/>
          <p:nvPr userDrawn="1"/>
        </p:nvSpPr>
        <p:spPr>
          <a:xfrm>
            <a:off x="2" y="0"/>
            <a:ext cx="12192000" cy="6858000"/>
          </a:xfrm>
          <a:prstGeom prst="rect">
            <a:avLst/>
          </a:prstGeom>
          <a:solidFill>
            <a:srgbClr val="FFFFFF">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19" name="Google Shape;19;p4"/>
          <p:cNvSpPr txBox="1">
            <a:spLocks noGrp="1"/>
          </p:cNvSpPr>
          <p:nvPr>
            <p:ph type="title"/>
          </p:nvPr>
        </p:nvSpPr>
        <p:spPr>
          <a:xfrm>
            <a:off x="415600" y="593367"/>
            <a:ext cx="11360800" cy="8312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457178" lvl="0" indent="-342882">
              <a:spcBef>
                <a:spcPts val="0"/>
              </a:spcBef>
              <a:spcAft>
                <a:spcPts val="0"/>
              </a:spcAft>
              <a:buSzPts val="1800"/>
              <a:buChar char="●"/>
              <a:defRPr/>
            </a:lvl1pPr>
            <a:lvl2pPr marL="914354" lvl="1" indent="-317484">
              <a:spcBef>
                <a:spcPts val="1600"/>
              </a:spcBef>
              <a:spcAft>
                <a:spcPts val="0"/>
              </a:spcAft>
              <a:buSzPts val="1400"/>
              <a:buChar char="○"/>
              <a:defRPr/>
            </a:lvl2pPr>
            <a:lvl3pPr marL="1371532" lvl="2" indent="-317484">
              <a:spcBef>
                <a:spcPts val="1600"/>
              </a:spcBef>
              <a:spcAft>
                <a:spcPts val="0"/>
              </a:spcAft>
              <a:buSzPts val="1400"/>
              <a:buChar char="■"/>
              <a:defRPr/>
            </a:lvl3pPr>
            <a:lvl4pPr marL="1828709" lvl="3" indent="-317484">
              <a:spcBef>
                <a:spcPts val="1600"/>
              </a:spcBef>
              <a:spcAft>
                <a:spcPts val="0"/>
              </a:spcAft>
              <a:buSzPts val="1400"/>
              <a:buChar char="●"/>
              <a:defRPr/>
            </a:lvl4pPr>
            <a:lvl5pPr marL="2285886" lvl="4" indent="-317484">
              <a:spcBef>
                <a:spcPts val="1600"/>
              </a:spcBef>
              <a:spcAft>
                <a:spcPts val="0"/>
              </a:spcAft>
              <a:buSzPts val="1400"/>
              <a:buChar char="○"/>
              <a:defRPr/>
            </a:lvl5pPr>
            <a:lvl6pPr marL="2743062" lvl="5" indent="-317484">
              <a:spcBef>
                <a:spcPts val="1600"/>
              </a:spcBef>
              <a:spcAft>
                <a:spcPts val="0"/>
              </a:spcAft>
              <a:buSzPts val="1400"/>
              <a:buChar char="■"/>
              <a:defRPr/>
            </a:lvl6pPr>
            <a:lvl7pPr marL="3200240" lvl="6" indent="-317484">
              <a:spcBef>
                <a:spcPts val="1600"/>
              </a:spcBef>
              <a:spcAft>
                <a:spcPts val="0"/>
              </a:spcAft>
              <a:buSzPts val="1400"/>
              <a:buChar char="●"/>
              <a:defRPr/>
            </a:lvl7pPr>
            <a:lvl8pPr marL="3657418" lvl="7" indent="-317484">
              <a:spcBef>
                <a:spcPts val="1600"/>
              </a:spcBef>
              <a:spcAft>
                <a:spcPts val="0"/>
              </a:spcAft>
              <a:buSzPts val="1400"/>
              <a:buChar char="○"/>
              <a:defRPr/>
            </a:lvl8pPr>
            <a:lvl9pPr marL="4114594" lvl="8" indent="-317484">
              <a:spcBef>
                <a:spcPts val="1600"/>
              </a:spcBef>
              <a:spcAft>
                <a:spcPts val="1600"/>
              </a:spcAft>
              <a:buSzPts val="1400"/>
              <a:buChar char="■"/>
              <a:defRPr/>
            </a:lvl9pPr>
          </a:lstStyle>
          <a:p>
            <a:endParaRPr/>
          </a:p>
        </p:txBody>
      </p:sp>
      <p:sp>
        <p:nvSpPr>
          <p:cNvPr id="21" name="Google Shape;21;p4"/>
          <p:cNvSpPr txBox="1">
            <a:spLocks noGrp="1"/>
          </p:cNvSpPr>
          <p:nvPr>
            <p:ph type="sldNum" idx="12"/>
          </p:nvPr>
        </p:nvSpPr>
        <p:spPr>
          <a:xfrm>
            <a:off x="11330666" y="6251679"/>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20826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4"/>
        <p:cNvGrpSpPr/>
        <p:nvPr/>
      </p:nvGrpSpPr>
      <p:grpSpPr>
        <a:xfrm>
          <a:off x="0" y="0"/>
          <a:ext cx="0" cy="0"/>
          <a:chOff x="0" y="0"/>
          <a:chExt cx="0" cy="0"/>
        </a:xfrm>
      </p:grpSpPr>
      <p:sp>
        <p:nvSpPr>
          <p:cNvPr id="16" name="Google Shape;16;p3"/>
          <p:cNvSpPr txBox="1">
            <a:spLocks noGrp="1"/>
          </p:cNvSpPr>
          <p:nvPr>
            <p:ph type="title"/>
          </p:nvPr>
        </p:nvSpPr>
        <p:spPr>
          <a:xfrm>
            <a:off x="647834" y="2286000"/>
            <a:ext cx="10911600" cy="1047600"/>
          </a:xfrm>
          <a:prstGeom prst="rect">
            <a:avLst/>
          </a:prstGeom>
        </p:spPr>
        <p:txBody>
          <a:bodyPr spcFirstLastPara="1" wrap="square" lIns="91425" tIns="91425" rIns="91425" bIns="91425" anchor="b"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11330666" y="6251679"/>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02603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fld id="{628C79D0-3DA0-D949-A8E7-83CFC1F99F70}" type="datetime1">
              <a:rPr lang="en-US" smtClean="0"/>
              <a:t>2/18/2020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C97536-FEDA-4719-B156-F04E398F61E6}" type="slidenum">
              <a:rPr lang="en-US"/>
              <a:pPr>
                <a:defRPr/>
              </a:pPr>
              <a:t>‹#›</a:t>
            </a:fld>
            <a:endParaRPr lang="en-US"/>
          </a:p>
        </p:txBody>
      </p:sp>
    </p:spTree>
    <p:extLst>
      <p:ext uri="{BB962C8B-B14F-4D97-AF65-F5344CB8AC3E}">
        <p14:creationId xmlns:p14="http://schemas.microsoft.com/office/powerpoint/2010/main" val="3957841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7B3E251-7625-4048-AEC3-C0419EA0EAF6}" type="datetime1">
              <a:rPr lang="en-US" smtClean="0"/>
              <a:t>2/18/2020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C52EAA0-58D6-4249-B7B0-8081D8E6DFFC}" type="slidenum">
              <a:rPr lang="en-US" smtClean="0"/>
              <a:pPr>
                <a:defRPr/>
              </a:pPr>
              <a:t>‹#›</a:t>
            </a:fld>
            <a:endParaRPr lang="en-US"/>
          </a:p>
        </p:txBody>
      </p:sp>
    </p:spTree>
    <p:extLst>
      <p:ext uri="{BB962C8B-B14F-4D97-AF65-F5344CB8AC3E}">
        <p14:creationId xmlns:p14="http://schemas.microsoft.com/office/powerpoint/2010/main" val="494100511"/>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5" r:id="rId12"/>
    <p:sldLayoutId id="2147483866" r:id="rId13"/>
    <p:sldLayoutId id="2147483867"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20.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8.jpeg"/><Relationship Id="rId7"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8.jpeg"/><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5.pn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17.png"/><Relationship Id="rId4" Type="http://schemas.microsoft.com/office/2007/relationships/hdphoto" Target="../media/hdphoto2.wdp"/></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mailto:RISE@psych.ubc.ca" TargetMode="External"/><Relationship Id="rId7" Type="http://schemas.openxmlformats.org/officeDocument/2006/relationships/diagramColors" Target="../diagrams/colors1.xml"/><Relationship Id="rId12"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41.tiff"/><Relationship Id="rId5" Type="http://schemas.openxmlformats.org/officeDocument/2006/relationships/diagramLayout" Target="../diagrams/layout1.xml"/><Relationship Id="rId10" Type="http://schemas.openxmlformats.org/officeDocument/2006/relationships/image" Target="../media/image40.png"/><Relationship Id="rId4" Type="http://schemas.openxmlformats.org/officeDocument/2006/relationships/diagramData" Target="../diagrams/data1.xml"/><Relationship Id="rId9" Type="http://schemas.openxmlformats.org/officeDocument/2006/relationships/image" Target="../media/image3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Leadership Orientation Survey</a:t>
            </a:r>
          </a:p>
        </p:txBody>
      </p:sp>
      <p:grpSp>
        <p:nvGrpSpPr>
          <p:cNvPr id="13" name="Group 12"/>
          <p:cNvGrpSpPr>
            <a:grpSpLocks noChangeAspect="1"/>
          </p:cNvGrpSpPr>
          <p:nvPr/>
        </p:nvGrpSpPr>
        <p:grpSpPr>
          <a:xfrm>
            <a:off x="9906000" y="533400"/>
            <a:ext cx="1680882" cy="1143000"/>
            <a:chOff x="5334000" y="2438400"/>
            <a:chExt cx="1973114" cy="1371600"/>
          </a:xfrm>
        </p:grpSpPr>
        <p:pic>
          <p:nvPicPr>
            <p:cNvPr id="8" name="Picture 7"/>
            <p:cNvPicPr>
              <a:picLocks noChangeAspect="1"/>
            </p:cNvPicPr>
            <p:nvPr/>
          </p:nvPicPr>
          <p:blipFill>
            <a:blip r:embed="rId3"/>
            <a:stretch>
              <a:fillRect/>
            </a:stretch>
          </p:blipFill>
          <p:spPr>
            <a:xfrm>
              <a:off x="6324600" y="2438400"/>
              <a:ext cx="982514" cy="1371600"/>
            </a:xfrm>
            <a:prstGeom prst="rect">
              <a:avLst/>
            </a:prstGeom>
          </p:spPr>
        </p:pic>
        <p:pic>
          <p:nvPicPr>
            <p:cNvPr id="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2514600"/>
              <a:ext cx="1295400" cy="1295400"/>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7" name="TextBox 16"/>
          <p:cNvSpPr txBox="1"/>
          <p:nvPr/>
        </p:nvSpPr>
        <p:spPr>
          <a:xfrm>
            <a:off x="5033682" y="3124200"/>
            <a:ext cx="6553200" cy="1569660"/>
          </a:xfrm>
          <a:prstGeom prst="rect">
            <a:avLst/>
          </a:prstGeom>
          <a:noFill/>
        </p:spPr>
        <p:txBody>
          <a:bodyPr wrap="square" rtlCol="0">
            <a:spAutoFit/>
          </a:bodyPr>
          <a:lstStyle/>
          <a:p>
            <a:r>
              <a:rPr lang="en-US" sz="3200" dirty="0">
                <a:latin typeface="Calibri"/>
                <a:cs typeface="Calibri"/>
              </a:rPr>
              <a:t>If you haven’t already done so, please complete the </a:t>
            </a:r>
            <a:r>
              <a:rPr lang="en-US" sz="3200" i="1" dirty="0">
                <a:latin typeface="Calibri"/>
                <a:cs typeface="Calibri"/>
              </a:rPr>
              <a:t>Leadership Orientation Questionnaire </a:t>
            </a:r>
            <a:r>
              <a:rPr lang="en-US" sz="3200" dirty="0">
                <a:latin typeface="Calibri"/>
                <a:cs typeface="Calibri"/>
              </a:rPr>
              <a:t>before we begin.</a:t>
            </a:r>
          </a:p>
        </p:txBody>
      </p:sp>
      <p:pic>
        <p:nvPicPr>
          <p:cNvPr id="4" name="Picture 3">
            <a:extLst>
              <a:ext uri="{FF2B5EF4-FFF2-40B4-BE49-F238E27FC236}">
                <a16:creationId xmlns:a16="http://schemas.microsoft.com/office/drawing/2014/main" id="{0D8B7138-27C9-5144-BB03-19AFD47D5B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90587">
            <a:off x="841447" y="1817701"/>
            <a:ext cx="3433801" cy="4487077"/>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82640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p:cNvSpPr/>
          <p:nvPr/>
        </p:nvSpPr>
        <p:spPr>
          <a:xfrm>
            <a:off x="357808" y="377687"/>
            <a:ext cx="11489637" cy="6102626"/>
          </a:xfrm>
          <a:prstGeom prst="rect">
            <a:avLst/>
          </a:prstGeom>
          <a:noFill/>
          <a:ln w="38100">
            <a:solidFill>
              <a:srgbClr val="12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b="18454"/>
          <a:stretch/>
        </p:blipFill>
        <p:spPr>
          <a:xfrm>
            <a:off x="1209592" y="2986725"/>
            <a:ext cx="1501855" cy="926799"/>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0529"/>
          <a:stretch/>
        </p:blipFill>
        <p:spPr>
          <a:xfrm>
            <a:off x="4591525" y="4337338"/>
            <a:ext cx="3021619" cy="1802503"/>
          </a:xfrm>
          <a:prstGeom prst="rect">
            <a:avLst/>
          </a:prstGeom>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995" y="4337338"/>
            <a:ext cx="3881872" cy="1812039"/>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9358" y="4332569"/>
            <a:ext cx="3881872" cy="1812039"/>
          </a:xfrm>
          <a:prstGeom prst="rect">
            <a:avLst/>
          </a:prstGeom>
        </p:spPr>
      </p:pic>
      <p:pic>
        <p:nvPicPr>
          <p:cNvPr id="14" name="Picture 13">
            <a:extLst>
              <a:ext uri="{FF2B5EF4-FFF2-40B4-BE49-F238E27FC236}">
                <a16:creationId xmlns:a16="http://schemas.microsoft.com/office/drawing/2014/main" id="{C0B4C2B8-0DB2-484F-AE8B-F254B9336A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8742" y="2954815"/>
            <a:ext cx="973548" cy="634501"/>
          </a:xfrm>
          <a:prstGeom prst="rect">
            <a:avLst/>
          </a:prstGeom>
        </p:spPr>
      </p:pic>
      <p:pic>
        <p:nvPicPr>
          <p:cNvPr id="20" name="Picture 19">
            <a:extLst>
              <a:ext uri="{FF2B5EF4-FFF2-40B4-BE49-F238E27FC236}">
                <a16:creationId xmlns:a16="http://schemas.microsoft.com/office/drawing/2014/main" id="{89096BAA-10F1-524A-8FEF-447C6AB28EB9}"/>
              </a:ext>
            </a:extLst>
          </p:cNvPr>
          <p:cNvPicPr>
            <a:picLocks noChangeAspect="1"/>
          </p:cNvPicPr>
          <p:nvPr/>
        </p:nvPicPr>
        <p:blipFill>
          <a:blip r:embed="rId7"/>
          <a:stretch>
            <a:fillRect/>
          </a:stretch>
        </p:blipFill>
        <p:spPr>
          <a:xfrm>
            <a:off x="9181160" y="2869985"/>
            <a:ext cx="804160" cy="804160"/>
          </a:xfrm>
          <a:prstGeom prst="rect">
            <a:avLst/>
          </a:prstGeom>
        </p:spPr>
      </p:pic>
      <p:sp>
        <p:nvSpPr>
          <p:cNvPr id="18" name="Rectangle 17">
            <a:extLst>
              <a:ext uri="{FF2B5EF4-FFF2-40B4-BE49-F238E27FC236}">
                <a16:creationId xmlns:a16="http://schemas.microsoft.com/office/drawing/2014/main" id="{30FD2B06-3442-104F-86F8-96F0034163FF}"/>
              </a:ext>
            </a:extLst>
          </p:cNvPr>
          <p:cNvSpPr/>
          <p:nvPr/>
        </p:nvSpPr>
        <p:spPr>
          <a:xfrm>
            <a:off x="12496800" y="337370"/>
            <a:ext cx="2568306" cy="13656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ORG/SITE-SPECIFIC </a:t>
            </a:r>
          </a:p>
          <a:p>
            <a:pPr algn="ctr"/>
            <a:endParaRPr lang="en-US" dirty="0">
              <a:solidFill>
                <a:schemeClr val="tx1"/>
              </a:solidFill>
            </a:endParaRPr>
          </a:p>
          <a:p>
            <a:pPr algn="ctr"/>
            <a:r>
              <a:rPr lang="en-US" dirty="0">
                <a:solidFill>
                  <a:schemeClr val="tx1"/>
                </a:solidFill>
              </a:rPr>
              <a:t>Place, date</a:t>
            </a:r>
          </a:p>
        </p:txBody>
      </p:sp>
      <p:sp>
        <p:nvSpPr>
          <p:cNvPr id="16" name="TextBox 15">
            <a:extLst>
              <a:ext uri="{FF2B5EF4-FFF2-40B4-BE49-F238E27FC236}">
                <a16:creationId xmlns:a16="http://schemas.microsoft.com/office/drawing/2014/main" id="{0EEB9F82-57E7-C741-9540-CB492D072758}"/>
              </a:ext>
            </a:extLst>
          </p:cNvPr>
          <p:cNvSpPr txBox="1"/>
          <p:nvPr/>
        </p:nvSpPr>
        <p:spPr>
          <a:xfrm>
            <a:off x="494430" y="750379"/>
            <a:ext cx="11203140" cy="1015663"/>
          </a:xfrm>
          <a:prstGeom prst="rect">
            <a:avLst/>
          </a:prstGeom>
          <a:solidFill>
            <a:schemeClr val="bg1"/>
          </a:solidFill>
        </p:spPr>
        <p:txBody>
          <a:bodyPr wrap="square" rtlCol="0">
            <a:spAutoFit/>
          </a:bodyPr>
          <a:lstStyle/>
          <a:p>
            <a:pPr algn="ctr"/>
            <a:r>
              <a:rPr lang="en-CA" sz="6000" dirty="0">
                <a:solidFill>
                  <a:srgbClr val="1B3B5C"/>
                </a:solidFill>
                <a:latin typeface="Times New Roman" panose="02020603050405020304" pitchFamily="18" charset="0"/>
                <a:cs typeface="Times New Roman" panose="02020603050405020304" pitchFamily="18" charset="0"/>
              </a:rPr>
              <a:t>Cultivating Collaborative Cultures</a:t>
            </a:r>
          </a:p>
        </p:txBody>
      </p:sp>
      <p:sp>
        <p:nvSpPr>
          <p:cNvPr id="21" name="TextBox 20">
            <a:extLst>
              <a:ext uri="{FF2B5EF4-FFF2-40B4-BE49-F238E27FC236}">
                <a16:creationId xmlns:a16="http://schemas.microsoft.com/office/drawing/2014/main" id="{4309CABA-B142-1E45-A3F6-8E1C1600E793}"/>
              </a:ext>
            </a:extLst>
          </p:cNvPr>
          <p:cNvSpPr txBox="1"/>
          <p:nvPr/>
        </p:nvSpPr>
        <p:spPr>
          <a:xfrm>
            <a:off x="2468200" y="1854464"/>
            <a:ext cx="7255601" cy="707886"/>
          </a:xfrm>
          <a:prstGeom prst="rect">
            <a:avLst/>
          </a:prstGeom>
          <a:solidFill>
            <a:schemeClr val="bg1"/>
          </a:solidFill>
        </p:spPr>
        <p:txBody>
          <a:bodyPr wrap="square" rtlCol="0">
            <a:spAutoFit/>
          </a:bodyPr>
          <a:lstStyle/>
          <a:p>
            <a:pPr algn="ctr"/>
            <a:r>
              <a:rPr lang="en-CA" sz="4000" dirty="0">
                <a:solidFill>
                  <a:srgbClr val="3B8975"/>
                </a:solidFill>
                <a:latin typeface="Times New Roman" panose="02020603050405020304" pitchFamily="18" charset="0"/>
                <a:cs typeface="Times New Roman" panose="02020603050405020304" pitchFamily="18" charset="0"/>
              </a:rPr>
              <a:t>INFLUENTIAL LEADERS</a:t>
            </a:r>
          </a:p>
        </p:txBody>
      </p:sp>
    </p:spTree>
    <p:extLst>
      <p:ext uri="{BB962C8B-B14F-4D97-AF65-F5344CB8AC3E}">
        <p14:creationId xmlns:p14="http://schemas.microsoft.com/office/powerpoint/2010/main" val="7264830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4455" y="1988"/>
            <a:ext cx="12230176" cy="6856012"/>
          </a:xfrm>
          <a:prstGeom prst="rect">
            <a:avLst/>
          </a:prstGeom>
        </p:spPr>
      </p:pic>
      <p:sp>
        <p:nvSpPr>
          <p:cNvPr id="4" name="Content Placeholder 3"/>
          <p:cNvSpPr>
            <a:spLocks noGrp="1"/>
          </p:cNvSpPr>
          <p:nvPr>
            <p:ph idx="1"/>
          </p:nvPr>
        </p:nvSpPr>
        <p:spPr>
          <a:xfrm>
            <a:off x="4436469" y="304800"/>
            <a:ext cx="8446976" cy="2819400"/>
          </a:xfrm>
        </p:spPr>
        <p:txBody>
          <a:bodyPr>
            <a:normAutofit fontScale="92500" lnSpcReduction="20000"/>
          </a:bodyPr>
          <a:lstStyle/>
          <a:p>
            <a:pPr marL="514350" indent="-514350">
              <a:buAutoNum type="arabicParenR"/>
            </a:pPr>
            <a:r>
              <a:rPr lang="en-US" sz="3200" b="1" dirty="0">
                <a:solidFill>
                  <a:schemeClr val="bg1">
                    <a:lumMod val="50000"/>
                  </a:schemeClr>
                </a:solidFill>
              </a:rPr>
              <a:t>How and why we lead </a:t>
            </a:r>
          </a:p>
          <a:p>
            <a:pPr marL="514350" indent="-514350">
              <a:buAutoNum type="arabicParenR"/>
            </a:pPr>
            <a:r>
              <a:rPr lang="en-US" sz="3200" b="1" dirty="0">
                <a:solidFill>
                  <a:schemeClr val="bg1">
                    <a:lumMod val="50000"/>
                  </a:schemeClr>
                </a:solidFill>
              </a:rPr>
              <a:t>What is a leader?</a:t>
            </a:r>
          </a:p>
          <a:p>
            <a:pPr marL="0" indent="0">
              <a:buNone/>
            </a:pPr>
            <a:r>
              <a:rPr lang="en-US" sz="3200" b="1" dirty="0">
                <a:solidFill>
                  <a:schemeClr val="bg1">
                    <a:lumMod val="50000"/>
                  </a:schemeClr>
                </a:solidFill>
              </a:rPr>
              <a:t>--    Break</a:t>
            </a:r>
          </a:p>
          <a:p>
            <a:pPr marL="0" indent="0">
              <a:buNone/>
            </a:pPr>
            <a:r>
              <a:rPr lang="en-US" sz="3200" b="1" dirty="0"/>
              <a:t>3)   STEM and leader identities</a:t>
            </a:r>
          </a:p>
          <a:p>
            <a:pPr marL="514350" indent="-514350">
              <a:buAutoNum type="arabicParenR" startAt="4"/>
            </a:pPr>
            <a:r>
              <a:rPr lang="en-US" sz="3200" b="1" dirty="0"/>
              <a:t>Putting leadership into action</a:t>
            </a:r>
          </a:p>
          <a:p>
            <a:pPr marL="0" indent="0">
              <a:buNone/>
            </a:pPr>
            <a:r>
              <a:rPr lang="en-US" sz="3200" b="1" dirty="0"/>
              <a:t>--   1 p.m. lunch</a:t>
            </a:r>
          </a:p>
          <a:p>
            <a:pPr marL="514350" indent="-514350">
              <a:buAutoNum type="arabicParenR"/>
            </a:pPr>
            <a:endParaRPr lang="en-US" sz="3200" dirty="0"/>
          </a:p>
          <a:p>
            <a:pPr marL="514350" indent="-514350">
              <a:buAutoNum type="arabicParenR" startAt="3"/>
            </a:pPr>
            <a:endParaRPr lang="en-US" sz="3200" dirty="0"/>
          </a:p>
          <a:p>
            <a:endParaRPr lang="en-US" sz="3200" dirty="0"/>
          </a:p>
          <a:p>
            <a:endParaRPr lang="en-US" sz="3200" dirty="0"/>
          </a:p>
          <a:p>
            <a:endParaRPr lang="en-US" sz="3200" dirty="0"/>
          </a:p>
          <a:p>
            <a:endParaRPr lang="en-US" sz="3200" dirty="0"/>
          </a:p>
          <a:p>
            <a:endParaRPr lang="en-CA" dirty="0"/>
          </a:p>
        </p:txBody>
      </p:sp>
      <p:sp>
        <p:nvSpPr>
          <p:cNvPr id="2" name="Slide Number Placeholder 1"/>
          <p:cNvSpPr>
            <a:spLocks noGrp="1"/>
          </p:cNvSpPr>
          <p:nvPr>
            <p:ph type="sldNum" sz="quarter" idx="12"/>
          </p:nvPr>
        </p:nvSpPr>
        <p:spPr/>
        <p:txBody>
          <a:bodyPr/>
          <a:lstStyle/>
          <a:p>
            <a:pPr>
              <a:defRPr/>
            </a:pPr>
            <a:fld id="{A32ABF7E-00CC-415D-B142-4693D7F27DFC}" type="slidenum">
              <a:rPr lang="en-US" smtClean="0"/>
              <a:pPr>
                <a:defRPr/>
              </a:pPr>
              <a:t>3</a:t>
            </a:fld>
            <a:endParaRPr lang="en-US"/>
          </a:p>
        </p:txBody>
      </p:sp>
      <p:sp>
        <p:nvSpPr>
          <p:cNvPr id="6" name="Title 1"/>
          <p:cNvSpPr txBox="1">
            <a:spLocks/>
          </p:cNvSpPr>
          <p:nvPr/>
        </p:nvSpPr>
        <p:spPr>
          <a:xfrm>
            <a:off x="5956554" y="3581400"/>
            <a:ext cx="5633155" cy="89625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5400" b="1">
                <a:effectLst>
                  <a:glow rad="63500">
                    <a:schemeClr val="bg1">
                      <a:alpha val="40000"/>
                    </a:schemeClr>
                  </a:glow>
                </a:effectLst>
              </a:rPr>
              <a:t>Influential Leaders</a:t>
            </a:r>
          </a:p>
        </p:txBody>
      </p:sp>
      <p:sp>
        <p:nvSpPr>
          <p:cNvPr id="8" name="Rectangle 7">
            <a:extLst>
              <a:ext uri="{FF2B5EF4-FFF2-40B4-BE49-F238E27FC236}">
                <a16:creationId xmlns:a16="http://schemas.microsoft.com/office/drawing/2014/main" id="{1B7D6F90-7219-BD41-9201-82A22E0278FA}"/>
              </a:ext>
            </a:extLst>
          </p:cNvPr>
          <p:cNvSpPr/>
          <p:nvPr/>
        </p:nvSpPr>
        <p:spPr>
          <a:xfrm>
            <a:off x="12496800" y="337370"/>
            <a:ext cx="2568306" cy="13656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ORG/SITE-SPECIFIC </a:t>
            </a:r>
          </a:p>
          <a:p>
            <a:pPr algn="ctr"/>
            <a:endParaRPr lang="en-US">
              <a:solidFill>
                <a:schemeClr val="tx1"/>
              </a:solidFill>
            </a:endParaRPr>
          </a:p>
          <a:p>
            <a:pPr algn="ctr"/>
            <a:r>
              <a:rPr lang="en-US">
                <a:solidFill>
                  <a:schemeClr val="tx1"/>
                </a:solidFill>
              </a:rPr>
              <a:t>Timing</a:t>
            </a:r>
          </a:p>
        </p:txBody>
      </p:sp>
    </p:spTree>
    <p:extLst>
      <p:ext uri="{BB962C8B-B14F-4D97-AF65-F5344CB8AC3E}">
        <p14:creationId xmlns:p14="http://schemas.microsoft.com/office/powerpoint/2010/main" val="1351511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descr="https://srv2.imgonline.com.ua/result_img/imgonline-com-ua-Piconpic-oKNbo9pqxI.jpg">
            <a:extLst>
              <a:ext uri="{FF2B5EF4-FFF2-40B4-BE49-F238E27FC236}">
                <a16:creationId xmlns:a16="http://schemas.microsoft.com/office/drawing/2014/main" id="{C0DDA492-CCCE-42B6-B3AC-F81911E14D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8317"/>
            <a:ext cx="12192000" cy="9186529"/>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a:extLst>
              <a:ext uri="{FF2B5EF4-FFF2-40B4-BE49-F238E27FC236}">
                <a16:creationId xmlns:a16="http://schemas.microsoft.com/office/drawing/2014/main" id="{3AF73E96-82AD-4414-B116-2047B2A7D435}"/>
              </a:ext>
            </a:extLst>
          </p:cNvPr>
          <p:cNvSpPr txBox="1"/>
          <p:nvPr/>
        </p:nvSpPr>
        <p:spPr>
          <a:xfrm>
            <a:off x="1676400" y="1454870"/>
            <a:ext cx="2963333" cy="1733680"/>
          </a:xfrm>
          <a:prstGeom prst="rect">
            <a:avLst/>
          </a:prstGeom>
          <a:noFill/>
        </p:spPr>
        <p:txBody>
          <a:bodyPr wrap="square" rtlCol="0">
            <a:spAutoFit/>
          </a:bodyPr>
          <a:lstStyle/>
          <a:p>
            <a:r>
              <a:rPr lang="en-US" sz="10600">
                <a:solidFill>
                  <a:schemeClr val="bg1"/>
                </a:solidFill>
                <a:latin typeface="Raleway"/>
              </a:rPr>
              <a:t>03.1</a:t>
            </a:r>
          </a:p>
        </p:txBody>
      </p:sp>
      <p:sp>
        <p:nvSpPr>
          <p:cNvPr id="8" name="Google Shape;76;p16">
            <a:extLst>
              <a:ext uri="{FF2B5EF4-FFF2-40B4-BE49-F238E27FC236}">
                <a16:creationId xmlns:a16="http://schemas.microsoft.com/office/drawing/2014/main" id="{2D8ED420-7F8C-41D1-BA64-F9F69864C965}"/>
              </a:ext>
            </a:extLst>
          </p:cNvPr>
          <p:cNvSpPr txBox="1">
            <a:spLocks/>
          </p:cNvSpPr>
          <p:nvPr/>
        </p:nvSpPr>
        <p:spPr>
          <a:xfrm>
            <a:off x="1828800" y="3733800"/>
            <a:ext cx="4812719" cy="785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r>
              <a:rPr lang="en-GB" sz="4000">
                <a:solidFill>
                  <a:schemeClr val="bg1"/>
                </a:solidFill>
              </a:rPr>
              <a:t>STEM and </a:t>
            </a:r>
          </a:p>
          <a:p>
            <a:r>
              <a:rPr lang="en-GB" sz="4000">
                <a:solidFill>
                  <a:schemeClr val="bg1"/>
                </a:solidFill>
              </a:rPr>
              <a:t>Leader Identities</a:t>
            </a:r>
          </a:p>
        </p:txBody>
      </p:sp>
    </p:spTree>
    <p:extLst>
      <p:ext uri="{BB962C8B-B14F-4D97-AF65-F5344CB8AC3E}">
        <p14:creationId xmlns:p14="http://schemas.microsoft.com/office/powerpoint/2010/main" val="1266716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sp>
        <p:nvSpPr>
          <p:cNvPr id="8" name="Google Shape;110;p21">
            <a:extLst>
              <a:ext uri="{FF2B5EF4-FFF2-40B4-BE49-F238E27FC236}">
                <a16:creationId xmlns:a16="http://schemas.microsoft.com/office/drawing/2014/main" id="{8CB24BC7-5140-4117-818D-78EAC7C5767D}"/>
              </a:ext>
            </a:extLst>
          </p:cNvPr>
          <p:cNvSpPr/>
          <p:nvPr/>
        </p:nvSpPr>
        <p:spPr>
          <a:xfrm>
            <a:off x="601867" y="838200"/>
            <a:ext cx="5508084" cy="5124377"/>
          </a:xfrm>
          <a:prstGeom prst="ellipse">
            <a:avLst/>
          </a:prstGeom>
          <a:noFill/>
          <a:ln w="38100" cap="flat" cmpd="sng">
            <a:solidFill>
              <a:schemeClr val="accent2">
                <a:lumMod val="60000"/>
                <a:lumOff val="40000"/>
              </a:schemeClr>
            </a:solidFill>
            <a:prstDash val="solid"/>
            <a:round/>
            <a:headEnd type="none" w="sm" len="sm"/>
            <a:tailEnd type="none" w="sm" len="sm"/>
          </a:ln>
        </p:spPr>
        <p:txBody>
          <a:bodyPr spcFirstLastPara="1" wrap="square" lIns="121900" tIns="121900" rIns="121900" bIns="121900" anchor="ctr" anchorCtr="0">
            <a:noAutofit/>
          </a:bodyPr>
          <a:lstStyle/>
          <a:p>
            <a:pPr>
              <a:buClr>
                <a:schemeClr val="dk2"/>
              </a:buClr>
            </a:pPr>
            <a:endParaRPr sz="3200" b="1">
              <a:latin typeface="Calibri"/>
              <a:ea typeface="Calibri"/>
              <a:cs typeface="Calibri"/>
              <a:sym typeface="Calibri"/>
            </a:endParaRPr>
          </a:p>
        </p:txBody>
      </p:sp>
      <p:sp>
        <p:nvSpPr>
          <p:cNvPr id="10" name="Google Shape;112;p21">
            <a:extLst>
              <a:ext uri="{FF2B5EF4-FFF2-40B4-BE49-F238E27FC236}">
                <a16:creationId xmlns:a16="http://schemas.microsoft.com/office/drawing/2014/main" id="{EC85B8D1-8A87-468B-B794-9413F2033690}"/>
              </a:ext>
            </a:extLst>
          </p:cNvPr>
          <p:cNvSpPr txBox="1"/>
          <p:nvPr/>
        </p:nvSpPr>
        <p:spPr>
          <a:xfrm>
            <a:off x="1420789" y="1408016"/>
            <a:ext cx="3649200" cy="669200"/>
          </a:xfrm>
          <a:prstGeom prst="rect">
            <a:avLst/>
          </a:prstGeom>
          <a:noFill/>
          <a:ln>
            <a:noFill/>
          </a:ln>
        </p:spPr>
        <p:txBody>
          <a:bodyPr spcFirstLastPara="1" wrap="square" lIns="121900" tIns="121900" rIns="121900" bIns="121900" anchor="t" anchorCtr="0">
            <a:noAutofit/>
          </a:bodyPr>
          <a:lstStyle/>
          <a:p>
            <a:pPr algn="ctr">
              <a:buClr>
                <a:schemeClr val="dk2"/>
              </a:buClr>
              <a:buSzPts val="1100"/>
            </a:pPr>
            <a:r>
              <a:rPr lang="en-GB" sz="3200" b="1">
                <a:latin typeface="+mj-lt"/>
                <a:ea typeface="Calibri"/>
                <a:cs typeface="Calibri"/>
                <a:sym typeface="Calibri"/>
              </a:rPr>
              <a:t>STEM Identities</a:t>
            </a:r>
            <a:endParaRPr sz="3200">
              <a:latin typeface="+mj-lt"/>
            </a:endParaRPr>
          </a:p>
        </p:txBody>
      </p:sp>
      <p:sp>
        <p:nvSpPr>
          <p:cNvPr id="11" name="Google Shape;113;p21">
            <a:extLst>
              <a:ext uri="{FF2B5EF4-FFF2-40B4-BE49-F238E27FC236}">
                <a16:creationId xmlns:a16="http://schemas.microsoft.com/office/drawing/2014/main" id="{2403BEA7-3152-460F-89A2-8FF93BEC34DB}"/>
              </a:ext>
            </a:extLst>
          </p:cNvPr>
          <p:cNvSpPr txBox="1"/>
          <p:nvPr/>
        </p:nvSpPr>
        <p:spPr>
          <a:xfrm>
            <a:off x="1130887" y="2077217"/>
            <a:ext cx="4450044" cy="4315370"/>
          </a:xfrm>
          <a:prstGeom prst="rect">
            <a:avLst/>
          </a:prstGeom>
          <a:noFill/>
          <a:ln>
            <a:noFill/>
          </a:ln>
        </p:spPr>
        <p:txBody>
          <a:bodyPr spcFirstLastPara="1" wrap="square" lIns="121900" tIns="121900" rIns="121900" bIns="121900" anchor="t" anchorCtr="0">
            <a:noAutofit/>
          </a:bodyPr>
          <a:lstStyle/>
          <a:p>
            <a:pPr marL="626529" indent="-457200">
              <a:spcBef>
                <a:spcPts val="100"/>
              </a:spcBef>
              <a:buClr>
                <a:schemeClr val="bg1"/>
              </a:buClr>
              <a:buSzPct val="70000"/>
              <a:buFont typeface="Arial" panose="020B0604020202020204" pitchFamily="34" charset="0"/>
              <a:buChar char="•"/>
            </a:pPr>
            <a:r>
              <a:rPr lang="en-GB" sz="2800">
                <a:latin typeface="+mj-lt"/>
                <a:ea typeface="Calibri"/>
                <a:cs typeface="Calibri"/>
                <a:sym typeface="Calibri"/>
              </a:rPr>
              <a:t>Applied scientist</a:t>
            </a:r>
            <a:endParaRPr sz="2800">
              <a:latin typeface="+mj-lt"/>
              <a:ea typeface="Calibri"/>
              <a:cs typeface="Calibri"/>
              <a:sym typeface="Calibri"/>
            </a:endParaRPr>
          </a:p>
          <a:p>
            <a:pPr marL="626529" indent="-457200">
              <a:spcBef>
                <a:spcPts val="100"/>
              </a:spcBef>
              <a:buClr>
                <a:schemeClr val="bg1"/>
              </a:buClr>
              <a:buSzPct val="70000"/>
              <a:buFont typeface="Arial" panose="020B0604020202020204" pitchFamily="34" charset="0"/>
              <a:buChar char="•"/>
            </a:pPr>
            <a:r>
              <a:rPr lang="en-GB" sz="2800">
                <a:latin typeface="+mj-lt"/>
                <a:ea typeface="Calibri"/>
                <a:cs typeface="Calibri"/>
                <a:sym typeface="Calibri"/>
              </a:rPr>
              <a:t>Service professional</a:t>
            </a:r>
            <a:endParaRPr sz="2800">
              <a:latin typeface="+mj-lt"/>
              <a:ea typeface="Calibri"/>
              <a:cs typeface="Calibri"/>
              <a:sym typeface="Calibri"/>
            </a:endParaRPr>
          </a:p>
          <a:p>
            <a:pPr marL="626529" indent="-457200">
              <a:spcBef>
                <a:spcPts val="100"/>
              </a:spcBef>
              <a:buClr>
                <a:schemeClr val="bg1"/>
              </a:buClr>
              <a:buSzPct val="70000"/>
              <a:buFont typeface="Arial" panose="020B0604020202020204" pitchFamily="34" charset="0"/>
              <a:buChar char="•"/>
            </a:pPr>
            <a:r>
              <a:rPr lang="en-GB" sz="2800">
                <a:latin typeface="+mj-lt"/>
                <a:ea typeface="Calibri"/>
                <a:cs typeface="Calibri"/>
                <a:sym typeface="Calibri"/>
              </a:rPr>
              <a:t>Team player</a:t>
            </a:r>
            <a:endParaRPr sz="2800">
              <a:latin typeface="+mj-lt"/>
              <a:ea typeface="Calibri"/>
              <a:cs typeface="Calibri"/>
              <a:sym typeface="Calibri"/>
            </a:endParaRPr>
          </a:p>
          <a:p>
            <a:pPr marL="626529" indent="-457200">
              <a:spcBef>
                <a:spcPts val="100"/>
              </a:spcBef>
              <a:buClr>
                <a:schemeClr val="bg1"/>
              </a:buClr>
              <a:buSzPct val="70000"/>
              <a:buFont typeface="Arial" panose="020B0604020202020204" pitchFamily="34" charset="0"/>
              <a:buChar char="•"/>
            </a:pPr>
            <a:r>
              <a:rPr lang="en-GB" sz="2800">
                <a:latin typeface="+mj-lt"/>
                <a:ea typeface="Calibri"/>
                <a:cs typeface="Calibri"/>
                <a:sym typeface="Calibri"/>
              </a:rPr>
              <a:t>Technical problem solver</a:t>
            </a:r>
            <a:endParaRPr sz="2800">
              <a:latin typeface="+mj-lt"/>
              <a:ea typeface="Calibri"/>
              <a:cs typeface="Calibri"/>
              <a:sym typeface="Calibri"/>
            </a:endParaRPr>
          </a:p>
          <a:p>
            <a:pPr marL="626529" indent="-457200">
              <a:spcBef>
                <a:spcPts val="100"/>
              </a:spcBef>
              <a:buClr>
                <a:schemeClr val="bg1"/>
              </a:buClr>
              <a:buSzPct val="70000"/>
              <a:buFont typeface="Arial" panose="020B0604020202020204" pitchFamily="34" charset="0"/>
              <a:buChar char="•"/>
            </a:pPr>
            <a:r>
              <a:rPr lang="en-GB" sz="2800">
                <a:latin typeface="+mj-lt"/>
                <a:ea typeface="Calibri"/>
                <a:cs typeface="Calibri"/>
                <a:sym typeface="Calibri"/>
              </a:rPr>
              <a:t>Task-oriented doer</a:t>
            </a:r>
            <a:endParaRPr sz="2800">
              <a:latin typeface="+mj-lt"/>
              <a:ea typeface="Calibri"/>
              <a:cs typeface="Calibri"/>
              <a:sym typeface="Calibri"/>
            </a:endParaRPr>
          </a:p>
          <a:p>
            <a:pPr marL="626529" indent="-457200">
              <a:spcBef>
                <a:spcPts val="100"/>
              </a:spcBef>
              <a:spcAft>
                <a:spcPts val="67"/>
              </a:spcAft>
              <a:buClr>
                <a:schemeClr val="bg1"/>
              </a:buClr>
              <a:buSzPct val="70000"/>
              <a:buFont typeface="Arial" panose="020B0604020202020204" pitchFamily="34" charset="0"/>
              <a:buChar char="•"/>
            </a:pPr>
            <a:r>
              <a:rPr lang="en-GB" sz="2800">
                <a:latin typeface="+mj-lt"/>
                <a:ea typeface="Calibri"/>
                <a:cs typeface="Calibri"/>
                <a:sym typeface="Calibri"/>
              </a:rPr>
              <a:t>Process optimizer</a:t>
            </a:r>
            <a:endParaRPr sz="3600" b="1">
              <a:latin typeface="+mj-lt"/>
              <a:ea typeface="Calibri"/>
              <a:cs typeface="Calibri"/>
              <a:sym typeface="Calibri"/>
            </a:endParaRPr>
          </a:p>
        </p:txBody>
      </p:sp>
      <p:sp>
        <p:nvSpPr>
          <p:cNvPr id="13" name="Google Shape;114;p21">
            <a:extLst>
              <a:ext uri="{FF2B5EF4-FFF2-40B4-BE49-F238E27FC236}">
                <a16:creationId xmlns:a16="http://schemas.microsoft.com/office/drawing/2014/main" id="{C6B293D5-6B37-4932-B13D-EA20945C8214}"/>
              </a:ext>
            </a:extLst>
          </p:cNvPr>
          <p:cNvSpPr txBox="1"/>
          <p:nvPr/>
        </p:nvSpPr>
        <p:spPr>
          <a:xfrm>
            <a:off x="7308558" y="1421931"/>
            <a:ext cx="3649200" cy="669200"/>
          </a:xfrm>
          <a:prstGeom prst="rect">
            <a:avLst/>
          </a:prstGeom>
          <a:noFill/>
          <a:ln>
            <a:noFill/>
          </a:ln>
        </p:spPr>
        <p:txBody>
          <a:bodyPr spcFirstLastPara="1" wrap="square" lIns="121900" tIns="121900" rIns="121900" bIns="121900" anchor="t" anchorCtr="0">
            <a:noAutofit/>
          </a:bodyPr>
          <a:lstStyle/>
          <a:p>
            <a:pPr algn="ctr"/>
            <a:r>
              <a:rPr lang="en-GB" sz="3200" b="1">
                <a:latin typeface="+mj-lt"/>
                <a:ea typeface="Calibri"/>
                <a:cs typeface="Calibri"/>
                <a:sym typeface="Calibri"/>
              </a:rPr>
              <a:t>Leader Identities</a:t>
            </a:r>
            <a:endParaRPr sz="3200">
              <a:latin typeface="+mj-lt"/>
            </a:endParaRPr>
          </a:p>
        </p:txBody>
      </p:sp>
      <p:sp>
        <p:nvSpPr>
          <p:cNvPr id="16" name="Google Shape;110;p21">
            <a:extLst>
              <a:ext uri="{FF2B5EF4-FFF2-40B4-BE49-F238E27FC236}">
                <a16:creationId xmlns:a16="http://schemas.microsoft.com/office/drawing/2014/main" id="{177ABB25-0753-4CCE-8109-708B63AC3D5E}"/>
              </a:ext>
            </a:extLst>
          </p:cNvPr>
          <p:cNvSpPr/>
          <p:nvPr/>
        </p:nvSpPr>
        <p:spPr>
          <a:xfrm>
            <a:off x="6379116" y="838200"/>
            <a:ext cx="5508084" cy="5124377"/>
          </a:xfrm>
          <a:prstGeom prst="ellipse">
            <a:avLst/>
          </a:prstGeom>
          <a:noFill/>
          <a:ln w="38100" cap="flat" cmpd="sng">
            <a:solidFill>
              <a:schemeClr val="accent1">
                <a:lumMod val="60000"/>
                <a:lumOff val="40000"/>
              </a:schemeClr>
            </a:solidFill>
            <a:prstDash val="solid"/>
            <a:round/>
            <a:headEnd type="none" w="sm" len="sm"/>
            <a:tailEnd type="none" w="sm" len="sm"/>
          </a:ln>
        </p:spPr>
        <p:txBody>
          <a:bodyPr spcFirstLastPara="1" wrap="square" lIns="121900" tIns="121900" rIns="121900" bIns="121900" anchor="ctr" anchorCtr="0">
            <a:noAutofit/>
          </a:bodyPr>
          <a:lstStyle/>
          <a:p>
            <a:pPr>
              <a:buClr>
                <a:schemeClr val="dk2"/>
              </a:buClr>
            </a:pPr>
            <a:endParaRPr sz="3200" b="1">
              <a:solidFill>
                <a:schemeClr val="lt1"/>
              </a:solidFill>
              <a:latin typeface="Calibri"/>
              <a:ea typeface="Calibri"/>
              <a:cs typeface="Calibri"/>
              <a:sym typeface="Calibri"/>
            </a:endParaRPr>
          </a:p>
        </p:txBody>
      </p:sp>
      <p:sp>
        <p:nvSpPr>
          <p:cNvPr id="17" name="Google Shape;113;p21">
            <a:extLst>
              <a:ext uri="{FF2B5EF4-FFF2-40B4-BE49-F238E27FC236}">
                <a16:creationId xmlns:a16="http://schemas.microsoft.com/office/drawing/2014/main" id="{D37B236E-422E-408B-9400-7AF7C6499B52}"/>
              </a:ext>
            </a:extLst>
          </p:cNvPr>
          <p:cNvSpPr txBox="1"/>
          <p:nvPr/>
        </p:nvSpPr>
        <p:spPr>
          <a:xfrm>
            <a:off x="7162800" y="2077217"/>
            <a:ext cx="5029200" cy="2484800"/>
          </a:xfrm>
          <a:prstGeom prst="rect">
            <a:avLst/>
          </a:prstGeom>
          <a:noFill/>
          <a:ln>
            <a:noFill/>
          </a:ln>
        </p:spPr>
        <p:txBody>
          <a:bodyPr spcFirstLastPara="1" wrap="square" lIns="121900" tIns="121900" rIns="121900" bIns="121900" anchor="t" anchorCtr="0">
            <a:noAutofit/>
          </a:bodyPr>
          <a:lstStyle/>
          <a:p>
            <a:pPr>
              <a:spcBef>
                <a:spcPts val="67"/>
              </a:spcBef>
              <a:buClr>
                <a:srgbClr val="036365"/>
              </a:buClr>
              <a:buSzPct val="70000"/>
            </a:pPr>
            <a:r>
              <a:rPr lang="en-US" sz="2800">
                <a:latin typeface="+mj-lt"/>
                <a:ea typeface="Calibri"/>
                <a:cs typeface="Calibri"/>
                <a:sym typeface="Calibri"/>
              </a:rPr>
              <a:t>Charismatic visionary</a:t>
            </a:r>
          </a:p>
          <a:p>
            <a:pPr>
              <a:spcBef>
                <a:spcPts val="67"/>
              </a:spcBef>
              <a:buClr>
                <a:srgbClr val="036365"/>
              </a:buClr>
              <a:buSzPct val="70000"/>
            </a:pPr>
            <a:r>
              <a:rPr lang="en-US" sz="2800">
                <a:latin typeface="+mj-lt"/>
                <a:ea typeface="Calibri"/>
                <a:cs typeface="Calibri"/>
                <a:sym typeface="Calibri"/>
              </a:rPr>
              <a:t>Hierarchical influence </a:t>
            </a:r>
          </a:p>
          <a:p>
            <a:pPr>
              <a:spcBef>
                <a:spcPts val="67"/>
              </a:spcBef>
              <a:buClr>
                <a:srgbClr val="036365"/>
              </a:buClr>
              <a:buSzPct val="70000"/>
            </a:pPr>
            <a:r>
              <a:rPr lang="en-US" sz="2800">
                <a:latin typeface="+mj-lt"/>
                <a:ea typeface="Calibri"/>
                <a:cs typeface="Calibri"/>
                <a:sym typeface="Calibri"/>
              </a:rPr>
              <a:t>Agentic individual</a:t>
            </a:r>
          </a:p>
          <a:p>
            <a:pPr>
              <a:spcBef>
                <a:spcPts val="67"/>
              </a:spcBef>
              <a:buClr>
                <a:srgbClr val="036365"/>
              </a:buClr>
              <a:buSzPct val="70000"/>
            </a:pPr>
            <a:r>
              <a:rPr lang="en-US" sz="2800">
                <a:latin typeface="+mj-lt"/>
                <a:ea typeface="Calibri"/>
                <a:cs typeface="Calibri"/>
                <a:sym typeface="Calibri"/>
              </a:rPr>
              <a:t>Solves people problems</a:t>
            </a:r>
          </a:p>
          <a:p>
            <a:pPr>
              <a:spcBef>
                <a:spcPts val="67"/>
              </a:spcBef>
              <a:buClr>
                <a:srgbClr val="036365"/>
              </a:buClr>
              <a:buSzPct val="70000"/>
            </a:pPr>
            <a:r>
              <a:rPr lang="en-US" sz="2800">
                <a:latin typeface="+mj-lt"/>
                <a:ea typeface="Calibri"/>
                <a:cs typeface="Calibri"/>
                <a:sym typeface="Calibri"/>
              </a:rPr>
              <a:t>Delegator</a:t>
            </a:r>
          </a:p>
          <a:p>
            <a:pPr>
              <a:spcBef>
                <a:spcPts val="67"/>
              </a:spcBef>
              <a:buClr>
                <a:srgbClr val="036365"/>
              </a:buClr>
              <a:buSzPct val="70000"/>
            </a:pPr>
            <a:r>
              <a:rPr lang="en-US" sz="2800">
                <a:latin typeface="+mj-lt"/>
                <a:ea typeface="Calibri"/>
                <a:cs typeface="Calibri"/>
                <a:sym typeface="Calibri"/>
              </a:rPr>
              <a:t>Change agent</a:t>
            </a:r>
          </a:p>
        </p:txBody>
      </p:sp>
      <p:sp>
        <p:nvSpPr>
          <p:cNvPr id="12" name="TextBox 11"/>
          <p:cNvSpPr txBox="1"/>
          <p:nvPr/>
        </p:nvSpPr>
        <p:spPr>
          <a:xfrm>
            <a:off x="8731579" y="6483524"/>
            <a:ext cx="3460421" cy="338554"/>
          </a:xfrm>
          <a:prstGeom prst="rect">
            <a:avLst/>
          </a:prstGeom>
          <a:noFill/>
        </p:spPr>
        <p:txBody>
          <a:bodyPr wrap="square" rtlCol="0">
            <a:spAutoFit/>
          </a:bodyPr>
          <a:lstStyle/>
          <a:p>
            <a:pPr algn="r"/>
            <a:r>
              <a:rPr lang="en-CA" sz="1600" err="1">
                <a:latin typeface="+mj-lt"/>
              </a:rPr>
              <a:t>Rottmann</a:t>
            </a:r>
            <a:r>
              <a:rPr lang="en-CA" sz="1600">
                <a:latin typeface="+mj-lt"/>
              </a:rPr>
              <a:t>, Sacks, &amp; Reeve, 2015</a:t>
            </a:r>
          </a:p>
        </p:txBody>
      </p:sp>
    </p:spTree>
    <p:extLst>
      <p:ext uri="{BB962C8B-B14F-4D97-AF65-F5344CB8AC3E}">
        <p14:creationId xmlns:p14="http://schemas.microsoft.com/office/powerpoint/2010/main" val="4070914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cs typeface="Calibri Light" panose="020F0302020204030204" pitchFamily="34" charset="0"/>
              </a:rPr>
              <a:t>Yet STEM Professionals </a:t>
            </a:r>
            <a:r>
              <a:rPr lang="en-US" i="1">
                <a:cs typeface="Calibri Light" panose="020F0302020204030204" pitchFamily="34" charset="0"/>
              </a:rPr>
              <a:t>Do</a:t>
            </a:r>
            <a:r>
              <a:rPr lang="en-US">
                <a:cs typeface="Calibri Light" panose="020F0302020204030204" pitchFamily="34" charset="0"/>
              </a:rPr>
              <a:t> Have Influence</a:t>
            </a:r>
            <a:endParaRPr lang="en-US"/>
          </a:p>
        </p:txBody>
      </p:sp>
      <p:sp>
        <p:nvSpPr>
          <p:cNvPr id="12" name="Rectangle 11">
            <a:extLst>
              <a:ext uri="{FF2B5EF4-FFF2-40B4-BE49-F238E27FC236}">
                <a16:creationId xmlns:a16="http://schemas.microsoft.com/office/drawing/2014/main" id="{E298BFE4-7075-4176-BEA5-10C2E481B806}"/>
              </a:ext>
            </a:extLst>
          </p:cNvPr>
          <p:cNvSpPr/>
          <p:nvPr/>
        </p:nvSpPr>
        <p:spPr>
          <a:xfrm>
            <a:off x="1648850" y="1697440"/>
            <a:ext cx="8894299" cy="4401205"/>
          </a:xfrm>
          <a:prstGeom prst="rect">
            <a:avLst/>
          </a:prstGeom>
        </p:spPr>
        <p:txBody>
          <a:bodyPr wrap="square">
            <a:spAutoFit/>
          </a:bodyPr>
          <a:lstStyle/>
          <a:p>
            <a:pPr lvl="0"/>
            <a:r>
              <a:rPr lang="en-US" sz="2800" b="1">
                <a:latin typeface="+mj-lt"/>
                <a:cs typeface="Calibri" panose="020F0502020204030204" pitchFamily="34" charset="0"/>
              </a:rPr>
              <a:t>For example:</a:t>
            </a:r>
          </a:p>
          <a:p>
            <a:pPr marL="380990" indent="-380990">
              <a:buFont typeface="Arial" panose="020B0604020202020204" pitchFamily="34" charset="0"/>
              <a:buChar char="•"/>
            </a:pPr>
            <a:endParaRPr lang="en-US" sz="2800">
              <a:latin typeface="+mj-lt"/>
              <a:cs typeface="Calibri" panose="020F0502020204030204" pitchFamily="34" charset="0"/>
            </a:endParaRPr>
          </a:p>
          <a:p>
            <a:pPr marL="380990" indent="-380990">
              <a:buFont typeface="Arial" panose="020B0604020202020204" pitchFamily="34" charset="0"/>
              <a:buChar char="•"/>
            </a:pPr>
            <a:r>
              <a:rPr lang="en-US" sz="2800">
                <a:latin typeface="+mj-lt"/>
                <a:cs typeface="Calibri" panose="020F0502020204030204" pitchFamily="34" charset="0"/>
              </a:rPr>
              <a:t>Model technical excellence &amp; pass on experiential insights through mentorship</a:t>
            </a:r>
          </a:p>
          <a:p>
            <a:pPr marL="380990" indent="-380990">
              <a:buFont typeface="Arial" panose="020B0604020202020204" pitchFamily="34" charset="0"/>
              <a:buChar char="•"/>
            </a:pPr>
            <a:endParaRPr lang="en-US" sz="2800">
              <a:latin typeface="+mj-lt"/>
              <a:cs typeface="Calibri" panose="020F0502020204030204" pitchFamily="34" charset="0"/>
            </a:endParaRPr>
          </a:p>
          <a:p>
            <a:pPr marL="380990" indent="-380990">
              <a:buFont typeface="Arial" panose="020B0604020202020204" pitchFamily="34" charset="0"/>
              <a:buChar char="•"/>
            </a:pPr>
            <a:r>
              <a:rPr lang="en-US" sz="2800">
                <a:latin typeface="+mj-lt"/>
                <a:cs typeface="Calibri" panose="020F0502020204030204" pitchFamily="34" charset="0"/>
              </a:rPr>
              <a:t>Bridging organizational units to integrate team members’ strengths</a:t>
            </a:r>
          </a:p>
          <a:p>
            <a:pPr marL="380990" indent="-380990">
              <a:buFont typeface="Arial" panose="020B0604020202020204" pitchFamily="34" charset="0"/>
              <a:buChar char="•"/>
            </a:pPr>
            <a:endParaRPr lang="en-US" sz="2800">
              <a:latin typeface="+mj-lt"/>
              <a:cs typeface="Calibri" panose="020F0502020204030204" pitchFamily="34" charset="0"/>
            </a:endParaRPr>
          </a:p>
          <a:p>
            <a:pPr marL="380990" indent="-380990">
              <a:buFont typeface="Arial" panose="020B0604020202020204" pitchFamily="34" charset="0"/>
              <a:buChar char="•"/>
            </a:pPr>
            <a:r>
              <a:rPr lang="en-US" sz="2800">
                <a:latin typeface="+mj-lt"/>
                <a:cs typeface="Calibri" panose="020F0502020204030204" pitchFamily="34" charset="0"/>
              </a:rPr>
              <a:t>Drive growth and innovation by defining creative, technically feasible visions</a:t>
            </a:r>
            <a:endParaRPr lang="en-US" sz="2800">
              <a:latin typeface="+mj-lt"/>
              <a:ea typeface="Calibri"/>
              <a:cs typeface="Calibri" panose="020F0502020204030204" pitchFamily="34" charset="0"/>
              <a:sym typeface="Calibri"/>
            </a:endParaRPr>
          </a:p>
        </p:txBody>
      </p:sp>
      <p:sp>
        <p:nvSpPr>
          <p:cNvPr id="4" name="Rectangle 3"/>
          <p:cNvSpPr/>
          <p:nvPr/>
        </p:nvSpPr>
        <p:spPr>
          <a:xfrm>
            <a:off x="12573000" y="1905000"/>
            <a:ext cx="2133600" cy="2133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Language on this slide could be more accessible. I found myself paraphrasing it and generally tried to go through these slides very quickly.</a:t>
            </a:r>
          </a:p>
        </p:txBody>
      </p:sp>
    </p:spTree>
    <p:extLst>
      <p:ext uri="{BB962C8B-B14F-4D97-AF65-F5344CB8AC3E}">
        <p14:creationId xmlns:p14="http://schemas.microsoft.com/office/powerpoint/2010/main" val="1711342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sp>
        <p:nvSpPr>
          <p:cNvPr id="8" name="Google Shape;110;p21">
            <a:extLst>
              <a:ext uri="{FF2B5EF4-FFF2-40B4-BE49-F238E27FC236}">
                <a16:creationId xmlns:a16="http://schemas.microsoft.com/office/drawing/2014/main" id="{8CB24BC7-5140-4117-818D-78EAC7C5767D}"/>
              </a:ext>
            </a:extLst>
          </p:cNvPr>
          <p:cNvSpPr/>
          <p:nvPr/>
        </p:nvSpPr>
        <p:spPr>
          <a:xfrm>
            <a:off x="1266308" y="852747"/>
            <a:ext cx="5508084" cy="5124377"/>
          </a:xfrm>
          <a:prstGeom prst="ellipse">
            <a:avLst/>
          </a:prstGeom>
          <a:noFill/>
          <a:ln w="38100" cap="flat" cmpd="sng">
            <a:solidFill>
              <a:schemeClr val="accent2">
                <a:lumMod val="60000"/>
                <a:lumOff val="40000"/>
              </a:schemeClr>
            </a:solidFill>
            <a:prstDash val="solid"/>
            <a:round/>
            <a:headEnd type="none" w="sm" len="sm"/>
            <a:tailEnd type="none" w="sm" len="sm"/>
          </a:ln>
        </p:spPr>
        <p:txBody>
          <a:bodyPr spcFirstLastPara="1" wrap="square" lIns="121900" tIns="121900" rIns="121900" bIns="121900" anchor="ctr" anchorCtr="0">
            <a:noAutofit/>
          </a:bodyPr>
          <a:lstStyle/>
          <a:p>
            <a:pPr>
              <a:buClr>
                <a:schemeClr val="dk2"/>
              </a:buClr>
            </a:pPr>
            <a:endParaRPr sz="3200" b="1">
              <a:solidFill>
                <a:schemeClr val="lt1"/>
              </a:solidFill>
              <a:latin typeface="Calibri"/>
              <a:ea typeface="Calibri"/>
              <a:cs typeface="Calibri"/>
              <a:sym typeface="Calibri"/>
            </a:endParaRPr>
          </a:p>
        </p:txBody>
      </p:sp>
      <p:sp>
        <p:nvSpPr>
          <p:cNvPr id="10" name="Google Shape;112;p21">
            <a:extLst>
              <a:ext uri="{FF2B5EF4-FFF2-40B4-BE49-F238E27FC236}">
                <a16:creationId xmlns:a16="http://schemas.microsoft.com/office/drawing/2014/main" id="{EC85B8D1-8A87-468B-B794-9413F2033690}"/>
              </a:ext>
            </a:extLst>
          </p:cNvPr>
          <p:cNvSpPr txBox="1"/>
          <p:nvPr/>
        </p:nvSpPr>
        <p:spPr>
          <a:xfrm>
            <a:off x="1939334" y="1432471"/>
            <a:ext cx="3649200" cy="669200"/>
          </a:xfrm>
          <a:prstGeom prst="rect">
            <a:avLst/>
          </a:prstGeom>
          <a:noFill/>
          <a:ln>
            <a:noFill/>
          </a:ln>
        </p:spPr>
        <p:txBody>
          <a:bodyPr spcFirstLastPara="1" wrap="square" lIns="121900" tIns="121900" rIns="121900" bIns="121900" anchor="t" anchorCtr="0">
            <a:noAutofit/>
          </a:bodyPr>
          <a:lstStyle/>
          <a:p>
            <a:pPr algn="ctr">
              <a:buClr>
                <a:schemeClr val="dk2"/>
              </a:buClr>
              <a:buSzPts val="1100"/>
            </a:pPr>
            <a:r>
              <a:rPr lang="en-GB" sz="3200" b="1">
                <a:latin typeface="+mj-lt"/>
                <a:ea typeface="Calibri"/>
                <a:cs typeface="Calibri"/>
                <a:sym typeface="Calibri"/>
              </a:rPr>
              <a:t>STEM Identities</a:t>
            </a:r>
            <a:endParaRPr sz="3200">
              <a:latin typeface="+mj-lt"/>
            </a:endParaRPr>
          </a:p>
        </p:txBody>
      </p:sp>
      <p:sp>
        <p:nvSpPr>
          <p:cNvPr id="11" name="Google Shape;113;p21">
            <a:extLst>
              <a:ext uri="{FF2B5EF4-FFF2-40B4-BE49-F238E27FC236}">
                <a16:creationId xmlns:a16="http://schemas.microsoft.com/office/drawing/2014/main" id="{2403BEA7-3152-460F-89A2-8FF93BEC34DB}"/>
              </a:ext>
            </a:extLst>
          </p:cNvPr>
          <p:cNvSpPr txBox="1"/>
          <p:nvPr/>
        </p:nvSpPr>
        <p:spPr>
          <a:xfrm>
            <a:off x="1649432" y="2101672"/>
            <a:ext cx="4450044" cy="4315370"/>
          </a:xfrm>
          <a:prstGeom prst="rect">
            <a:avLst/>
          </a:prstGeom>
          <a:noFill/>
          <a:ln>
            <a:noFill/>
          </a:ln>
        </p:spPr>
        <p:txBody>
          <a:bodyPr spcFirstLastPara="1" wrap="square" lIns="121900" tIns="121900" rIns="121900" bIns="121900" anchor="t" anchorCtr="0">
            <a:noAutofit/>
          </a:bodyPr>
          <a:lstStyle/>
          <a:p>
            <a:pPr marL="169329">
              <a:spcBef>
                <a:spcPts val="100"/>
              </a:spcBef>
              <a:buClr>
                <a:schemeClr val="bg1"/>
              </a:buClr>
              <a:buSzPct val="70000"/>
            </a:pPr>
            <a:r>
              <a:rPr lang="en-GB" sz="2800">
                <a:latin typeface="+mj-lt"/>
                <a:ea typeface="Calibri"/>
                <a:cs typeface="Calibri"/>
                <a:sym typeface="Calibri"/>
              </a:rPr>
              <a:t>Applied scientist</a:t>
            </a:r>
            <a:endParaRPr sz="2800">
              <a:latin typeface="+mj-lt"/>
              <a:ea typeface="Calibri"/>
              <a:cs typeface="Calibri"/>
              <a:sym typeface="Calibri"/>
            </a:endParaRPr>
          </a:p>
          <a:p>
            <a:pPr marL="169329">
              <a:spcBef>
                <a:spcPts val="100"/>
              </a:spcBef>
              <a:buClr>
                <a:schemeClr val="bg1"/>
              </a:buClr>
              <a:buSzPct val="70000"/>
            </a:pPr>
            <a:r>
              <a:rPr lang="en-GB" sz="2800">
                <a:latin typeface="+mj-lt"/>
                <a:ea typeface="Calibri"/>
                <a:cs typeface="Calibri"/>
                <a:sym typeface="Calibri"/>
              </a:rPr>
              <a:t>Service professional</a:t>
            </a:r>
            <a:endParaRPr sz="2800">
              <a:latin typeface="+mj-lt"/>
              <a:ea typeface="Calibri"/>
              <a:cs typeface="Calibri"/>
              <a:sym typeface="Calibri"/>
            </a:endParaRPr>
          </a:p>
          <a:p>
            <a:pPr marL="169329">
              <a:spcBef>
                <a:spcPts val="100"/>
              </a:spcBef>
              <a:buClr>
                <a:schemeClr val="bg1"/>
              </a:buClr>
              <a:buSzPct val="70000"/>
            </a:pPr>
            <a:r>
              <a:rPr lang="en-GB" sz="2800">
                <a:latin typeface="+mj-lt"/>
                <a:ea typeface="Calibri"/>
                <a:cs typeface="Calibri"/>
                <a:sym typeface="Calibri"/>
              </a:rPr>
              <a:t>Team player</a:t>
            </a:r>
            <a:endParaRPr sz="2800">
              <a:latin typeface="+mj-lt"/>
              <a:ea typeface="Calibri"/>
              <a:cs typeface="Calibri"/>
              <a:sym typeface="Calibri"/>
            </a:endParaRPr>
          </a:p>
          <a:p>
            <a:pPr marL="169329">
              <a:spcBef>
                <a:spcPts val="100"/>
              </a:spcBef>
              <a:buClr>
                <a:schemeClr val="bg1"/>
              </a:buClr>
              <a:buSzPct val="70000"/>
            </a:pPr>
            <a:r>
              <a:rPr lang="en-GB" sz="2800">
                <a:latin typeface="+mj-lt"/>
                <a:ea typeface="Calibri"/>
                <a:cs typeface="Calibri"/>
                <a:sym typeface="Calibri"/>
              </a:rPr>
              <a:t>Technical problem solver</a:t>
            </a:r>
            <a:endParaRPr sz="2800">
              <a:latin typeface="+mj-lt"/>
              <a:ea typeface="Calibri"/>
              <a:cs typeface="Calibri"/>
              <a:sym typeface="Calibri"/>
            </a:endParaRPr>
          </a:p>
          <a:p>
            <a:pPr marL="169329">
              <a:spcBef>
                <a:spcPts val="100"/>
              </a:spcBef>
              <a:buClr>
                <a:schemeClr val="bg1"/>
              </a:buClr>
              <a:buSzPct val="70000"/>
            </a:pPr>
            <a:r>
              <a:rPr lang="en-GB" sz="2800">
                <a:latin typeface="+mj-lt"/>
                <a:ea typeface="Calibri"/>
                <a:cs typeface="Calibri"/>
                <a:sym typeface="Calibri"/>
              </a:rPr>
              <a:t>Task-oriented doer</a:t>
            </a:r>
            <a:endParaRPr sz="2800">
              <a:latin typeface="+mj-lt"/>
              <a:ea typeface="Calibri"/>
              <a:cs typeface="Calibri"/>
              <a:sym typeface="Calibri"/>
            </a:endParaRPr>
          </a:p>
          <a:p>
            <a:pPr marL="169329">
              <a:spcBef>
                <a:spcPts val="100"/>
              </a:spcBef>
              <a:spcAft>
                <a:spcPts val="67"/>
              </a:spcAft>
              <a:buClr>
                <a:schemeClr val="bg1"/>
              </a:buClr>
              <a:buSzPct val="70000"/>
            </a:pPr>
            <a:r>
              <a:rPr lang="en-GB" sz="2800">
                <a:latin typeface="+mj-lt"/>
                <a:ea typeface="Calibri"/>
                <a:cs typeface="Calibri"/>
                <a:sym typeface="Calibri"/>
              </a:rPr>
              <a:t>Process optimizer</a:t>
            </a:r>
            <a:endParaRPr sz="3600" b="1">
              <a:latin typeface="+mj-lt"/>
              <a:ea typeface="Calibri"/>
              <a:cs typeface="Calibri"/>
              <a:sym typeface="Calibri"/>
            </a:endParaRPr>
          </a:p>
        </p:txBody>
      </p:sp>
      <p:sp>
        <p:nvSpPr>
          <p:cNvPr id="13" name="Google Shape;114;p21">
            <a:extLst>
              <a:ext uri="{FF2B5EF4-FFF2-40B4-BE49-F238E27FC236}">
                <a16:creationId xmlns:a16="http://schemas.microsoft.com/office/drawing/2014/main" id="{C6B293D5-6B37-4932-B13D-EA20945C8214}"/>
              </a:ext>
            </a:extLst>
          </p:cNvPr>
          <p:cNvSpPr txBox="1"/>
          <p:nvPr/>
        </p:nvSpPr>
        <p:spPr>
          <a:xfrm>
            <a:off x="6889694" y="1439821"/>
            <a:ext cx="3649200" cy="669200"/>
          </a:xfrm>
          <a:prstGeom prst="rect">
            <a:avLst/>
          </a:prstGeom>
          <a:noFill/>
          <a:ln>
            <a:noFill/>
          </a:ln>
        </p:spPr>
        <p:txBody>
          <a:bodyPr spcFirstLastPara="1" wrap="square" lIns="121900" tIns="121900" rIns="121900" bIns="121900" anchor="t" anchorCtr="0">
            <a:noAutofit/>
          </a:bodyPr>
          <a:lstStyle/>
          <a:p>
            <a:pPr algn="ctr"/>
            <a:r>
              <a:rPr lang="en-GB" sz="3200" b="1">
                <a:latin typeface="+mj-lt"/>
                <a:ea typeface="Calibri"/>
                <a:cs typeface="Calibri"/>
                <a:sym typeface="Calibri"/>
              </a:rPr>
              <a:t>Leader Identities</a:t>
            </a:r>
            <a:endParaRPr sz="3200">
              <a:latin typeface="+mj-lt"/>
            </a:endParaRPr>
          </a:p>
        </p:txBody>
      </p:sp>
      <p:sp>
        <p:nvSpPr>
          <p:cNvPr id="16" name="Google Shape;110;p21">
            <a:extLst>
              <a:ext uri="{FF2B5EF4-FFF2-40B4-BE49-F238E27FC236}">
                <a16:creationId xmlns:a16="http://schemas.microsoft.com/office/drawing/2014/main" id="{177ABB25-0753-4CCE-8109-708B63AC3D5E}"/>
              </a:ext>
            </a:extLst>
          </p:cNvPr>
          <p:cNvSpPr/>
          <p:nvPr/>
        </p:nvSpPr>
        <p:spPr>
          <a:xfrm>
            <a:off x="5580931" y="852747"/>
            <a:ext cx="5508084" cy="5124377"/>
          </a:xfrm>
          <a:prstGeom prst="ellipse">
            <a:avLst/>
          </a:prstGeom>
          <a:noFill/>
          <a:ln w="38100" cap="flat" cmpd="sng">
            <a:solidFill>
              <a:schemeClr val="accent1">
                <a:lumMod val="60000"/>
                <a:lumOff val="40000"/>
              </a:schemeClr>
            </a:solidFill>
            <a:prstDash val="solid"/>
            <a:round/>
            <a:headEnd type="none" w="sm" len="sm"/>
            <a:tailEnd type="none" w="sm" len="sm"/>
          </a:ln>
        </p:spPr>
        <p:txBody>
          <a:bodyPr spcFirstLastPara="1" wrap="square" lIns="121900" tIns="121900" rIns="121900" bIns="121900" anchor="ctr" anchorCtr="0">
            <a:noAutofit/>
          </a:bodyPr>
          <a:lstStyle/>
          <a:p>
            <a:pPr>
              <a:buClr>
                <a:schemeClr val="dk2"/>
              </a:buClr>
            </a:pPr>
            <a:endParaRPr sz="3200" b="1">
              <a:solidFill>
                <a:schemeClr val="lt1"/>
              </a:solidFill>
              <a:latin typeface="Calibri"/>
              <a:ea typeface="Calibri"/>
              <a:cs typeface="Calibri"/>
              <a:sym typeface="Calibri"/>
            </a:endParaRPr>
          </a:p>
        </p:txBody>
      </p:sp>
      <p:sp>
        <p:nvSpPr>
          <p:cNvPr id="17" name="Google Shape;113;p21">
            <a:extLst>
              <a:ext uri="{FF2B5EF4-FFF2-40B4-BE49-F238E27FC236}">
                <a16:creationId xmlns:a16="http://schemas.microsoft.com/office/drawing/2014/main" id="{D37B236E-422E-408B-9400-7AF7C6499B52}"/>
              </a:ext>
            </a:extLst>
          </p:cNvPr>
          <p:cNvSpPr txBox="1"/>
          <p:nvPr/>
        </p:nvSpPr>
        <p:spPr>
          <a:xfrm>
            <a:off x="6889694" y="2145055"/>
            <a:ext cx="3649200" cy="2484800"/>
          </a:xfrm>
          <a:prstGeom prst="rect">
            <a:avLst/>
          </a:prstGeom>
          <a:noFill/>
          <a:ln>
            <a:noFill/>
          </a:ln>
        </p:spPr>
        <p:txBody>
          <a:bodyPr spcFirstLastPara="1" wrap="square" lIns="121900" tIns="121900" rIns="121900" bIns="121900" anchor="t" anchorCtr="0">
            <a:noAutofit/>
          </a:bodyPr>
          <a:lstStyle/>
          <a:p>
            <a:pPr>
              <a:spcBef>
                <a:spcPts val="67"/>
              </a:spcBef>
              <a:buClr>
                <a:srgbClr val="036365"/>
              </a:buClr>
              <a:buSzPct val="70000"/>
            </a:pPr>
            <a:r>
              <a:rPr lang="en-US" sz="2800">
                <a:latin typeface="+mj-lt"/>
                <a:ea typeface="Calibri"/>
                <a:cs typeface="Calibri"/>
                <a:sym typeface="Calibri"/>
              </a:rPr>
              <a:t>Charismatic visionary</a:t>
            </a:r>
          </a:p>
          <a:p>
            <a:pPr>
              <a:spcBef>
                <a:spcPts val="67"/>
              </a:spcBef>
              <a:buClr>
                <a:srgbClr val="036365"/>
              </a:buClr>
              <a:buSzPct val="70000"/>
            </a:pPr>
            <a:r>
              <a:rPr lang="en-US" sz="2800">
                <a:latin typeface="+mj-lt"/>
                <a:ea typeface="Calibri"/>
                <a:cs typeface="Calibri"/>
                <a:sym typeface="Calibri"/>
              </a:rPr>
              <a:t>Hierarchical influence </a:t>
            </a:r>
          </a:p>
          <a:p>
            <a:pPr>
              <a:spcBef>
                <a:spcPts val="67"/>
              </a:spcBef>
              <a:buClr>
                <a:srgbClr val="036365"/>
              </a:buClr>
              <a:buSzPct val="70000"/>
            </a:pPr>
            <a:r>
              <a:rPr lang="en-US" sz="2800">
                <a:latin typeface="+mj-lt"/>
                <a:ea typeface="Calibri"/>
                <a:cs typeface="Calibri"/>
                <a:sym typeface="Calibri"/>
              </a:rPr>
              <a:t>Agentic individual</a:t>
            </a:r>
          </a:p>
          <a:p>
            <a:pPr>
              <a:spcBef>
                <a:spcPts val="67"/>
              </a:spcBef>
              <a:buClr>
                <a:srgbClr val="036365"/>
              </a:buClr>
              <a:buSzPct val="70000"/>
            </a:pPr>
            <a:r>
              <a:rPr lang="en-US" sz="2800">
                <a:latin typeface="+mj-lt"/>
                <a:ea typeface="Calibri"/>
                <a:cs typeface="Calibri"/>
                <a:sym typeface="Calibri"/>
              </a:rPr>
              <a:t>Solves people problems</a:t>
            </a:r>
          </a:p>
          <a:p>
            <a:pPr>
              <a:spcBef>
                <a:spcPts val="67"/>
              </a:spcBef>
              <a:buClr>
                <a:srgbClr val="036365"/>
              </a:buClr>
              <a:buSzPct val="70000"/>
            </a:pPr>
            <a:r>
              <a:rPr lang="en-US" sz="2800">
                <a:latin typeface="+mj-lt"/>
                <a:ea typeface="Calibri"/>
                <a:cs typeface="Calibri"/>
                <a:sym typeface="Calibri"/>
              </a:rPr>
              <a:t>Delegator</a:t>
            </a:r>
          </a:p>
          <a:p>
            <a:pPr>
              <a:spcBef>
                <a:spcPts val="67"/>
              </a:spcBef>
              <a:buClr>
                <a:srgbClr val="036365"/>
              </a:buClr>
              <a:buSzPct val="70000"/>
            </a:pPr>
            <a:r>
              <a:rPr lang="en-US" sz="2800">
                <a:latin typeface="+mj-lt"/>
                <a:ea typeface="Calibri"/>
                <a:cs typeface="Calibri"/>
                <a:sym typeface="Calibri"/>
              </a:rPr>
              <a:t>Change agent</a:t>
            </a:r>
          </a:p>
        </p:txBody>
      </p:sp>
      <p:sp>
        <p:nvSpPr>
          <p:cNvPr id="12" name="TextBox 11"/>
          <p:cNvSpPr txBox="1"/>
          <p:nvPr/>
        </p:nvSpPr>
        <p:spPr>
          <a:xfrm>
            <a:off x="8707367" y="6481481"/>
            <a:ext cx="3460421" cy="338554"/>
          </a:xfrm>
          <a:prstGeom prst="rect">
            <a:avLst/>
          </a:prstGeom>
          <a:noFill/>
        </p:spPr>
        <p:txBody>
          <a:bodyPr wrap="square" rtlCol="0">
            <a:spAutoFit/>
          </a:bodyPr>
          <a:lstStyle/>
          <a:p>
            <a:pPr algn="r"/>
            <a:r>
              <a:rPr lang="en-CA" sz="1600" err="1">
                <a:latin typeface="+mj-lt"/>
              </a:rPr>
              <a:t>Rottmann</a:t>
            </a:r>
            <a:r>
              <a:rPr lang="en-CA" sz="1600">
                <a:latin typeface="+mj-lt"/>
              </a:rPr>
              <a:t>, Sacks, &amp; Reeve, 2015</a:t>
            </a:r>
          </a:p>
        </p:txBody>
      </p:sp>
      <p:grpSp>
        <p:nvGrpSpPr>
          <p:cNvPr id="14" name="Group 13">
            <a:extLst>
              <a:ext uri="{FF2B5EF4-FFF2-40B4-BE49-F238E27FC236}">
                <a16:creationId xmlns:a16="http://schemas.microsoft.com/office/drawing/2014/main" id="{A0BADAD7-EA1E-489A-90C1-C8776AAA8314}"/>
              </a:ext>
            </a:extLst>
          </p:cNvPr>
          <p:cNvGrpSpPr/>
          <p:nvPr/>
        </p:nvGrpSpPr>
        <p:grpSpPr>
          <a:xfrm>
            <a:off x="5580931" y="1929035"/>
            <a:ext cx="1173437" cy="2971800"/>
            <a:chOff x="2885780" y="2135327"/>
            <a:chExt cx="724904" cy="1788534"/>
          </a:xfrm>
        </p:grpSpPr>
        <p:cxnSp>
          <p:nvCxnSpPr>
            <p:cNvPr id="15" name="Straight Connector 14">
              <a:extLst>
                <a:ext uri="{FF2B5EF4-FFF2-40B4-BE49-F238E27FC236}">
                  <a16:creationId xmlns:a16="http://schemas.microsoft.com/office/drawing/2014/main" id="{14B4B81D-F855-4C0E-A121-7C4D42A17F8E}"/>
                </a:ext>
              </a:extLst>
            </p:cNvPr>
            <p:cNvCxnSpPr>
              <a:cxnSpLocks noChangeAspect="1"/>
            </p:cNvCxnSpPr>
            <p:nvPr/>
          </p:nvCxnSpPr>
          <p:spPr>
            <a:xfrm flipV="1">
              <a:off x="3138112" y="2135327"/>
              <a:ext cx="163157" cy="91440"/>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38D5C70-B365-495D-96FB-10F78D27FDD8}"/>
                </a:ext>
              </a:extLst>
            </p:cNvPr>
            <p:cNvCxnSpPr>
              <a:cxnSpLocks noChangeAspect="1"/>
            </p:cNvCxnSpPr>
            <p:nvPr/>
          </p:nvCxnSpPr>
          <p:spPr>
            <a:xfrm flipV="1">
              <a:off x="3062713" y="2195184"/>
              <a:ext cx="274320" cy="153740"/>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0D987CD-E4E1-4480-95FC-F8E92ACCB985}"/>
                </a:ext>
              </a:extLst>
            </p:cNvPr>
            <p:cNvCxnSpPr>
              <a:cxnSpLocks noChangeAspect="1"/>
            </p:cNvCxnSpPr>
            <p:nvPr/>
          </p:nvCxnSpPr>
          <p:spPr>
            <a:xfrm flipV="1">
              <a:off x="3029070" y="2240101"/>
              <a:ext cx="326538" cy="183005"/>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8837C6-78FC-4FD8-AE5E-9D5CB4F14497}"/>
                </a:ext>
              </a:extLst>
            </p:cNvPr>
            <p:cNvCxnSpPr>
              <a:cxnSpLocks noChangeAspect="1"/>
            </p:cNvCxnSpPr>
            <p:nvPr/>
          </p:nvCxnSpPr>
          <p:spPr>
            <a:xfrm flipV="1">
              <a:off x="2996284" y="2287511"/>
              <a:ext cx="377322" cy="211467"/>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C222D82-443F-4FCE-B6BD-6F912983DDA7}"/>
                </a:ext>
              </a:extLst>
            </p:cNvPr>
            <p:cNvCxnSpPr>
              <a:cxnSpLocks noChangeAspect="1"/>
            </p:cNvCxnSpPr>
            <p:nvPr/>
          </p:nvCxnSpPr>
          <p:spPr>
            <a:xfrm flipV="1">
              <a:off x="2969330" y="2332297"/>
              <a:ext cx="434150" cy="243316"/>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B821387-3264-4497-BCD1-147CA79E2612}"/>
                </a:ext>
              </a:extLst>
            </p:cNvPr>
            <p:cNvCxnSpPr>
              <a:cxnSpLocks noChangeAspect="1"/>
            </p:cNvCxnSpPr>
            <p:nvPr/>
          </p:nvCxnSpPr>
          <p:spPr>
            <a:xfrm flipV="1">
              <a:off x="2950468" y="2378142"/>
              <a:ext cx="486206" cy="272490"/>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C5DC015-8B62-4D22-A54A-0594DE2F5571}"/>
                </a:ext>
              </a:extLst>
            </p:cNvPr>
            <p:cNvCxnSpPr>
              <a:cxnSpLocks noChangeAspect="1"/>
            </p:cNvCxnSpPr>
            <p:nvPr/>
          </p:nvCxnSpPr>
          <p:spPr>
            <a:xfrm flipV="1">
              <a:off x="2924184" y="2436440"/>
              <a:ext cx="519208" cy="290986"/>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212098-389D-4CCD-A48E-E52C71ECF7E8}"/>
                </a:ext>
              </a:extLst>
            </p:cNvPr>
            <p:cNvCxnSpPr>
              <a:cxnSpLocks noChangeAspect="1"/>
            </p:cNvCxnSpPr>
            <p:nvPr/>
          </p:nvCxnSpPr>
          <p:spPr>
            <a:xfrm flipV="1">
              <a:off x="2905674" y="2483432"/>
              <a:ext cx="567104" cy="317830"/>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6168F8D-9E5C-474C-958E-8952E8D0A098}"/>
                </a:ext>
              </a:extLst>
            </p:cNvPr>
            <p:cNvCxnSpPr>
              <a:cxnSpLocks noChangeAspect="1"/>
            </p:cNvCxnSpPr>
            <p:nvPr/>
          </p:nvCxnSpPr>
          <p:spPr>
            <a:xfrm flipV="1">
              <a:off x="2909225" y="2530679"/>
              <a:ext cx="602443" cy="337634"/>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3CC8543-C928-4070-AAF6-A517EFBBE000}"/>
                </a:ext>
              </a:extLst>
            </p:cNvPr>
            <p:cNvCxnSpPr>
              <a:cxnSpLocks noChangeAspect="1"/>
            </p:cNvCxnSpPr>
            <p:nvPr/>
          </p:nvCxnSpPr>
          <p:spPr>
            <a:xfrm flipV="1">
              <a:off x="2885780" y="2586038"/>
              <a:ext cx="654990" cy="367084"/>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BB124F1-5140-4905-9AA4-E8192D1412A8}"/>
                </a:ext>
              </a:extLst>
            </p:cNvPr>
            <p:cNvCxnSpPr>
              <a:cxnSpLocks noChangeAspect="1"/>
            </p:cNvCxnSpPr>
            <p:nvPr/>
          </p:nvCxnSpPr>
          <p:spPr>
            <a:xfrm flipV="1">
              <a:off x="2897666" y="2661057"/>
              <a:ext cx="643653" cy="360730"/>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3A60699-DEB2-4D3D-B9E4-882749666227}"/>
                </a:ext>
              </a:extLst>
            </p:cNvPr>
            <p:cNvCxnSpPr>
              <a:cxnSpLocks noChangeAspect="1"/>
            </p:cNvCxnSpPr>
            <p:nvPr/>
          </p:nvCxnSpPr>
          <p:spPr>
            <a:xfrm flipV="1">
              <a:off x="2901674" y="2725651"/>
              <a:ext cx="662210" cy="371130"/>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1AB1423-F593-4943-AD89-468548EB39BF}"/>
                </a:ext>
              </a:extLst>
            </p:cNvPr>
            <p:cNvCxnSpPr>
              <a:cxnSpLocks noChangeAspect="1"/>
            </p:cNvCxnSpPr>
            <p:nvPr/>
          </p:nvCxnSpPr>
          <p:spPr>
            <a:xfrm flipV="1">
              <a:off x="2908265" y="2803729"/>
              <a:ext cx="666810" cy="373708"/>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1A7BAFA-4C87-4C72-8B7F-61C48F5B6B2A}"/>
                </a:ext>
              </a:extLst>
            </p:cNvPr>
            <p:cNvCxnSpPr>
              <a:cxnSpLocks noChangeAspect="1"/>
            </p:cNvCxnSpPr>
            <p:nvPr/>
          </p:nvCxnSpPr>
          <p:spPr>
            <a:xfrm flipV="1">
              <a:off x="2905674" y="2862321"/>
              <a:ext cx="685097" cy="383957"/>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EB71E24-BD0F-41A3-AF3F-07912BE06325}"/>
                </a:ext>
              </a:extLst>
            </p:cNvPr>
            <p:cNvCxnSpPr>
              <a:cxnSpLocks noChangeAspect="1"/>
            </p:cNvCxnSpPr>
            <p:nvPr/>
          </p:nvCxnSpPr>
          <p:spPr>
            <a:xfrm flipV="1">
              <a:off x="2922712" y="2937251"/>
              <a:ext cx="670409" cy="375725"/>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20BA38-7292-4929-9C3E-19831F0FB2AA}"/>
                </a:ext>
              </a:extLst>
            </p:cNvPr>
            <p:cNvCxnSpPr>
              <a:cxnSpLocks noChangeAspect="1"/>
            </p:cNvCxnSpPr>
            <p:nvPr/>
          </p:nvCxnSpPr>
          <p:spPr>
            <a:xfrm flipV="1">
              <a:off x="2922391" y="2993758"/>
              <a:ext cx="688293" cy="385749"/>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651E0F9-3B4F-4773-80C4-ED39C9590111}"/>
                </a:ext>
              </a:extLst>
            </p:cNvPr>
            <p:cNvCxnSpPr>
              <a:cxnSpLocks noChangeAspect="1"/>
            </p:cNvCxnSpPr>
            <p:nvPr/>
          </p:nvCxnSpPr>
          <p:spPr>
            <a:xfrm flipV="1">
              <a:off x="2966381" y="3132951"/>
              <a:ext cx="631430" cy="353880"/>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F5FA31D-A455-4319-8C41-583FA74A9CB8}"/>
                </a:ext>
              </a:extLst>
            </p:cNvPr>
            <p:cNvCxnSpPr>
              <a:cxnSpLocks noChangeAspect="1"/>
            </p:cNvCxnSpPr>
            <p:nvPr/>
          </p:nvCxnSpPr>
          <p:spPr>
            <a:xfrm flipV="1">
              <a:off x="2991806" y="3212247"/>
              <a:ext cx="598646" cy="335506"/>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3F8529A-6000-4592-8F4D-CF6428807D3F}"/>
                </a:ext>
              </a:extLst>
            </p:cNvPr>
            <p:cNvCxnSpPr>
              <a:cxnSpLocks noChangeAspect="1"/>
            </p:cNvCxnSpPr>
            <p:nvPr/>
          </p:nvCxnSpPr>
          <p:spPr>
            <a:xfrm flipV="1">
              <a:off x="3013070" y="3281088"/>
              <a:ext cx="557234" cy="312297"/>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D5E0FF7-099F-4409-A17D-5B6F35BA9AFE}"/>
                </a:ext>
              </a:extLst>
            </p:cNvPr>
            <p:cNvCxnSpPr>
              <a:cxnSpLocks noChangeAspect="1"/>
            </p:cNvCxnSpPr>
            <p:nvPr/>
          </p:nvCxnSpPr>
          <p:spPr>
            <a:xfrm flipV="1">
              <a:off x="2962559" y="3057557"/>
              <a:ext cx="640080" cy="358728"/>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94D95A0-EBF9-409D-9CF2-505D7AF17C0E}"/>
                </a:ext>
              </a:extLst>
            </p:cNvPr>
            <p:cNvCxnSpPr>
              <a:cxnSpLocks noChangeAspect="1"/>
            </p:cNvCxnSpPr>
            <p:nvPr/>
          </p:nvCxnSpPr>
          <p:spPr>
            <a:xfrm flipV="1">
              <a:off x="3027778" y="3346296"/>
              <a:ext cx="541607" cy="303540"/>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E40847E-E79A-485F-8FFC-A6ACF6F56C2D}"/>
                </a:ext>
              </a:extLst>
            </p:cNvPr>
            <p:cNvCxnSpPr>
              <a:cxnSpLocks noChangeAspect="1"/>
            </p:cNvCxnSpPr>
            <p:nvPr/>
          </p:nvCxnSpPr>
          <p:spPr>
            <a:xfrm flipV="1">
              <a:off x="3054256" y="3421433"/>
              <a:ext cx="486883" cy="272871"/>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BEBA17B-0A8E-466F-B475-695D17233414}"/>
                </a:ext>
              </a:extLst>
            </p:cNvPr>
            <p:cNvCxnSpPr>
              <a:cxnSpLocks noChangeAspect="1"/>
            </p:cNvCxnSpPr>
            <p:nvPr/>
          </p:nvCxnSpPr>
          <p:spPr>
            <a:xfrm flipV="1">
              <a:off x="3097076" y="3486831"/>
              <a:ext cx="434448" cy="243485"/>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DA65D5B-3C75-4DF0-974B-04FD7914735B}"/>
                </a:ext>
              </a:extLst>
            </p:cNvPr>
            <p:cNvCxnSpPr>
              <a:cxnSpLocks noChangeAspect="1"/>
            </p:cNvCxnSpPr>
            <p:nvPr/>
          </p:nvCxnSpPr>
          <p:spPr>
            <a:xfrm flipV="1">
              <a:off x="3118340" y="3555807"/>
              <a:ext cx="393328" cy="220440"/>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0671670-EB03-48F6-990E-38A5A7BE3140}"/>
                </a:ext>
              </a:extLst>
            </p:cNvPr>
            <p:cNvCxnSpPr>
              <a:cxnSpLocks noChangeAspect="1"/>
            </p:cNvCxnSpPr>
            <p:nvPr/>
          </p:nvCxnSpPr>
          <p:spPr>
            <a:xfrm flipV="1">
              <a:off x="3137915" y="3626790"/>
              <a:ext cx="330665" cy="185321"/>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DF51472-70E0-4FE6-AAF0-E4FD8ABA7947}"/>
                </a:ext>
              </a:extLst>
            </p:cNvPr>
            <p:cNvCxnSpPr>
              <a:cxnSpLocks noChangeAspect="1"/>
            </p:cNvCxnSpPr>
            <p:nvPr/>
          </p:nvCxnSpPr>
          <p:spPr>
            <a:xfrm flipV="1">
              <a:off x="3169189" y="3692265"/>
              <a:ext cx="274203" cy="153678"/>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A14C6A0-89F6-498F-9BF3-F67B52E7CBDC}"/>
                </a:ext>
              </a:extLst>
            </p:cNvPr>
            <p:cNvCxnSpPr>
              <a:cxnSpLocks noChangeAspect="1"/>
            </p:cNvCxnSpPr>
            <p:nvPr/>
          </p:nvCxnSpPr>
          <p:spPr>
            <a:xfrm flipV="1">
              <a:off x="3193603" y="3776915"/>
              <a:ext cx="202508" cy="113496"/>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7B1789-458F-443C-80B1-EF05462D233F}"/>
                </a:ext>
              </a:extLst>
            </p:cNvPr>
            <p:cNvCxnSpPr>
              <a:cxnSpLocks noChangeAspect="1"/>
            </p:cNvCxnSpPr>
            <p:nvPr/>
          </p:nvCxnSpPr>
          <p:spPr>
            <a:xfrm flipV="1">
              <a:off x="3223422" y="3871579"/>
              <a:ext cx="93284" cy="52282"/>
            </a:xfrm>
            <a:prstGeom prst="line">
              <a:avLst/>
            </a:prstGeom>
            <a:ln w="63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45" name="Rectangle 44">
            <a:extLst>
              <a:ext uri="{FF2B5EF4-FFF2-40B4-BE49-F238E27FC236}">
                <a16:creationId xmlns:a16="http://schemas.microsoft.com/office/drawing/2014/main" id="{4EB13945-D9E1-4AFC-B67A-D1DD90CFCC3E}"/>
              </a:ext>
            </a:extLst>
          </p:cNvPr>
          <p:cNvSpPr/>
          <p:nvPr/>
        </p:nvSpPr>
        <p:spPr>
          <a:xfrm rot="16200000">
            <a:off x="5227439" y="3234505"/>
            <a:ext cx="1835952" cy="461665"/>
          </a:xfrm>
          <a:prstGeom prst="rect">
            <a:avLst/>
          </a:prstGeom>
        </p:spPr>
        <p:txBody>
          <a:bodyPr wrap="none">
            <a:spAutoFit/>
          </a:bodyPr>
          <a:lstStyle/>
          <a:p>
            <a:pPr algn="ctr"/>
            <a:r>
              <a:rPr lang="en-US" sz="2400" b="1">
                <a:latin typeface="Calibri"/>
                <a:cs typeface="Calibri"/>
              </a:rPr>
              <a:t>STEM Leader</a:t>
            </a:r>
          </a:p>
        </p:txBody>
      </p:sp>
    </p:spTree>
    <p:extLst>
      <p:ext uri="{BB962C8B-B14F-4D97-AF65-F5344CB8AC3E}">
        <p14:creationId xmlns:p14="http://schemas.microsoft.com/office/powerpoint/2010/main" val="43456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sp>
        <p:nvSpPr>
          <p:cNvPr id="14" name="Title 13"/>
          <p:cNvSpPr>
            <a:spLocks noGrp="1"/>
          </p:cNvSpPr>
          <p:nvPr>
            <p:ph type="title"/>
          </p:nvPr>
        </p:nvSpPr>
        <p:spPr/>
        <p:txBody>
          <a:bodyPr/>
          <a:lstStyle/>
          <a:p>
            <a:pPr algn="ctr"/>
            <a:r>
              <a:rPr lang="en-US">
                <a:cs typeface="Calibri Light" panose="020F0302020204030204" pitchFamily="34" charset="0"/>
              </a:rPr>
              <a:t>Merging STEM Identity and Leader Identity</a:t>
            </a:r>
            <a:endParaRPr lang="en-US"/>
          </a:p>
        </p:txBody>
      </p:sp>
      <p:sp>
        <p:nvSpPr>
          <p:cNvPr id="8" name="Rectangle 7"/>
          <p:cNvSpPr/>
          <p:nvPr/>
        </p:nvSpPr>
        <p:spPr>
          <a:xfrm>
            <a:off x="1238596" y="2057400"/>
            <a:ext cx="10058400" cy="3764774"/>
          </a:xfrm>
          <a:prstGeom prst="rect">
            <a:avLst/>
          </a:prstGeom>
          <a:solidFill>
            <a:schemeClr val="bg2"/>
          </a:solid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ontent Placeholder 2"/>
          <p:cNvSpPr txBox="1">
            <a:spLocks/>
          </p:cNvSpPr>
          <p:nvPr/>
        </p:nvSpPr>
        <p:spPr>
          <a:xfrm>
            <a:off x="1600200" y="2436658"/>
            <a:ext cx="9525000" cy="17369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400" b="1">
                <a:solidFill>
                  <a:srgbClr val="5A2E54"/>
                </a:solidFill>
              </a:rPr>
              <a:t>Question Set 5</a:t>
            </a:r>
          </a:p>
          <a:p>
            <a:pPr marL="0" indent="0" algn="ctr">
              <a:buNone/>
            </a:pPr>
            <a:r>
              <a:rPr lang="en-US" sz="2400">
                <a:solidFill>
                  <a:schemeClr val="tx1">
                    <a:lumMod val="75000"/>
                    <a:lumOff val="25000"/>
                  </a:schemeClr>
                </a:solidFill>
              </a:rPr>
              <a:t>With your partner, take turns answering both questions for 5 min.</a:t>
            </a:r>
          </a:p>
        </p:txBody>
      </p:sp>
      <p:sp>
        <p:nvSpPr>
          <p:cNvPr id="11" name="TextBox 10"/>
          <p:cNvSpPr txBox="1"/>
          <p:nvPr/>
        </p:nvSpPr>
        <p:spPr>
          <a:xfrm>
            <a:off x="1676400" y="4094705"/>
            <a:ext cx="9296400" cy="1246495"/>
          </a:xfrm>
          <a:prstGeom prst="rect">
            <a:avLst/>
          </a:prstGeom>
          <a:noFill/>
        </p:spPr>
        <p:txBody>
          <a:bodyPr wrap="square" rtlCol="0">
            <a:spAutoFit/>
          </a:bodyPr>
          <a:lstStyle/>
          <a:p>
            <a:pPr marL="457200" lvl="0" indent="-457200">
              <a:buFont typeface="+mj-lt"/>
              <a:buAutoNum type="arabicPeriod"/>
            </a:pPr>
            <a:r>
              <a:rPr lang="en-US" sz="2500" dirty="0">
                <a:latin typeface="+mj-lt"/>
              </a:rPr>
              <a:t>How do STEM professionals lead through influence?</a:t>
            </a:r>
          </a:p>
          <a:p>
            <a:pPr marL="457200" lvl="0" indent="-457200">
              <a:buFont typeface="+mj-lt"/>
              <a:buAutoNum type="arabicPeriod"/>
            </a:pPr>
            <a:endParaRPr lang="en-CA" sz="2500" dirty="0">
              <a:latin typeface="+mj-lt"/>
            </a:endParaRPr>
          </a:p>
          <a:p>
            <a:pPr marL="457200" lvl="0" indent="-457200">
              <a:buFont typeface="+mj-lt"/>
              <a:buAutoNum type="arabicPeriod"/>
            </a:pPr>
            <a:r>
              <a:rPr lang="en-US" sz="2500" dirty="0">
                <a:latin typeface="+mj-lt"/>
              </a:rPr>
              <a:t>Describe someone in your field who has a positive influence on you.</a:t>
            </a:r>
          </a:p>
        </p:txBody>
      </p:sp>
    </p:spTree>
    <p:extLst>
      <p:ext uri="{BB962C8B-B14F-4D97-AF65-F5344CB8AC3E}">
        <p14:creationId xmlns:p14="http://schemas.microsoft.com/office/powerpoint/2010/main" val="592462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882432" y="-16329"/>
            <a:ext cx="8309568" cy="5535648"/>
          </a:xfrm>
          <a:prstGeom prst="rect">
            <a:avLst/>
          </a:prstGeom>
        </p:spPr>
      </p:pic>
      <p:sp>
        <p:nvSpPr>
          <p:cNvPr id="3" name="Content Placeholder 2"/>
          <p:cNvSpPr>
            <a:spLocks noGrp="1"/>
          </p:cNvSpPr>
          <p:nvPr>
            <p:ph idx="1"/>
          </p:nvPr>
        </p:nvSpPr>
        <p:spPr>
          <a:xfrm>
            <a:off x="838200" y="2590799"/>
            <a:ext cx="7086600" cy="3586163"/>
          </a:xfrm>
        </p:spPr>
        <p:txBody>
          <a:bodyPr/>
          <a:lstStyle/>
          <a:p>
            <a:r>
              <a:rPr lang="en-US"/>
              <a:t>STEM professionals can find it difficult to identify as leaders</a:t>
            </a:r>
          </a:p>
          <a:p>
            <a:endParaRPr lang="en-US"/>
          </a:p>
          <a:p>
            <a:r>
              <a:rPr lang="en-US"/>
              <a:t>Challenge is to re-frame leadership…</a:t>
            </a:r>
          </a:p>
          <a:p>
            <a:pPr lvl="1"/>
            <a:r>
              <a:rPr lang="en-US" sz="2800"/>
              <a:t>as having impact and influence</a:t>
            </a:r>
          </a:p>
          <a:p>
            <a:pPr lvl="1"/>
            <a:r>
              <a:rPr lang="en-US" sz="2800"/>
              <a:t>as skills and strategies to be learned</a:t>
            </a:r>
          </a:p>
        </p:txBody>
      </p:sp>
    </p:spTree>
    <p:extLst>
      <p:ext uri="{BB962C8B-B14F-4D97-AF65-F5344CB8AC3E}">
        <p14:creationId xmlns:p14="http://schemas.microsoft.com/office/powerpoint/2010/main" val="596736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2" descr="https://srv2.imgonline.com.ua/result_img/imgonline-com-ua-Piconpic-tQ7cg4INT1s.jpg">
            <a:extLst>
              <a:ext uri="{FF2B5EF4-FFF2-40B4-BE49-F238E27FC236}">
                <a16:creationId xmlns:a16="http://schemas.microsoft.com/office/drawing/2014/main" id="{9AA988ED-3580-4A28-BE6A-D169DC14EB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80214"/>
            <a:ext cx="12192000" cy="918653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a:extLst>
              <a:ext uri="{FF2B5EF4-FFF2-40B4-BE49-F238E27FC236}">
                <a16:creationId xmlns:a16="http://schemas.microsoft.com/office/drawing/2014/main" id="{B62A22C5-7CDA-438A-8176-35C1BBB31EFB}"/>
              </a:ext>
            </a:extLst>
          </p:cNvPr>
          <p:cNvSpPr>
            <a:spLocks noGrp="1"/>
          </p:cNvSpPr>
          <p:nvPr>
            <p:ph type="sldNum" idx="12"/>
          </p:nvPr>
        </p:nvSpPr>
        <p:spPr/>
        <p:txBody>
          <a:bodyPr/>
          <a:lstStyle/>
          <a:p>
            <a:fld id="{00000000-1234-1234-1234-123412341234}" type="slidenum">
              <a:rPr lang="en-GB" smtClean="0"/>
              <a:pPr/>
              <a:t>10</a:t>
            </a:fld>
            <a:endParaRPr lang="en-GB"/>
          </a:p>
        </p:txBody>
      </p:sp>
      <p:sp>
        <p:nvSpPr>
          <p:cNvPr id="7" name="TextBox 6">
            <a:extLst>
              <a:ext uri="{FF2B5EF4-FFF2-40B4-BE49-F238E27FC236}">
                <a16:creationId xmlns:a16="http://schemas.microsoft.com/office/drawing/2014/main" id="{3AF73E96-82AD-4414-B116-2047B2A7D435}"/>
              </a:ext>
            </a:extLst>
          </p:cNvPr>
          <p:cNvSpPr txBox="1"/>
          <p:nvPr/>
        </p:nvSpPr>
        <p:spPr>
          <a:xfrm>
            <a:off x="1676400" y="1454870"/>
            <a:ext cx="2963333" cy="1723549"/>
          </a:xfrm>
          <a:prstGeom prst="rect">
            <a:avLst/>
          </a:prstGeom>
          <a:noFill/>
        </p:spPr>
        <p:txBody>
          <a:bodyPr wrap="square" rtlCol="0">
            <a:spAutoFit/>
          </a:bodyPr>
          <a:lstStyle/>
          <a:p>
            <a:r>
              <a:rPr lang="en-US" sz="10600">
                <a:solidFill>
                  <a:schemeClr val="bg1"/>
                </a:solidFill>
                <a:latin typeface="Raleway"/>
              </a:rPr>
              <a:t>03.2</a:t>
            </a:r>
          </a:p>
        </p:txBody>
      </p:sp>
      <p:sp>
        <p:nvSpPr>
          <p:cNvPr id="8" name="Google Shape;76;p16">
            <a:extLst>
              <a:ext uri="{FF2B5EF4-FFF2-40B4-BE49-F238E27FC236}">
                <a16:creationId xmlns:a16="http://schemas.microsoft.com/office/drawing/2014/main" id="{2D8ED420-7F8C-41D1-BA64-F9F69864C965}"/>
              </a:ext>
            </a:extLst>
          </p:cNvPr>
          <p:cNvSpPr txBox="1">
            <a:spLocks/>
          </p:cNvSpPr>
          <p:nvPr/>
        </p:nvSpPr>
        <p:spPr>
          <a:xfrm>
            <a:off x="1828800" y="3733800"/>
            <a:ext cx="4812719" cy="785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r>
              <a:rPr lang="en-GB" sz="4000">
                <a:solidFill>
                  <a:schemeClr val="bg1"/>
                </a:solidFill>
              </a:rPr>
              <a:t>Leadership Strategies</a:t>
            </a:r>
          </a:p>
        </p:txBody>
      </p:sp>
    </p:spTree>
    <p:extLst>
      <p:ext uri="{BB962C8B-B14F-4D97-AF65-F5344CB8AC3E}">
        <p14:creationId xmlns:p14="http://schemas.microsoft.com/office/powerpoint/2010/main" val="1448648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Design Task: Who Was Most Successful?</a:t>
            </a:r>
          </a:p>
        </p:txBody>
      </p:sp>
      <p:pic>
        <p:nvPicPr>
          <p:cNvPr id="10" name="Picture 2" descr="Image result for pile of paper">
            <a:extLst>
              <a:ext uri="{FF2B5EF4-FFF2-40B4-BE49-F238E27FC236}">
                <a16:creationId xmlns:a16="http://schemas.microsoft.com/office/drawing/2014/main" id="{771AB652-A0D1-4D11-97D7-F9921F31EC9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backgroundMark x1="60615" y1="1149" x2="60615" y2="1149"/>
                      </a14:backgroundRemoval>
                    </a14:imgEffect>
                  </a14:imgLayer>
                </a14:imgProps>
              </a:ext>
              <a:ext uri="{28A0092B-C50C-407E-A947-70E740481C1C}">
                <a14:useLocalDpi xmlns:a14="http://schemas.microsoft.com/office/drawing/2010/main" val="0"/>
              </a:ext>
            </a:extLst>
          </a:blip>
          <a:srcRect/>
          <a:stretch>
            <a:fillRect/>
          </a:stretch>
        </p:blipFill>
        <p:spPr bwMode="auto">
          <a:xfrm>
            <a:off x="1828800" y="2362200"/>
            <a:ext cx="3581400" cy="287613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ontent Placeholder 4"/>
          <p:cNvSpPr>
            <a:spLocks noGrp="1"/>
          </p:cNvSpPr>
          <p:nvPr>
            <p:ph sz="half" idx="2"/>
          </p:nvPr>
        </p:nvSpPr>
        <p:spPr>
          <a:xfrm>
            <a:off x="5562600" y="2895599"/>
            <a:ext cx="5867400" cy="1371601"/>
          </a:xfrm>
        </p:spPr>
        <p:txBody>
          <a:bodyPr>
            <a:noAutofit/>
          </a:bodyPr>
          <a:lstStyle/>
          <a:p>
            <a:pPr marL="0" indent="0">
              <a:buNone/>
            </a:pPr>
            <a:r>
              <a:rPr lang="en-US" sz="3600"/>
              <a:t>What role did the leader play in facilitating the process?</a:t>
            </a:r>
          </a:p>
        </p:txBody>
      </p:sp>
    </p:spTree>
    <p:extLst>
      <p:ext uri="{BB962C8B-B14F-4D97-AF65-F5344CB8AC3E}">
        <p14:creationId xmlns:p14="http://schemas.microsoft.com/office/powerpoint/2010/main" val="3874680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sp>
        <p:nvSpPr>
          <p:cNvPr id="4" name="Rectangle 3"/>
          <p:cNvSpPr/>
          <p:nvPr/>
        </p:nvSpPr>
        <p:spPr>
          <a:xfrm>
            <a:off x="3352800" y="2286000"/>
            <a:ext cx="8229600" cy="3962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95818C00-AE1F-7841-8B32-B005D86CE2B5}"/>
              </a:ext>
            </a:extLst>
          </p:cNvPr>
          <p:cNvGrpSpPr>
            <a:grpSpLocks noChangeAspect="1"/>
          </p:cNvGrpSpPr>
          <p:nvPr/>
        </p:nvGrpSpPr>
        <p:grpSpPr>
          <a:xfrm>
            <a:off x="6724762" y="2524126"/>
            <a:ext cx="1465576" cy="1465578"/>
            <a:chOff x="1644003" y="3518922"/>
            <a:chExt cx="1097280" cy="1097281"/>
          </a:xfrm>
        </p:grpSpPr>
        <p:pic>
          <p:nvPicPr>
            <p:cNvPr id="38" name="Picture 37">
              <a:extLst>
                <a:ext uri="{FF2B5EF4-FFF2-40B4-BE49-F238E27FC236}">
                  <a16:creationId xmlns:a16="http://schemas.microsoft.com/office/drawing/2014/main" id="{4AE772EF-9B37-2449-BC73-8B34DD7A6C3C}"/>
                </a:ext>
              </a:extLst>
            </p:cNvPr>
            <p:cNvPicPr>
              <a:picLocks/>
            </p:cNvPicPr>
            <p:nvPr/>
          </p:nvPicPr>
          <p:blipFill>
            <a:blip r:embed="rId3"/>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39" name="Oval 38">
              <a:extLst>
                <a:ext uri="{FF2B5EF4-FFF2-40B4-BE49-F238E27FC236}">
                  <a16:creationId xmlns:a16="http://schemas.microsoft.com/office/drawing/2014/main" id="{4CF948F3-E37A-8F4E-9FDC-D6BA2DB22362}"/>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46" name="Group 45">
            <a:extLst>
              <a:ext uri="{FF2B5EF4-FFF2-40B4-BE49-F238E27FC236}">
                <a16:creationId xmlns:a16="http://schemas.microsoft.com/office/drawing/2014/main" id="{36F857BF-4A3D-974A-A966-360FEF39C1B6}"/>
              </a:ext>
            </a:extLst>
          </p:cNvPr>
          <p:cNvGrpSpPr/>
          <p:nvPr/>
        </p:nvGrpSpPr>
        <p:grpSpPr>
          <a:xfrm>
            <a:off x="1269310" y="2524126"/>
            <a:ext cx="1463040" cy="1463040"/>
            <a:chOff x="4710124" y="2054558"/>
            <a:chExt cx="1097280" cy="1097280"/>
          </a:xfrm>
        </p:grpSpPr>
        <p:pic>
          <p:nvPicPr>
            <p:cNvPr id="47" name="Picture 46">
              <a:extLst>
                <a:ext uri="{FF2B5EF4-FFF2-40B4-BE49-F238E27FC236}">
                  <a16:creationId xmlns:a16="http://schemas.microsoft.com/office/drawing/2014/main" id="{FD324C12-7FD3-3343-B6BA-B63615A43156}"/>
                </a:ext>
              </a:extLst>
            </p:cNvPr>
            <p:cNvPicPr>
              <a:picLocks/>
            </p:cNvPicPr>
            <p:nvPr/>
          </p:nvPicPr>
          <p:blipFill rotWithShape="1">
            <a:blip r:embed="rId4"/>
            <a:srcRect l="13360" t="26429" r="19097" b="-1"/>
            <a:stretch/>
          </p:blipFill>
          <p:spPr>
            <a:xfrm>
              <a:off x="4710124" y="2054558"/>
              <a:ext cx="1097280" cy="1097280"/>
            </a:xfrm>
            <a:prstGeom prst="ellipse">
              <a:avLst/>
            </a:prstGeom>
            <a:solidFill>
              <a:srgbClr val="FFFFFF">
                <a:alpha val="30196"/>
              </a:srgbClr>
            </a:solidFill>
            <a:ln>
              <a:solidFill>
                <a:schemeClr val="tx1">
                  <a:lumMod val="65000"/>
                  <a:lumOff val="35000"/>
                </a:schemeClr>
              </a:solidFill>
            </a:ln>
          </p:spPr>
        </p:pic>
        <p:sp>
          <p:nvSpPr>
            <p:cNvPr id="48" name="Oval 47">
              <a:extLst>
                <a:ext uri="{FF2B5EF4-FFF2-40B4-BE49-F238E27FC236}">
                  <a16:creationId xmlns:a16="http://schemas.microsoft.com/office/drawing/2014/main" id="{1424D9DC-11E8-1543-A98F-92CD7D42C44A}"/>
                </a:ext>
              </a:extLst>
            </p:cNvPr>
            <p:cNvSpPr/>
            <p:nvPr/>
          </p:nvSpPr>
          <p:spPr>
            <a:xfrm>
              <a:off x="4710124" y="2054558"/>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E67D9B4B-1D01-5540-AB6A-63FD2F4E1B7A}"/>
              </a:ext>
            </a:extLst>
          </p:cNvPr>
          <p:cNvGrpSpPr/>
          <p:nvPr/>
        </p:nvGrpSpPr>
        <p:grpSpPr>
          <a:xfrm>
            <a:off x="9459648" y="2524126"/>
            <a:ext cx="1463040" cy="1476665"/>
            <a:chOff x="4281499" y="3508704"/>
            <a:chExt cx="1097280" cy="1107499"/>
          </a:xfrm>
        </p:grpSpPr>
        <p:pic>
          <p:nvPicPr>
            <p:cNvPr id="50" name="Picture 49">
              <a:extLst>
                <a:ext uri="{FF2B5EF4-FFF2-40B4-BE49-F238E27FC236}">
                  <a16:creationId xmlns:a16="http://schemas.microsoft.com/office/drawing/2014/main" id="{9A4B98E3-2406-6A46-848B-CD6322B938A9}"/>
                </a:ext>
              </a:extLst>
            </p:cNvPr>
            <p:cNvPicPr>
              <a:picLocks/>
            </p:cNvPicPr>
            <p:nvPr/>
          </p:nvPicPr>
          <p:blipFill rotWithShape="1">
            <a:blip r:embed="rId5"/>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51" name="Oval 50">
              <a:extLst>
                <a:ext uri="{FF2B5EF4-FFF2-40B4-BE49-F238E27FC236}">
                  <a16:creationId xmlns:a16="http://schemas.microsoft.com/office/drawing/2014/main" id="{5F13B14E-BFA1-C74B-98DB-89A47767975F}"/>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a:bodyPr>
          <a:lstStyle/>
          <a:p>
            <a:pPr algn="ctr"/>
            <a:r>
              <a:rPr lang="en-US">
                <a:cs typeface="Calibri Light" panose="020F0302020204030204" pitchFamily="34" charset="0"/>
              </a:rPr>
              <a:t>Four Strategies for Leadership </a:t>
            </a:r>
            <a:br>
              <a:rPr lang="en-US">
                <a:cs typeface="Calibri Light" panose="020F0302020204030204" pitchFamily="34" charset="0"/>
              </a:rPr>
            </a:br>
            <a:r>
              <a:rPr lang="en-US">
                <a:cs typeface="Calibri Light" panose="020F0302020204030204" pitchFamily="34" charset="0"/>
              </a:rPr>
              <a:t>in STEM Organizations</a:t>
            </a:r>
            <a:endParaRPr lang="en-US"/>
          </a:p>
        </p:txBody>
      </p:sp>
      <p:sp>
        <p:nvSpPr>
          <p:cNvPr id="23" name="Google Shape;174;p29">
            <a:extLst>
              <a:ext uri="{FF2B5EF4-FFF2-40B4-BE49-F238E27FC236}">
                <a16:creationId xmlns:a16="http://schemas.microsoft.com/office/drawing/2014/main" id="{AFF5C97C-475F-42D9-8230-A3FA99D0A7B1}"/>
              </a:ext>
            </a:extLst>
          </p:cNvPr>
          <p:cNvSpPr txBox="1"/>
          <p:nvPr/>
        </p:nvSpPr>
        <p:spPr>
          <a:xfrm>
            <a:off x="3468555" y="4039850"/>
            <a:ext cx="2520000" cy="859412"/>
          </a:xfrm>
          <a:prstGeom prst="rect">
            <a:avLst/>
          </a:prstGeom>
          <a:noFill/>
          <a:ln>
            <a:noFill/>
          </a:ln>
        </p:spPr>
        <p:txBody>
          <a:bodyPr spcFirstLastPara="1" wrap="square" lIns="121900" tIns="60933" rIns="121900" bIns="60933" anchor="t" anchorCtr="0">
            <a:noAutofit/>
          </a:bodyPr>
          <a:lstStyle/>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Technical </a:t>
            </a:r>
          </a:p>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Mastery</a:t>
            </a:r>
          </a:p>
          <a:p>
            <a:pPr lvl="0" algn="ctr">
              <a:lnSpc>
                <a:spcPts val="1867"/>
              </a:lnSpc>
              <a:spcBef>
                <a:spcPts val="480"/>
              </a:spcBef>
              <a:spcAft>
                <a:spcPts val="0"/>
              </a:spcAft>
              <a:buClr>
                <a:srgbClr val="505050"/>
              </a:buClr>
              <a:buSzPts val="1800"/>
            </a:pPr>
            <a:r>
              <a:rPr lang="en-GB" i="1">
                <a:solidFill>
                  <a:prstClr val="black"/>
                </a:solidFill>
                <a:latin typeface="Calibri Light"/>
                <a:ea typeface="Helvetica Neue"/>
                <a:cs typeface="Calibri Light" panose="020F0302020204030204" pitchFamily="34" charset="0"/>
                <a:sym typeface="Helvetica Neue"/>
              </a:rPr>
              <a:t>(technical expertise </a:t>
            </a:r>
          </a:p>
          <a:p>
            <a:pPr lvl="0" algn="ctr">
              <a:lnSpc>
                <a:spcPts val="1867"/>
              </a:lnSpc>
              <a:spcBef>
                <a:spcPts val="480"/>
              </a:spcBef>
              <a:spcAft>
                <a:spcPts val="0"/>
              </a:spcAft>
              <a:buClr>
                <a:srgbClr val="505050"/>
              </a:buClr>
              <a:buSzPts val="1800"/>
            </a:pPr>
            <a:r>
              <a:rPr lang="en-GB" i="1">
                <a:solidFill>
                  <a:prstClr val="black"/>
                </a:solidFill>
                <a:latin typeface="Calibri Light"/>
                <a:ea typeface="Helvetica Neue"/>
                <a:cs typeface="Calibri Light" panose="020F0302020204030204" pitchFamily="34" charset="0"/>
                <a:sym typeface="Helvetica Neue"/>
              </a:rPr>
              <a:t>+ mentorship)</a:t>
            </a:r>
            <a:endParaRPr lang="en-GB">
              <a:solidFill>
                <a:prstClr val="black"/>
              </a:solidFill>
              <a:latin typeface="Calibri Light"/>
              <a:cs typeface="Calibri Light" panose="020F0302020204030204" pitchFamily="34" charset="0"/>
            </a:endParaRPr>
          </a:p>
          <a:p>
            <a:pPr algn="ctr">
              <a:spcBef>
                <a:spcPts val="0"/>
              </a:spcBef>
              <a:spcAft>
                <a:spcPts val="0"/>
              </a:spcAft>
              <a:buClr>
                <a:srgbClr val="505050"/>
              </a:buClr>
              <a:buSzPts val="2000"/>
            </a:pPr>
            <a:endParaRPr sz="2400" b="1">
              <a:latin typeface="+mj-lt"/>
              <a:cs typeface="Calibri Light" panose="020F0302020204030204" pitchFamily="34" charset="0"/>
            </a:endParaRPr>
          </a:p>
        </p:txBody>
      </p:sp>
      <p:sp>
        <p:nvSpPr>
          <p:cNvPr id="25" name="Rectangle 24">
            <a:extLst>
              <a:ext uri="{FF2B5EF4-FFF2-40B4-BE49-F238E27FC236}">
                <a16:creationId xmlns:a16="http://schemas.microsoft.com/office/drawing/2014/main" id="{AAF26848-5585-4F1A-BC7D-F180729ED55B}"/>
              </a:ext>
            </a:extLst>
          </p:cNvPr>
          <p:cNvSpPr/>
          <p:nvPr/>
        </p:nvSpPr>
        <p:spPr>
          <a:xfrm>
            <a:off x="6203443" y="4039850"/>
            <a:ext cx="2520000" cy="1446550"/>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Collaborative </a:t>
            </a:r>
          </a:p>
          <a:p>
            <a:pPr lvl="0" algn="ctr">
              <a:buClr>
                <a:srgbClr val="505050"/>
              </a:buClr>
              <a:buSzPts val="2000"/>
            </a:pPr>
            <a:r>
              <a:rPr lang="en-US" sz="2400" b="1">
                <a:latin typeface="+mj-lt"/>
                <a:ea typeface="Helvetica Neue"/>
                <a:cs typeface="Calibri Light" panose="020F0302020204030204" pitchFamily="34" charset="0"/>
                <a:sym typeface="Helvetica Neue"/>
              </a:rPr>
              <a:t>Optimization</a:t>
            </a:r>
            <a:endParaRPr lang="en-US" sz="2400" b="1">
              <a:latin typeface="+mj-lt"/>
              <a:cs typeface="Calibri Light" panose="020F0302020204030204" pitchFamily="34" charset="0"/>
            </a:endParaRPr>
          </a:p>
          <a:p>
            <a:pPr algn="ctr">
              <a:lnSpc>
                <a:spcPts val="1867"/>
              </a:lnSpc>
              <a:spcBef>
                <a:spcPts val="480"/>
              </a:spcBef>
              <a:buClr>
                <a:srgbClr val="505050"/>
              </a:buClr>
              <a:buSzPts val="1800"/>
            </a:pPr>
            <a:r>
              <a:rPr lang="en-US" i="1">
                <a:latin typeface="+mj-lt"/>
                <a:cs typeface="Calibri Light" panose="020F0302020204030204" pitchFamily="34" charset="0"/>
                <a:sym typeface="Helvetica Neue"/>
              </a:rPr>
              <a:t>(process optimization </a:t>
            </a:r>
          </a:p>
          <a:p>
            <a:pPr algn="ctr">
              <a:lnSpc>
                <a:spcPts val="1867"/>
              </a:lnSpc>
              <a:spcBef>
                <a:spcPts val="480"/>
              </a:spcBef>
              <a:buClr>
                <a:srgbClr val="505050"/>
              </a:buClr>
              <a:buSzPts val="1800"/>
            </a:pPr>
            <a:r>
              <a:rPr lang="en-US" i="1">
                <a:latin typeface="+mj-lt"/>
                <a:cs typeface="Calibri Light" panose="020F0302020204030204" pitchFamily="34" charset="0"/>
                <a:sym typeface="Helvetica Neue"/>
              </a:rPr>
              <a:t>+ team catalyst)</a:t>
            </a:r>
            <a:endParaRPr lang="en-US" i="1">
              <a:latin typeface="+mj-lt"/>
              <a:cs typeface="Calibri Light" panose="020F0302020204030204" pitchFamily="34" charset="0"/>
            </a:endParaRPr>
          </a:p>
        </p:txBody>
      </p:sp>
      <p:sp>
        <p:nvSpPr>
          <p:cNvPr id="32" name="Rectangle 31">
            <a:extLst>
              <a:ext uri="{FF2B5EF4-FFF2-40B4-BE49-F238E27FC236}">
                <a16:creationId xmlns:a16="http://schemas.microsoft.com/office/drawing/2014/main" id="{8BADCBFD-B2CC-4543-831F-8273264B7BB1}"/>
              </a:ext>
            </a:extLst>
          </p:cNvPr>
          <p:cNvSpPr/>
          <p:nvPr/>
        </p:nvSpPr>
        <p:spPr>
          <a:xfrm>
            <a:off x="8931168" y="4039850"/>
            <a:ext cx="2520000" cy="1384995"/>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Organizational </a:t>
            </a:r>
          </a:p>
          <a:p>
            <a:pPr lvl="0" algn="ctr">
              <a:buClr>
                <a:srgbClr val="505050"/>
              </a:buClr>
              <a:buSzPts val="2000"/>
            </a:pPr>
            <a:r>
              <a:rPr lang="en-US" sz="2400" b="1">
                <a:latin typeface="+mj-lt"/>
                <a:ea typeface="Helvetica Neue"/>
                <a:cs typeface="Calibri Light" panose="020F0302020204030204" pitchFamily="34" charset="0"/>
                <a:sym typeface="Helvetica Neue"/>
              </a:rPr>
              <a:t>Innovation</a:t>
            </a:r>
          </a:p>
          <a:p>
            <a:pPr lvl="0" algn="ctr">
              <a:buClr>
                <a:srgbClr val="505050"/>
              </a:buClr>
              <a:buSzPts val="2000"/>
            </a:pPr>
            <a:r>
              <a:rPr lang="en-US" i="1">
                <a:latin typeface="+mj-lt"/>
                <a:cs typeface="Calibri Light" panose="020F0302020204030204" pitchFamily="34" charset="0"/>
                <a:sym typeface="Helvetica Neue"/>
              </a:rPr>
              <a:t>(innovation </a:t>
            </a:r>
          </a:p>
          <a:p>
            <a:pPr lvl="0" algn="ctr">
              <a:buClr>
                <a:srgbClr val="505050"/>
              </a:buClr>
              <a:buSzPts val="2000"/>
            </a:pPr>
            <a:r>
              <a:rPr lang="en-US" i="1">
                <a:latin typeface="+mj-lt"/>
                <a:cs typeface="Calibri Light" panose="020F0302020204030204" pitchFamily="34" charset="0"/>
                <a:sym typeface="Helvetica Neue"/>
              </a:rPr>
              <a:t>+ realization)</a:t>
            </a:r>
          </a:p>
        </p:txBody>
      </p:sp>
      <p:sp>
        <p:nvSpPr>
          <p:cNvPr id="33" name="Google Shape;177;p29">
            <a:extLst>
              <a:ext uri="{FF2B5EF4-FFF2-40B4-BE49-F238E27FC236}">
                <a16:creationId xmlns:a16="http://schemas.microsoft.com/office/drawing/2014/main" id="{9B9F8497-EA1C-4B8C-8A31-33604450F6D5}"/>
              </a:ext>
            </a:extLst>
          </p:cNvPr>
          <p:cNvSpPr txBox="1"/>
          <p:nvPr/>
        </p:nvSpPr>
        <p:spPr>
          <a:xfrm>
            <a:off x="740830" y="4039850"/>
            <a:ext cx="2520000" cy="1032083"/>
          </a:xfrm>
          <a:prstGeom prst="rect">
            <a:avLst/>
          </a:prstGeom>
          <a:noFill/>
          <a:ln>
            <a:noFill/>
          </a:ln>
        </p:spPr>
        <p:txBody>
          <a:bodyPr spcFirstLastPara="1" wrap="square" lIns="121900" tIns="60933" rIns="121900" bIns="60933" anchor="t" anchorCtr="0">
            <a:noAutofit/>
          </a:bodyPr>
          <a:lstStyle/>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Autocratic </a:t>
            </a:r>
          </a:p>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Direction</a:t>
            </a:r>
            <a:endParaRPr sz="2400" b="1">
              <a:latin typeface="+mj-lt"/>
              <a:cs typeface="Calibri Light" panose="020F0302020204030204" pitchFamily="34" charset="0"/>
            </a:endParaRPr>
          </a:p>
          <a:p>
            <a:pPr algn="ctr">
              <a:lnSpc>
                <a:spcPts val="1867"/>
              </a:lnSpc>
              <a:spcBef>
                <a:spcPts val="480"/>
              </a:spcBef>
              <a:buClr>
                <a:srgbClr val="505050"/>
              </a:buClr>
              <a:buSzPts val="1800"/>
            </a:pPr>
            <a:r>
              <a:rPr lang="en-GB" i="1">
                <a:latin typeface="+mj-lt"/>
                <a:cs typeface="Calibri Light" panose="020F0302020204030204" pitchFamily="34" charset="0"/>
                <a:sym typeface="Helvetica Neue"/>
              </a:rPr>
              <a:t>(delegation </a:t>
            </a:r>
          </a:p>
          <a:p>
            <a:pPr algn="ctr">
              <a:lnSpc>
                <a:spcPts val="1867"/>
              </a:lnSpc>
              <a:spcBef>
                <a:spcPts val="480"/>
              </a:spcBef>
              <a:buClr>
                <a:srgbClr val="505050"/>
              </a:buClr>
              <a:buSzPts val="1800"/>
            </a:pPr>
            <a:r>
              <a:rPr lang="en-GB" i="1">
                <a:latin typeface="+mj-lt"/>
                <a:cs typeface="Calibri Light" panose="020F0302020204030204" pitchFamily="34" charset="0"/>
                <a:sym typeface="Helvetica Neue"/>
              </a:rPr>
              <a:t>+ structure)</a:t>
            </a:r>
            <a:endParaRPr i="1">
              <a:latin typeface="+mj-lt"/>
              <a:cs typeface="Calibri Light" panose="020F0302020204030204" pitchFamily="34" charset="0"/>
            </a:endParaRPr>
          </a:p>
        </p:txBody>
      </p:sp>
      <p:sp>
        <p:nvSpPr>
          <p:cNvPr id="35" name="TextBox 34"/>
          <p:cNvSpPr txBox="1"/>
          <p:nvPr/>
        </p:nvSpPr>
        <p:spPr>
          <a:xfrm>
            <a:off x="228600" y="6349953"/>
            <a:ext cx="11692779" cy="338554"/>
          </a:xfrm>
          <a:prstGeom prst="rect">
            <a:avLst/>
          </a:prstGeom>
          <a:noFill/>
        </p:spPr>
        <p:txBody>
          <a:bodyPr wrap="square" rtlCol="0">
            <a:spAutoFit/>
          </a:bodyPr>
          <a:lstStyle/>
          <a:p>
            <a:pPr algn="r"/>
            <a:r>
              <a:rPr lang="en-CA" sz="1600" err="1">
                <a:latin typeface="+mj-lt"/>
              </a:rPr>
              <a:t>Rottmann</a:t>
            </a:r>
            <a:r>
              <a:rPr lang="en-CA" sz="1600">
                <a:latin typeface="+mj-lt"/>
              </a:rPr>
              <a:t>, Sacks, &amp; Reeve, 2015; see also Ancona, </a:t>
            </a:r>
            <a:r>
              <a:rPr lang="en-CA" sz="1600" err="1">
                <a:latin typeface="+mj-lt"/>
              </a:rPr>
              <a:t>Backman</a:t>
            </a:r>
            <a:r>
              <a:rPr lang="en-CA" sz="1600">
                <a:latin typeface="+mj-lt"/>
              </a:rPr>
              <a:t>, &amp; Isaacs, 2019; </a:t>
            </a:r>
            <a:r>
              <a:rPr lang="en-CA" sz="1600" err="1">
                <a:latin typeface="+mj-lt"/>
              </a:rPr>
              <a:t>Borgmann</a:t>
            </a:r>
            <a:r>
              <a:rPr lang="en-CA" sz="1600">
                <a:latin typeface="+mj-lt"/>
              </a:rPr>
              <a:t> et al., 2016; </a:t>
            </a:r>
            <a:r>
              <a:rPr lang="en-CA" sz="1600" err="1">
                <a:latin typeface="+mj-lt"/>
              </a:rPr>
              <a:t>Hartnell</a:t>
            </a:r>
            <a:r>
              <a:rPr lang="en-CA" sz="1600">
                <a:latin typeface="+mj-lt"/>
              </a:rPr>
              <a:t> et al., 2019; </a:t>
            </a:r>
            <a:r>
              <a:rPr lang="en-CA" sz="1600" err="1">
                <a:latin typeface="+mj-lt"/>
              </a:rPr>
              <a:t>Yukl</a:t>
            </a:r>
            <a:r>
              <a:rPr lang="en-CA" sz="1600">
                <a:latin typeface="+mj-lt"/>
              </a:rPr>
              <a:t> et al., 2002 </a:t>
            </a:r>
          </a:p>
        </p:txBody>
      </p:sp>
      <p:pic>
        <p:nvPicPr>
          <p:cNvPr id="20" name="Picture 19">
            <a:extLst>
              <a:ext uri="{FF2B5EF4-FFF2-40B4-BE49-F238E27FC236}">
                <a16:creationId xmlns:a16="http://schemas.microsoft.com/office/drawing/2014/main" id="{84A8CB56-8E42-4A52-AF52-153B8B42776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892" t="5355" r="20734" b="4362"/>
          <a:stretch/>
        </p:blipFill>
        <p:spPr>
          <a:xfrm>
            <a:off x="3981566" y="2524126"/>
            <a:ext cx="1493978" cy="1465576"/>
          </a:xfrm>
          <a:prstGeom prst="flowChartConnector">
            <a:avLst/>
          </a:prstGeom>
          <a:ln w="19050">
            <a:solidFill>
              <a:schemeClr val="tx1">
                <a:lumMod val="65000"/>
                <a:lumOff val="35000"/>
              </a:schemeClr>
            </a:solidFill>
          </a:ln>
        </p:spPr>
      </p:pic>
      <p:sp>
        <p:nvSpPr>
          <p:cNvPr id="5" name="Left Brace 4"/>
          <p:cNvSpPr/>
          <p:nvPr/>
        </p:nvSpPr>
        <p:spPr>
          <a:xfrm rot="16200000">
            <a:off x="7219180" y="1772420"/>
            <a:ext cx="268241" cy="76962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ectangle 5"/>
          <p:cNvSpPr/>
          <p:nvPr/>
        </p:nvSpPr>
        <p:spPr>
          <a:xfrm>
            <a:off x="3705283" y="5867209"/>
            <a:ext cx="7296034" cy="378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Predicts having more nimble and innovative solutions</a:t>
            </a:r>
          </a:p>
        </p:txBody>
      </p:sp>
    </p:spTree>
    <p:extLst>
      <p:ext uri="{BB962C8B-B14F-4D97-AF65-F5344CB8AC3E}">
        <p14:creationId xmlns:p14="http://schemas.microsoft.com/office/powerpoint/2010/main" val="265158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p:bldP spid="25" grpId="0"/>
      <p:bldP spid="32" grpId="0"/>
      <p:bldP spid="33" grpId="0"/>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2" name="Title 1"/>
          <p:cNvSpPr>
            <a:spLocks noGrp="1"/>
          </p:cNvSpPr>
          <p:nvPr>
            <p:ph type="title"/>
          </p:nvPr>
        </p:nvSpPr>
        <p:spPr>
          <a:xfrm>
            <a:off x="838200" y="365125"/>
            <a:ext cx="9829800" cy="1325563"/>
          </a:xfrm>
        </p:spPr>
        <p:txBody>
          <a:bodyPr>
            <a:normAutofit/>
          </a:bodyPr>
          <a:lstStyle/>
          <a:p>
            <a:pPr lvl="0"/>
            <a:r>
              <a:rPr lang="en-US" b="1">
                <a:cs typeface="Calibri Light" panose="020F0302020204030204" pitchFamily="34" charset="0"/>
              </a:rPr>
              <a:t>Autocratic Direction</a:t>
            </a:r>
            <a:endParaRPr lang="en-US" sz="3600"/>
          </a:p>
        </p:txBody>
      </p:sp>
      <p:sp>
        <p:nvSpPr>
          <p:cNvPr id="5" name="Content Placeholder 4">
            <a:extLst>
              <a:ext uri="{FF2B5EF4-FFF2-40B4-BE49-F238E27FC236}">
                <a16:creationId xmlns:a16="http://schemas.microsoft.com/office/drawing/2014/main" id="{9516B992-0C36-C747-ACC3-ABCE8110BE51}"/>
              </a:ext>
            </a:extLst>
          </p:cNvPr>
          <p:cNvSpPr>
            <a:spLocks noGrp="1"/>
          </p:cNvSpPr>
          <p:nvPr>
            <p:ph sz="half" idx="1"/>
          </p:nvPr>
        </p:nvSpPr>
        <p:spPr/>
        <p:txBody>
          <a:bodyPr>
            <a:normAutofit/>
          </a:bodyPr>
          <a:lstStyle/>
          <a:p>
            <a:r>
              <a:rPr lang="en-US" dirty="0"/>
              <a:t>Leads by exerting </a:t>
            </a:r>
            <a:r>
              <a:rPr lang="en-US" b="1" dirty="0"/>
              <a:t>authority</a:t>
            </a:r>
          </a:p>
          <a:p>
            <a:pPr lvl="1"/>
            <a:r>
              <a:rPr lang="en-US" dirty="0"/>
              <a:t>Focus on performance, timelines </a:t>
            </a:r>
          </a:p>
          <a:p>
            <a:pPr lvl="1"/>
            <a:r>
              <a:rPr lang="en-US" dirty="0"/>
              <a:t>Imposes procedures and standards</a:t>
            </a:r>
          </a:p>
          <a:p>
            <a:pPr lvl="1"/>
            <a:r>
              <a:rPr lang="en-US" dirty="0"/>
              <a:t>Does not seek input or suggestions</a:t>
            </a:r>
          </a:p>
          <a:p>
            <a:pPr marL="0" indent="0">
              <a:buNone/>
            </a:pPr>
            <a:endParaRPr lang="en-US" b="1" dirty="0"/>
          </a:p>
          <a:p>
            <a:r>
              <a:rPr lang="en-US" b="1" dirty="0"/>
              <a:t>Key skills to exhibit</a:t>
            </a:r>
            <a:endParaRPr lang="en-US" dirty="0"/>
          </a:p>
          <a:p>
            <a:pPr lvl="1"/>
            <a:r>
              <a:rPr lang="en-US" dirty="0"/>
              <a:t>Initiating structure</a:t>
            </a:r>
          </a:p>
          <a:p>
            <a:pPr lvl="1"/>
            <a:r>
              <a:rPr lang="en-US" dirty="0"/>
              <a:t>Providing directions and demands </a:t>
            </a:r>
          </a:p>
          <a:p>
            <a:pPr lvl="1"/>
            <a:r>
              <a:rPr lang="en-US" dirty="0"/>
              <a:t>Imposing rewards and penalties</a:t>
            </a:r>
          </a:p>
          <a:p>
            <a:endParaRPr lang="en-US" dirty="0"/>
          </a:p>
          <a:p>
            <a:endParaRPr lang="en-US" dirty="0"/>
          </a:p>
        </p:txBody>
      </p:sp>
      <p:grpSp>
        <p:nvGrpSpPr>
          <p:cNvPr id="14" name="Group 13">
            <a:extLst>
              <a:ext uri="{FF2B5EF4-FFF2-40B4-BE49-F238E27FC236}">
                <a16:creationId xmlns:a16="http://schemas.microsoft.com/office/drawing/2014/main" id="{AA5E9E91-EA07-4146-A11A-4A60A22442D2}"/>
              </a:ext>
            </a:extLst>
          </p:cNvPr>
          <p:cNvGrpSpPr/>
          <p:nvPr/>
        </p:nvGrpSpPr>
        <p:grpSpPr>
          <a:xfrm>
            <a:off x="8556919" y="1939002"/>
            <a:ext cx="986173" cy="986173"/>
            <a:chOff x="4710124" y="2054558"/>
            <a:chExt cx="1097280" cy="1097280"/>
          </a:xfrm>
        </p:grpSpPr>
        <p:pic>
          <p:nvPicPr>
            <p:cNvPr id="15" name="Picture 14">
              <a:extLst>
                <a:ext uri="{FF2B5EF4-FFF2-40B4-BE49-F238E27FC236}">
                  <a16:creationId xmlns:a16="http://schemas.microsoft.com/office/drawing/2014/main" id="{D2D3DD7D-1951-44E2-8626-C41DEB9972BE}"/>
                </a:ext>
              </a:extLst>
            </p:cNvPr>
            <p:cNvPicPr>
              <a:picLocks/>
            </p:cNvPicPr>
            <p:nvPr/>
          </p:nvPicPr>
          <p:blipFill rotWithShape="1">
            <a:blip r:embed="rId3"/>
            <a:srcRect l="13360" t="26429" r="19097" b="-1"/>
            <a:stretch/>
          </p:blipFill>
          <p:spPr>
            <a:xfrm>
              <a:off x="4710124" y="2054558"/>
              <a:ext cx="1097280" cy="1097280"/>
            </a:xfrm>
            <a:prstGeom prst="ellipse">
              <a:avLst/>
            </a:prstGeom>
            <a:solidFill>
              <a:srgbClr val="FFFFFF">
                <a:alpha val="30196"/>
              </a:srgbClr>
            </a:solidFill>
            <a:ln>
              <a:solidFill>
                <a:schemeClr val="tx1">
                  <a:lumMod val="65000"/>
                  <a:lumOff val="35000"/>
                </a:schemeClr>
              </a:solidFill>
            </a:ln>
          </p:spPr>
        </p:pic>
        <p:sp>
          <p:nvSpPr>
            <p:cNvPr id="16" name="Oval 15">
              <a:extLst>
                <a:ext uri="{FF2B5EF4-FFF2-40B4-BE49-F238E27FC236}">
                  <a16:creationId xmlns:a16="http://schemas.microsoft.com/office/drawing/2014/main" id="{D7924BED-AA60-4F15-8E98-378E19445EA4}"/>
                </a:ext>
              </a:extLst>
            </p:cNvPr>
            <p:cNvSpPr/>
            <p:nvPr/>
          </p:nvSpPr>
          <p:spPr>
            <a:xfrm>
              <a:off x="4710124" y="2054558"/>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13" name="TextBox 12">
            <a:extLst>
              <a:ext uri="{FF2B5EF4-FFF2-40B4-BE49-F238E27FC236}">
                <a16:creationId xmlns:a16="http://schemas.microsoft.com/office/drawing/2014/main" id="{853C0372-DB97-2146-AD03-316ADA94D529}"/>
              </a:ext>
            </a:extLst>
          </p:cNvPr>
          <p:cNvSpPr txBox="1"/>
          <p:nvPr/>
        </p:nvSpPr>
        <p:spPr>
          <a:xfrm>
            <a:off x="7772401" y="6481481"/>
            <a:ext cx="4395388" cy="338554"/>
          </a:xfrm>
          <a:prstGeom prst="rect">
            <a:avLst/>
          </a:prstGeom>
          <a:noFill/>
        </p:spPr>
        <p:txBody>
          <a:bodyPr wrap="square" rtlCol="0">
            <a:spAutoFit/>
          </a:bodyPr>
          <a:lstStyle/>
          <a:p>
            <a:pPr algn="r"/>
            <a:r>
              <a:rPr lang="en-CA" sz="1600">
                <a:latin typeface="+mj-lt"/>
              </a:rPr>
              <a:t>De </a:t>
            </a:r>
            <a:r>
              <a:rPr lang="en-CA" sz="1600" err="1">
                <a:latin typeface="+mj-lt"/>
              </a:rPr>
              <a:t>Hoogh</a:t>
            </a:r>
            <a:r>
              <a:rPr lang="en-CA" sz="1600">
                <a:latin typeface="+mj-lt"/>
              </a:rPr>
              <a:t> et al., 2009, 2015; Van </a:t>
            </a:r>
            <a:r>
              <a:rPr lang="en-CA" sz="1600" err="1">
                <a:latin typeface="+mj-lt"/>
              </a:rPr>
              <a:t>Vugt</a:t>
            </a:r>
            <a:r>
              <a:rPr lang="en-CA" sz="1600">
                <a:latin typeface="+mj-lt"/>
              </a:rPr>
              <a:t> et al., 2004</a:t>
            </a:r>
          </a:p>
        </p:txBody>
      </p:sp>
      <p:cxnSp>
        <p:nvCxnSpPr>
          <p:cNvPr id="12" name="Straight Arrow Connector 11"/>
          <p:cNvCxnSpPr>
            <a:endCxn id="24" idx="2"/>
          </p:cNvCxnSpPr>
          <p:nvPr/>
        </p:nvCxnSpPr>
        <p:spPr>
          <a:xfrm>
            <a:off x="9456971" y="2697678"/>
            <a:ext cx="1172813" cy="73101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6" idx="4"/>
            <a:endCxn id="23" idx="0"/>
          </p:cNvCxnSpPr>
          <p:nvPr/>
        </p:nvCxnSpPr>
        <p:spPr>
          <a:xfrm flipH="1">
            <a:off x="9048750" y="2925175"/>
            <a:ext cx="1256" cy="1646825"/>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22" idx="1"/>
          </p:cNvCxnSpPr>
          <p:nvPr/>
        </p:nvCxnSpPr>
        <p:spPr>
          <a:xfrm>
            <a:off x="9281756" y="2865022"/>
            <a:ext cx="863054" cy="1387942"/>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6" idx="3"/>
            <a:endCxn id="21" idx="6"/>
          </p:cNvCxnSpPr>
          <p:nvPr/>
        </p:nvCxnSpPr>
        <p:spPr>
          <a:xfrm flipH="1">
            <a:off x="7554687" y="2780753"/>
            <a:ext cx="1146654" cy="632473"/>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25" idx="7"/>
          </p:cNvCxnSpPr>
          <p:nvPr/>
        </p:nvCxnSpPr>
        <p:spPr>
          <a:xfrm flipH="1">
            <a:off x="8020525" y="2892795"/>
            <a:ext cx="810310" cy="130754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6983187" y="3122033"/>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0061116" y="4167676"/>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8763000" y="4572000"/>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0629784" y="3137503"/>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7532719" y="4115055"/>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7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9" name="Picture 8">
            <a:extLst>
              <a:ext uri="{FF2B5EF4-FFF2-40B4-BE49-F238E27FC236}">
                <a16:creationId xmlns:a16="http://schemas.microsoft.com/office/drawing/2014/main" id="{74853C7D-FAB5-4548-A6E7-D1AA679656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2" t="5355" r="20734" b="4362"/>
          <a:stretch/>
        </p:blipFill>
        <p:spPr>
          <a:xfrm>
            <a:off x="8382000" y="3276600"/>
            <a:ext cx="1005153" cy="986044"/>
          </a:xfrm>
          <a:prstGeom prst="flowChartConnector">
            <a:avLst/>
          </a:prstGeom>
          <a:ln w="19050">
            <a:solidFill>
              <a:schemeClr val="tx1">
                <a:lumMod val="65000"/>
                <a:lumOff val="35000"/>
              </a:schemeClr>
            </a:solidFill>
          </a:ln>
        </p:spPr>
      </p:pic>
      <p:sp>
        <p:nvSpPr>
          <p:cNvPr id="2" name="Title 1"/>
          <p:cNvSpPr>
            <a:spLocks noGrp="1"/>
          </p:cNvSpPr>
          <p:nvPr>
            <p:ph type="title"/>
          </p:nvPr>
        </p:nvSpPr>
        <p:spPr>
          <a:xfrm>
            <a:off x="838200" y="365125"/>
            <a:ext cx="10210798" cy="1325563"/>
          </a:xfrm>
        </p:spPr>
        <p:txBody>
          <a:bodyPr>
            <a:noAutofit/>
          </a:bodyPr>
          <a:lstStyle/>
          <a:p>
            <a:pPr lvl="0"/>
            <a:r>
              <a:rPr lang="en-US" b="1">
                <a:cs typeface="Calibri Light" panose="020F0302020204030204" pitchFamily="34" charset="0"/>
              </a:rPr>
              <a:t>Technical Mastery</a:t>
            </a:r>
            <a:endParaRPr lang="en-US" sz="3600"/>
          </a:p>
        </p:txBody>
      </p:sp>
      <p:sp>
        <p:nvSpPr>
          <p:cNvPr id="5" name="Content Placeholder 4">
            <a:extLst>
              <a:ext uri="{FF2B5EF4-FFF2-40B4-BE49-F238E27FC236}">
                <a16:creationId xmlns:a16="http://schemas.microsoft.com/office/drawing/2014/main" id="{AB819041-DBE9-C54B-B2D2-1D6145C7DFAD}"/>
              </a:ext>
            </a:extLst>
          </p:cNvPr>
          <p:cNvSpPr>
            <a:spLocks noGrp="1"/>
          </p:cNvSpPr>
          <p:nvPr>
            <p:ph sz="half" idx="1"/>
          </p:nvPr>
        </p:nvSpPr>
        <p:spPr/>
        <p:txBody>
          <a:bodyPr>
            <a:normAutofit/>
          </a:bodyPr>
          <a:lstStyle/>
          <a:p>
            <a:r>
              <a:rPr lang="en-US" dirty="0"/>
              <a:t>Leads with </a:t>
            </a:r>
            <a:r>
              <a:rPr lang="en-US" b="1" dirty="0"/>
              <a:t>technical expertise</a:t>
            </a:r>
          </a:p>
          <a:p>
            <a:pPr lvl="1"/>
            <a:r>
              <a:rPr lang="en-US" dirty="0"/>
              <a:t>Subject matter specialist</a:t>
            </a:r>
          </a:p>
          <a:p>
            <a:pPr lvl="1"/>
            <a:r>
              <a:rPr lang="en-US" dirty="0"/>
              <a:t>Can explain complex problems</a:t>
            </a:r>
          </a:p>
          <a:p>
            <a:pPr lvl="1"/>
            <a:r>
              <a:rPr lang="en-US" dirty="0"/>
              <a:t>Develops creative solutions</a:t>
            </a:r>
          </a:p>
          <a:p>
            <a:pPr marL="0" indent="0">
              <a:buNone/>
            </a:pPr>
            <a:endParaRPr lang="en-US" dirty="0"/>
          </a:p>
          <a:p>
            <a:r>
              <a:rPr lang="en-US" b="1" dirty="0"/>
              <a:t>Key skills to exhibit</a:t>
            </a:r>
            <a:endParaRPr lang="en-US" dirty="0"/>
          </a:p>
          <a:p>
            <a:pPr lvl="1"/>
            <a:r>
              <a:rPr lang="en-US" dirty="0"/>
              <a:t>Confidence to initiate one’s ideas</a:t>
            </a:r>
          </a:p>
          <a:p>
            <a:pPr lvl="1"/>
            <a:r>
              <a:rPr lang="en-US" dirty="0"/>
              <a:t>Take action to serve broader goals</a:t>
            </a:r>
          </a:p>
          <a:p>
            <a:pPr lvl="1"/>
            <a:r>
              <a:rPr lang="en-US" dirty="0"/>
              <a:t>Attract others to join the project</a:t>
            </a:r>
          </a:p>
        </p:txBody>
      </p:sp>
      <p:cxnSp>
        <p:nvCxnSpPr>
          <p:cNvPr id="10" name="Straight Arrow Connector 9"/>
          <p:cNvCxnSpPr>
            <a:endCxn id="27" idx="3"/>
          </p:cNvCxnSpPr>
          <p:nvPr/>
        </p:nvCxnSpPr>
        <p:spPr>
          <a:xfrm flipV="1">
            <a:off x="9331155" y="3208140"/>
            <a:ext cx="604676" cy="397302"/>
          </a:xfrm>
          <a:prstGeom prst="straightConnector1">
            <a:avLst/>
          </a:prstGeom>
          <a:ln w="28575">
            <a:solidFill>
              <a:schemeClr val="tx1"/>
            </a:solidFill>
            <a:headEnd type="triangl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884576" y="4262644"/>
            <a:ext cx="0" cy="866009"/>
          </a:xfrm>
          <a:prstGeom prst="straightConnector1">
            <a:avLst/>
          </a:prstGeom>
          <a:ln w="28575">
            <a:solidFill>
              <a:schemeClr val="tx1"/>
            </a:solidFill>
            <a:headEnd type="triangl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9287928" y="4063706"/>
            <a:ext cx="556425" cy="432094"/>
          </a:xfrm>
          <a:prstGeom prst="straightConnector1">
            <a:avLst/>
          </a:prstGeom>
          <a:ln w="28575">
            <a:solidFill>
              <a:schemeClr val="tx1"/>
            </a:solidFill>
            <a:headEnd type="triangl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23" idx="5"/>
          </p:cNvCxnSpPr>
          <p:nvPr/>
        </p:nvCxnSpPr>
        <p:spPr>
          <a:xfrm flipH="1" flipV="1">
            <a:off x="7770178" y="3219970"/>
            <a:ext cx="619679" cy="379189"/>
          </a:xfrm>
          <a:prstGeom prst="straightConnector1">
            <a:avLst/>
          </a:prstGeom>
          <a:ln w="28575">
            <a:solidFill>
              <a:schemeClr val="tx1"/>
            </a:solidFill>
            <a:headEnd type="triangl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8847057" y="2514600"/>
            <a:ext cx="11895" cy="758002"/>
          </a:xfrm>
          <a:prstGeom prst="straightConnector1">
            <a:avLst/>
          </a:prstGeom>
          <a:ln w="28575">
            <a:solidFill>
              <a:schemeClr val="tx1"/>
            </a:solidFill>
            <a:headEnd type="triangl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7873273" y="4050595"/>
            <a:ext cx="603866" cy="429006"/>
          </a:xfrm>
          <a:prstGeom prst="straightConnector1">
            <a:avLst/>
          </a:prstGeom>
          <a:ln w="28575">
            <a:solidFill>
              <a:schemeClr val="tx1"/>
            </a:solidFill>
            <a:headEnd type="triangle" w="med" len="med"/>
            <a:tailEnd type="triangle" w="lg" len="lg"/>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7282372" y="2722872"/>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9875522" y="4317633"/>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8614198" y="5160115"/>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9852137" y="2711042"/>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8561307" y="1956017"/>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322131" y="4335959"/>
            <a:ext cx="571500" cy="582386"/>
          </a:xfrm>
          <a:prstGeom prst="ellipse">
            <a:avLst/>
          </a:prstGeom>
          <a:solidFill>
            <a:schemeClr val="bg1"/>
          </a:solidFill>
          <a:ln w="76200">
            <a:solidFill>
              <a:srgbClr val="287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393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b="1">
                <a:cs typeface="Calibri Light" panose="020F0302020204030204" pitchFamily="34" charset="0"/>
              </a:rPr>
              <a:t>Collaborative Optimization</a:t>
            </a:r>
            <a:endParaRPr lang="en-US" sz="3600"/>
          </a:p>
        </p:txBody>
      </p:sp>
      <p:sp>
        <p:nvSpPr>
          <p:cNvPr id="3" name="Content Placeholder 2">
            <a:extLst>
              <a:ext uri="{FF2B5EF4-FFF2-40B4-BE49-F238E27FC236}">
                <a16:creationId xmlns:a16="http://schemas.microsoft.com/office/drawing/2014/main" id="{813820E7-27AD-0347-A88A-03A82AFA3B28}"/>
              </a:ext>
            </a:extLst>
          </p:cNvPr>
          <p:cNvSpPr>
            <a:spLocks noGrp="1"/>
          </p:cNvSpPr>
          <p:nvPr>
            <p:ph sz="half" idx="1"/>
          </p:nvPr>
        </p:nvSpPr>
        <p:spPr>
          <a:xfrm>
            <a:off x="838199" y="1825625"/>
            <a:ext cx="6036733" cy="4351338"/>
          </a:xfrm>
        </p:spPr>
        <p:txBody>
          <a:bodyPr>
            <a:normAutofit/>
          </a:bodyPr>
          <a:lstStyle/>
          <a:p>
            <a:r>
              <a:rPr lang="en-US" dirty="0"/>
              <a:t>Leads with </a:t>
            </a:r>
            <a:r>
              <a:rPr lang="en-US" b="1" dirty="0"/>
              <a:t>process optimization</a:t>
            </a:r>
          </a:p>
          <a:p>
            <a:pPr lvl="1"/>
            <a:r>
              <a:rPr lang="en-US" dirty="0"/>
              <a:t>Interdisciplinary approach</a:t>
            </a:r>
          </a:p>
          <a:p>
            <a:pPr lvl="1"/>
            <a:r>
              <a:rPr lang="en-US" dirty="0"/>
              <a:t>Leverages team members’ strengths</a:t>
            </a:r>
          </a:p>
          <a:p>
            <a:pPr lvl="1"/>
            <a:r>
              <a:rPr lang="en-US" dirty="0"/>
              <a:t>Inspires and motivates members </a:t>
            </a:r>
          </a:p>
          <a:p>
            <a:endParaRPr lang="en-US" dirty="0"/>
          </a:p>
          <a:p>
            <a:r>
              <a:rPr lang="en-US" b="1" dirty="0"/>
              <a:t>Key skills to exhibit</a:t>
            </a:r>
            <a:endParaRPr lang="en-US" dirty="0"/>
          </a:p>
          <a:p>
            <a:pPr lvl="1"/>
            <a:r>
              <a:rPr lang="en-US" dirty="0"/>
              <a:t>Asking questions to guide and mentor</a:t>
            </a:r>
          </a:p>
          <a:p>
            <a:pPr lvl="1"/>
            <a:r>
              <a:rPr lang="en-US" dirty="0"/>
              <a:t>Connecting people to foster innovation</a:t>
            </a:r>
          </a:p>
          <a:p>
            <a:pPr lvl="1"/>
            <a:r>
              <a:rPr lang="en-US" dirty="0"/>
              <a:t>Sharing information across units</a:t>
            </a:r>
          </a:p>
        </p:txBody>
      </p:sp>
      <p:grpSp>
        <p:nvGrpSpPr>
          <p:cNvPr id="11" name="Group 10">
            <a:extLst>
              <a:ext uri="{FF2B5EF4-FFF2-40B4-BE49-F238E27FC236}">
                <a16:creationId xmlns:a16="http://schemas.microsoft.com/office/drawing/2014/main" id="{16ECFD06-AEEE-4E22-93EE-D880B5E537C4}"/>
              </a:ext>
            </a:extLst>
          </p:cNvPr>
          <p:cNvGrpSpPr>
            <a:grpSpLocks noChangeAspect="1"/>
          </p:cNvGrpSpPr>
          <p:nvPr/>
        </p:nvGrpSpPr>
        <p:grpSpPr>
          <a:xfrm>
            <a:off x="8385892" y="3293428"/>
            <a:ext cx="981887" cy="981888"/>
            <a:chOff x="1644003" y="3518922"/>
            <a:chExt cx="1097280" cy="1097281"/>
          </a:xfrm>
        </p:grpSpPr>
        <p:pic>
          <p:nvPicPr>
            <p:cNvPr id="12" name="Picture 11">
              <a:extLst>
                <a:ext uri="{FF2B5EF4-FFF2-40B4-BE49-F238E27FC236}">
                  <a16:creationId xmlns:a16="http://schemas.microsoft.com/office/drawing/2014/main" id="{63F1A453-8F5D-4A58-8BB4-6ADE36BE380A}"/>
                </a:ext>
              </a:extLst>
            </p:cNvPr>
            <p:cNvPicPr>
              <a:picLocks/>
            </p:cNvPicPr>
            <p:nvPr/>
          </p:nvPicPr>
          <p:blipFill>
            <a:blip r:embed="rId3"/>
            <a:stretch>
              <a:fillRect/>
            </a:stretch>
          </p:blipFill>
          <p:spPr>
            <a:xfrm>
              <a:off x="1644003" y="3518923"/>
              <a:ext cx="1097280" cy="1097280"/>
            </a:xfrm>
            <a:prstGeom prst="ellipse">
              <a:avLst/>
            </a:prstGeom>
            <a:solidFill>
              <a:srgbClr val="FFFFFF">
                <a:alpha val="30196"/>
              </a:srgbClr>
            </a:solidFill>
            <a:ln w="15875">
              <a:solidFill>
                <a:schemeClr val="tx1">
                  <a:lumMod val="65000"/>
                  <a:lumOff val="35000"/>
                </a:schemeClr>
              </a:solidFill>
            </a:ln>
          </p:spPr>
        </p:pic>
        <p:sp>
          <p:nvSpPr>
            <p:cNvPr id="13" name="Oval 12">
              <a:extLst>
                <a:ext uri="{FF2B5EF4-FFF2-40B4-BE49-F238E27FC236}">
                  <a16:creationId xmlns:a16="http://schemas.microsoft.com/office/drawing/2014/main" id="{4F12E1F5-BDDB-4AB5-B745-737DAC25371E}"/>
                </a:ext>
              </a:extLst>
            </p:cNvPr>
            <p:cNvSpPr/>
            <p:nvPr/>
          </p:nvSpPr>
          <p:spPr>
            <a:xfrm>
              <a:off x="1644003" y="3518922"/>
              <a:ext cx="1097280" cy="1097280"/>
            </a:xfrm>
            <a:prstGeom prst="ellipse">
              <a:avLst/>
            </a:prstGeom>
            <a:solidFill>
              <a:srgbClr val="FFFFFF">
                <a:alpha val="30196"/>
              </a:srgbClr>
            </a:solidFill>
            <a:ln w="158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cxnSp>
        <p:nvCxnSpPr>
          <p:cNvPr id="9" name="Straight Arrow Connector 8"/>
          <p:cNvCxnSpPr/>
          <p:nvPr/>
        </p:nvCxnSpPr>
        <p:spPr>
          <a:xfrm flipV="1">
            <a:off x="9351603" y="3358814"/>
            <a:ext cx="604676" cy="396962"/>
          </a:xfrm>
          <a:prstGeom prst="straightConnector1">
            <a:avLst/>
          </a:prstGeom>
          <a:ln w="31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8884576" y="4262644"/>
            <a:ext cx="0" cy="866009"/>
          </a:xfrm>
          <a:prstGeom prst="straightConnector1">
            <a:avLst/>
          </a:prstGeom>
          <a:ln w="31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9287928" y="4063706"/>
            <a:ext cx="556425" cy="432094"/>
          </a:xfrm>
          <a:prstGeom prst="straightConnector1">
            <a:avLst/>
          </a:prstGeom>
          <a:ln w="31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18" idx="5"/>
          </p:cNvCxnSpPr>
          <p:nvPr/>
        </p:nvCxnSpPr>
        <p:spPr>
          <a:xfrm flipH="1" flipV="1">
            <a:off x="7770178" y="3219970"/>
            <a:ext cx="619679" cy="379189"/>
          </a:xfrm>
          <a:prstGeom prst="straightConnector1">
            <a:avLst/>
          </a:prstGeom>
          <a:ln w="31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8847057" y="2514600"/>
            <a:ext cx="11895" cy="758002"/>
          </a:xfrm>
          <a:prstGeom prst="straightConnector1">
            <a:avLst/>
          </a:prstGeom>
          <a:ln w="31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873273" y="4050595"/>
            <a:ext cx="603866" cy="429006"/>
          </a:xfrm>
          <a:prstGeom prst="straightConnector1">
            <a:avLst/>
          </a:prstGeom>
          <a:ln w="31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7282372" y="2722872"/>
            <a:ext cx="571500" cy="582386"/>
          </a:xfrm>
          <a:prstGeom prst="ellipse">
            <a:avLst/>
          </a:prstGeom>
          <a:solidFill>
            <a:schemeClr val="bg1"/>
          </a:solid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322131" y="4335959"/>
            <a:ext cx="571500" cy="582386"/>
          </a:xfrm>
          <a:prstGeom prst="ellipse">
            <a:avLst/>
          </a:prstGeom>
          <a:solidFill>
            <a:schemeClr val="bg1"/>
          </a:solid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Curved Connector 36"/>
          <p:cNvCxnSpPr>
            <a:stCxn id="18" idx="2"/>
            <a:endCxn id="23" idx="2"/>
          </p:cNvCxnSpPr>
          <p:nvPr/>
        </p:nvCxnSpPr>
        <p:spPr>
          <a:xfrm rot="10800000" flipH="1" flipV="1">
            <a:off x="7282371" y="3014064"/>
            <a:ext cx="39759" cy="1613087"/>
          </a:xfrm>
          <a:prstGeom prst="curvedConnector3">
            <a:avLst>
              <a:gd name="adj1" fmla="val -574964"/>
            </a:avLst>
          </a:prstGeom>
          <a:ln w="381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rot="14167818">
            <a:off x="9201809" y="3879988"/>
            <a:ext cx="611260" cy="2195473"/>
            <a:chOff x="7434771" y="2875272"/>
            <a:chExt cx="611260" cy="2195473"/>
          </a:xfrm>
        </p:grpSpPr>
        <p:sp>
          <p:nvSpPr>
            <p:cNvPr id="64" name="Oval 63"/>
            <p:cNvSpPr/>
            <p:nvPr/>
          </p:nvSpPr>
          <p:spPr>
            <a:xfrm>
              <a:off x="7434772" y="2875272"/>
              <a:ext cx="571500" cy="582386"/>
            </a:xfrm>
            <a:prstGeom prst="ellipse">
              <a:avLst/>
            </a:prstGeom>
            <a:solidFill>
              <a:schemeClr val="bg1"/>
            </a:solid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7474531" y="4488359"/>
              <a:ext cx="571500" cy="582386"/>
            </a:xfrm>
            <a:prstGeom prst="ellipse">
              <a:avLst/>
            </a:prstGeom>
            <a:solidFill>
              <a:schemeClr val="bg1"/>
            </a:solid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Curved Connector 65"/>
            <p:cNvCxnSpPr>
              <a:stCxn id="64" idx="2"/>
              <a:endCxn id="65" idx="2"/>
            </p:cNvCxnSpPr>
            <p:nvPr/>
          </p:nvCxnSpPr>
          <p:spPr>
            <a:xfrm rot="10800000" flipH="1" flipV="1">
              <a:off x="7434771" y="3166464"/>
              <a:ext cx="39759" cy="1613087"/>
            </a:xfrm>
            <a:prstGeom prst="curvedConnector3">
              <a:avLst>
                <a:gd name="adj1" fmla="val -574964"/>
              </a:avLst>
            </a:prstGeom>
            <a:ln w="381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73" name="Group 72"/>
          <p:cNvGrpSpPr/>
          <p:nvPr/>
        </p:nvGrpSpPr>
        <p:grpSpPr>
          <a:xfrm rot="7825908">
            <a:off x="9299867" y="1627347"/>
            <a:ext cx="611260" cy="2195473"/>
            <a:chOff x="9373048" y="873331"/>
            <a:chExt cx="611260" cy="2195473"/>
          </a:xfrm>
        </p:grpSpPr>
        <p:sp>
          <p:nvSpPr>
            <p:cNvPr id="68" name="Oval 67"/>
            <p:cNvSpPr/>
            <p:nvPr/>
          </p:nvSpPr>
          <p:spPr>
            <a:xfrm>
              <a:off x="9373049" y="873331"/>
              <a:ext cx="571500" cy="582386"/>
            </a:xfrm>
            <a:prstGeom prst="ellipse">
              <a:avLst/>
            </a:prstGeom>
            <a:solidFill>
              <a:schemeClr val="bg1"/>
            </a:solid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9412808" y="2486418"/>
              <a:ext cx="571500" cy="582386"/>
            </a:xfrm>
            <a:prstGeom prst="ellipse">
              <a:avLst/>
            </a:prstGeom>
            <a:solidFill>
              <a:schemeClr val="bg1"/>
            </a:solid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Curved Connector 69"/>
            <p:cNvCxnSpPr>
              <a:stCxn id="68" idx="2"/>
              <a:endCxn id="69" idx="2"/>
            </p:cNvCxnSpPr>
            <p:nvPr/>
          </p:nvCxnSpPr>
          <p:spPr>
            <a:xfrm rot="10800000" flipH="1" flipV="1">
              <a:off x="9373048" y="1164523"/>
              <a:ext cx="39759" cy="1613087"/>
            </a:xfrm>
            <a:prstGeom prst="curvedConnector3">
              <a:avLst>
                <a:gd name="adj1" fmla="val -574964"/>
              </a:avLst>
            </a:prstGeom>
            <a:ln w="381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735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2" name="Title 1"/>
          <p:cNvSpPr>
            <a:spLocks noGrp="1"/>
          </p:cNvSpPr>
          <p:nvPr>
            <p:ph type="title"/>
          </p:nvPr>
        </p:nvSpPr>
        <p:spPr>
          <a:xfrm>
            <a:off x="838200" y="365125"/>
            <a:ext cx="9677400" cy="1325563"/>
          </a:xfrm>
        </p:spPr>
        <p:txBody>
          <a:bodyPr>
            <a:normAutofit/>
          </a:bodyPr>
          <a:lstStyle/>
          <a:p>
            <a:pPr lvl="0"/>
            <a:r>
              <a:rPr lang="en-US" b="1">
                <a:cs typeface="Calibri Light" panose="020F0302020204030204" pitchFamily="34" charset="0"/>
              </a:rPr>
              <a:t>Organizational Innovation</a:t>
            </a:r>
            <a:endParaRPr lang="en-US" sz="3600"/>
          </a:p>
        </p:txBody>
      </p:sp>
      <p:sp>
        <p:nvSpPr>
          <p:cNvPr id="3" name="Content Placeholder 2">
            <a:extLst>
              <a:ext uri="{FF2B5EF4-FFF2-40B4-BE49-F238E27FC236}">
                <a16:creationId xmlns:a16="http://schemas.microsoft.com/office/drawing/2014/main" id="{E4284A56-F9F3-4F4A-85B5-81275B067EF6}"/>
              </a:ext>
            </a:extLst>
          </p:cNvPr>
          <p:cNvSpPr>
            <a:spLocks noGrp="1"/>
          </p:cNvSpPr>
          <p:nvPr>
            <p:ph sz="half" idx="1"/>
          </p:nvPr>
        </p:nvSpPr>
        <p:spPr>
          <a:xfrm>
            <a:off x="838200" y="1825625"/>
            <a:ext cx="5486400" cy="4351338"/>
          </a:xfrm>
        </p:spPr>
        <p:txBody>
          <a:bodyPr>
            <a:normAutofit/>
          </a:bodyPr>
          <a:lstStyle/>
          <a:p>
            <a:pPr lvl="0"/>
            <a:r>
              <a:rPr lang="en-US" dirty="0"/>
              <a:t>Leads with </a:t>
            </a:r>
            <a:r>
              <a:rPr lang="en-US" b="1" dirty="0"/>
              <a:t>innovation</a:t>
            </a:r>
          </a:p>
          <a:p>
            <a:pPr lvl="1"/>
            <a:r>
              <a:rPr lang="en-US" dirty="0"/>
              <a:t>Has field-wide knowledge</a:t>
            </a:r>
          </a:p>
          <a:p>
            <a:pPr lvl="1"/>
            <a:r>
              <a:rPr lang="en-US" dirty="0"/>
              <a:t>Outside-the-box thinking </a:t>
            </a:r>
          </a:p>
          <a:p>
            <a:pPr lvl="1"/>
            <a:r>
              <a:rPr lang="en-US" dirty="0"/>
              <a:t>Takes calculated risks and learns from mistakes</a:t>
            </a:r>
          </a:p>
          <a:p>
            <a:pPr lvl="0"/>
            <a:endParaRPr lang="en-US" dirty="0"/>
          </a:p>
          <a:p>
            <a:pPr lvl="0"/>
            <a:r>
              <a:rPr lang="en-US" b="1" dirty="0"/>
              <a:t>Key skills to exhibit</a:t>
            </a:r>
          </a:p>
          <a:p>
            <a:pPr lvl="1"/>
            <a:r>
              <a:rPr lang="en-US" dirty="0"/>
              <a:t>Growth mindset for the organization</a:t>
            </a:r>
          </a:p>
          <a:p>
            <a:pPr lvl="1"/>
            <a:r>
              <a:rPr lang="en-US" dirty="0"/>
              <a:t>Remain curious to new ideas</a:t>
            </a:r>
          </a:p>
          <a:p>
            <a:pPr lvl="1"/>
            <a:r>
              <a:rPr lang="en-US" dirty="0"/>
              <a:t>Seek out critique</a:t>
            </a:r>
          </a:p>
          <a:p>
            <a:pPr lvl="1"/>
            <a:endParaRPr lang="en-US" dirty="0"/>
          </a:p>
        </p:txBody>
      </p:sp>
      <p:grpSp>
        <p:nvGrpSpPr>
          <p:cNvPr id="11" name="Group 10">
            <a:extLst>
              <a:ext uri="{FF2B5EF4-FFF2-40B4-BE49-F238E27FC236}">
                <a16:creationId xmlns:a16="http://schemas.microsoft.com/office/drawing/2014/main" id="{20BE8C02-AB32-4144-906E-0149D36C3D37}"/>
              </a:ext>
            </a:extLst>
          </p:cNvPr>
          <p:cNvGrpSpPr>
            <a:grpSpLocks/>
          </p:cNvGrpSpPr>
          <p:nvPr/>
        </p:nvGrpSpPr>
        <p:grpSpPr>
          <a:xfrm>
            <a:off x="8177513" y="4167086"/>
            <a:ext cx="977602" cy="977602"/>
            <a:chOff x="4281499" y="3508704"/>
            <a:chExt cx="1097280" cy="1107499"/>
          </a:xfrm>
        </p:grpSpPr>
        <p:pic>
          <p:nvPicPr>
            <p:cNvPr id="15" name="Picture 14">
              <a:extLst>
                <a:ext uri="{FF2B5EF4-FFF2-40B4-BE49-F238E27FC236}">
                  <a16:creationId xmlns:a16="http://schemas.microsoft.com/office/drawing/2014/main" id="{88374CD2-28AB-4589-9330-C9736001C58E}"/>
                </a:ext>
              </a:extLst>
            </p:cNvPr>
            <p:cNvPicPr>
              <a:picLocks/>
            </p:cNvPicPr>
            <p:nvPr/>
          </p:nvPicPr>
          <p:blipFill rotWithShape="1">
            <a:blip r:embed="rId3"/>
            <a:srcRect t="1975"/>
            <a:stretch/>
          </p:blipFill>
          <p:spPr>
            <a:xfrm>
              <a:off x="4281499" y="3518923"/>
              <a:ext cx="1097280" cy="1097280"/>
            </a:xfrm>
            <a:prstGeom prst="ellipse">
              <a:avLst/>
            </a:prstGeom>
            <a:ln w="15875" cap="rnd">
              <a:solidFill>
                <a:schemeClr val="tx1">
                  <a:lumMod val="65000"/>
                  <a:lumOff val="35000"/>
                </a:schemeClr>
              </a:solidFill>
            </a:ln>
            <a:effectLst/>
            <a:scene3d>
              <a:camera prst="orthographicFront"/>
              <a:lightRig rig="contrasting" dir="t">
                <a:rot lat="0" lon="0" rev="3000000"/>
              </a:lightRig>
            </a:scene3d>
            <a:sp3d contourW="7620">
              <a:bevelT w="95250" h="31750"/>
              <a:contourClr>
                <a:srgbClr val="333333"/>
              </a:contourClr>
            </a:sp3d>
          </p:spPr>
        </p:pic>
        <p:sp>
          <p:nvSpPr>
            <p:cNvPr id="16" name="Oval 15">
              <a:extLst>
                <a:ext uri="{FF2B5EF4-FFF2-40B4-BE49-F238E27FC236}">
                  <a16:creationId xmlns:a16="http://schemas.microsoft.com/office/drawing/2014/main" id="{56CD3681-39A3-4DC3-BFA9-7B17366724C6}"/>
                </a:ext>
              </a:extLst>
            </p:cNvPr>
            <p:cNvSpPr/>
            <p:nvPr/>
          </p:nvSpPr>
          <p:spPr>
            <a:xfrm>
              <a:off x="4281499" y="3508704"/>
              <a:ext cx="1097280" cy="1097280"/>
            </a:xfrm>
            <a:prstGeom prst="ellipse">
              <a:avLst/>
            </a:prstGeom>
            <a:solidFill>
              <a:srgbClr val="FFFFFF">
                <a:alpha val="30196"/>
              </a:srgbClr>
            </a:solidFill>
            <a:ln w="158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12" name="Group 11">
            <a:extLst>
              <a:ext uri="{FF2B5EF4-FFF2-40B4-BE49-F238E27FC236}">
                <a16:creationId xmlns:a16="http://schemas.microsoft.com/office/drawing/2014/main" id="{7E964A34-5ACC-4543-B1D6-F9A829345654}"/>
              </a:ext>
            </a:extLst>
          </p:cNvPr>
          <p:cNvGrpSpPr>
            <a:grpSpLocks noChangeAspect="1"/>
          </p:cNvGrpSpPr>
          <p:nvPr/>
        </p:nvGrpSpPr>
        <p:grpSpPr>
          <a:xfrm>
            <a:off x="7945351" y="1627324"/>
            <a:ext cx="640079" cy="640080"/>
            <a:chOff x="1644003" y="3518922"/>
            <a:chExt cx="1097280" cy="1097281"/>
          </a:xfrm>
        </p:grpSpPr>
        <p:pic>
          <p:nvPicPr>
            <p:cNvPr id="13" name="Picture 12">
              <a:extLst>
                <a:ext uri="{FF2B5EF4-FFF2-40B4-BE49-F238E27FC236}">
                  <a16:creationId xmlns:a16="http://schemas.microsoft.com/office/drawing/2014/main" id="{1516C645-17D6-164F-A1E3-12B14D16E356}"/>
                </a:ext>
              </a:extLst>
            </p:cNvPr>
            <p:cNvPicPr>
              <a:picLocks/>
            </p:cNvPicPr>
            <p:nvPr/>
          </p:nvPicPr>
          <p:blipFill>
            <a:blip r:embed="rId4"/>
            <a:stretch>
              <a:fillRect/>
            </a:stretch>
          </p:blipFill>
          <p:spPr>
            <a:xfrm>
              <a:off x="1644003" y="3518923"/>
              <a:ext cx="1097280" cy="1097280"/>
            </a:xfrm>
            <a:prstGeom prst="ellipse">
              <a:avLst/>
            </a:prstGeom>
            <a:solidFill>
              <a:srgbClr val="FFFFFF">
                <a:alpha val="30196"/>
              </a:srgbClr>
            </a:solidFill>
            <a:ln w="15875">
              <a:solidFill>
                <a:schemeClr val="tx1">
                  <a:lumMod val="65000"/>
                  <a:lumOff val="35000"/>
                </a:schemeClr>
              </a:solidFill>
            </a:ln>
          </p:spPr>
        </p:pic>
        <p:sp>
          <p:nvSpPr>
            <p:cNvPr id="14" name="Oval 13">
              <a:extLst>
                <a:ext uri="{FF2B5EF4-FFF2-40B4-BE49-F238E27FC236}">
                  <a16:creationId xmlns:a16="http://schemas.microsoft.com/office/drawing/2014/main" id="{AC9B0092-5769-434C-9F0F-5260CB901EAB}"/>
                </a:ext>
              </a:extLst>
            </p:cNvPr>
            <p:cNvSpPr/>
            <p:nvPr/>
          </p:nvSpPr>
          <p:spPr>
            <a:xfrm>
              <a:off x="1644003" y="3518922"/>
              <a:ext cx="1097280" cy="1097280"/>
            </a:xfrm>
            <a:prstGeom prst="ellipse">
              <a:avLst/>
            </a:prstGeom>
            <a:solidFill>
              <a:srgbClr val="FFFFFF">
                <a:alpha val="30196"/>
              </a:srgbClr>
            </a:solidFill>
            <a:ln w="158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pic>
        <p:nvPicPr>
          <p:cNvPr id="17" name="Picture 16">
            <a:extLst>
              <a:ext uri="{FF2B5EF4-FFF2-40B4-BE49-F238E27FC236}">
                <a16:creationId xmlns:a16="http://schemas.microsoft.com/office/drawing/2014/main" id="{9C240F43-A55F-A143-BD72-918FFA3AC27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892" t="5355" r="20734" b="4362"/>
          <a:stretch/>
        </p:blipFill>
        <p:spPr>
          <a:xfrm>
            <a:off x="9770293" y="3194417"/>
            <a:ext cx="652485" cy="640080"/>
          </a:xfrm>
          <a:prstGeom prst="flowChartConnector">
            <a:avLst/>
          </a:prstGeom>
          <a:ln w="19050">
            <a:solidFill>
              <a:schemeClr val="tx1">
                <a:lumMod val="65000"/>
                <a:lumOff val="35000"/>
              </a:schemeClr>
            </a:solidFill>
          </a:ln>
        </p:spPr>
      </p:pic>
      <p:pic>
        <p:nvPicPr>
          <p:cNvPr id="18" name="Picture 17">
            <a:extLst>
              <a:ext uri="{FF2B5EF4-FFF2-40B4-BE49-F238E27FC236}">
                <a16:creationId xmlns:a16="http://schemas.microsoft.com/office/drawing/2014/main" id="{6A005864-D935-984E-82DC-7C99E4AE530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892" t="5355" r="20734" b="4362"/>
          <a:stretch/>
        </p:blipFill>
        <p:spPr>
          <a:xfrm>
            <a:off x="9765041" y="4939807"/>
            <a:ext cx="652485" cy="640080"/>
          </a:xfrm>
          <a:prstGeom prst="flowChartConnector">
            <a:avLst/>
          </a:prstGeom>
          <a:ln w="19050">
            <a:solidFill>
              <a:schemeClr val="tx1">
                <a:lumMod val="65000"/>
                <a:lumOff val="35000"/>
              </a:schemeClr>
            </a:solidFill>
          </a:ln>
        </p:spPr>
      </p:pic>
      <p:grpSp>
        <p:nvGrpSpPr>
          <p:cNvPr id="22" name="Group 21">
            <a:extLst>
              <a:ext uri="{FF2B5EF4-FFF2-40B4-BE49-F238E27FC236}">
                <a16:creationId xmlns:a16="http://schemas.microsoft.com/office/drawing/2014/main" id="{FFEF6BF0-A3A0-AE45-8060-0C6B95277216}"/>
              </a:ext>
            </a:extLst>
          </p:cNvPr>
          <p:cNvGrpSpPr>
            <a:grpSpLocks noChangeAspect="1"/>
          </p:cNvGrpSpPr>
          <p:nvPr/>
        </p:nvGrpSpPr>
        <p:grpSpPr>
          <a:xfrm>
            <a:off x="8817299" y="5364480"/>
            <a:ext cx="640079" cy="640080"/>
            <a:chOff x="1644003" y="3518922"/>
            <a:chExt cx="1097280" cy="1097281"/>
          </a:xfrm>
        </p:grpSpPr>
        <p:pic>
          <p:nvPicPr>
            <p:cNvPr id="23" name="Picture 22">
              <a:extLst>
                <a:ext uri="{FF2B5EF4-FFF2-40B4-BE49-F238E27FC236}">
                  <a16:creationId xmlns:a16="http://schemas.microsoft.com/office/drawing/2014/main" id="{A01DA16A-4785-674B-A1E7-8B0B2A9BB2D7}"/>
                </a:ext>
              </a:extLst>
            </p:cNvPr>
            <p:cNvPicPr>
              <a:picLocks/>
            </p:cNvPicPr>
            <p:nvPr/>
          </p:nvPicPr>
          <p:blipFill>
            <a:blip r:embed="rId4"/>
            <a:stretch>
              <a:fillRect/>
            </a:stretch>
          </p:blipFill>
          <p:spPr>
            <a:xfrm>
              <a:off x="1644003" y="3518923"/>
              <a:ext cx="1097280" cy="1097280"/>
            </a:xfrm>
            <a:prstGeom prst="ellipse">
              <a:avLst/>
            </a:prstGeom>
            <a:solidFill>
              <a:srgbClr val="FFFFFF">
                <a:alpha val="30196"/>
              </a:srgbClr>
            </a:solidFill>
            <a:ln w="15875">
              <a:solidFill>
                <a:schemeClr val="tx1">
                  <a:lumMod val="65000"/>
                  <a:lumOff val="35000"/>
                </a:schemeClr>
              </a:solidFill>
            </a:ln>
          </p:spPr>
        </p:pic>
        <p:sp>
          <p:nvSpPr>
            <p:cNvPr id="24" name="Oval 23">
              <a:extLst>
                <a:ext uri="{FF2B5EF4-FFF2-40B4-BE49-F238E27FC236}">
                  <a16:creationId xmlns:a16="http://schemas.microsoft.com/office/drawing/2014/main" id="{54631454-C92D-7746-A589-24D9FE0DCF14}"/>
                </a:ext>
              </a:extLst>
            </p:cNvPr>
            <p:cNvSpPr/>
            <p:nvPr/>
          </p:nvSpPr>
          <p:spPr>
            <a:xfrm>
              <a:off x="1644003" y="3518922"/>
              <a:ext cx="1097280" cy="1097280"/>
            </a:xfrm>
            <a:prstGeom prst="ellipse">
              <a:avLst/>
            </a:prstGeom>
            <a:solidFill>
              <a:srgbClr val="FFFFFF">
                <a:alpha val="30196"/>
              </a:srgbClr>
            </a:solidFill>
            <a:ln w="158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32" name="Group 31">
            <a:extLst>
              <a:ext uri="{FF2B5EF4-FFF2-40B4-BE49-F238E27FC236}">
                <a16:creationId xmlns:a16="http://schemas.microsoft.com/office/drawing/2014/main" id="{2390DB82-E19C-934A-AEF7-81B44025AFE3}"/>
              </a:ext>
            </a:extLst>
          </p:cNvPr>
          <p:cNvGrpSpPr>
            <a:grpSpLocks noChangeAspect="1"/>
          </p:cNvGrpSpPr>
          <p:nvPr/>
        </p:nvGrpSpPr>
        <p:grpSpPr>
          <a:xfrm>
            <a:off x="8128926" y="2752588"/>
            <a:ext cx="640080" cy="640080"/>
            <a:chOff x="4710124" y="2054558"/>
            <a:chExt cx="1097280" cy="1097280"/>
          </a:xfrm>
        </p:grpSpPr>
        <p:pic>
          <p:nvPicPr>
            <p:cNvPr id="33" name="Picture 32">
              <a:extLst>
                <a:ext uri="{FF2B5EF4-FFF2-40B4-BE49-F238E27FC236}">
                  <a16:creationId xmlns:a16="http://schemas.microsoft.com/office/drawing/2014/main" id="{80214754-5C12-8941-BB7A-A6631823EB87}"/>
                </a:ext>
              </a:extLst>
            </p:cNvPr>
            <p:cNvPicPr>
              <a:picLocks/>
            </p:cNvPicPr>
            <p:nvPr/>
          </p:nvPicPr>
          <p:blipFill rotWithShape="1">
            <a:blip r:embed="rId6"/>
            <a:srcRect l="13360" t="26429" r="19097" b="-1"/>
            <a:stretch/>
          </p:blipFill>
          <p:spPr>
            <a:xfrm>
              <a:off x="4710124" y="2054558"/>
              <a:ext cx="1097280" cy="1097280"/>
            </a:xfrm>
            <a:prstGeom prst="ellipse">
              <a:avLst/>
            </a:prstGeom>
            <a:solidFill>
              <a:srgbClr val="FFFFFF">
                <a:alpha val="30196"/>
              </a:srgbClr>
            </a:solidFill>
            <a:ln>
              <a:solidFill>
                <a:schemeClr val="tx1">
                  <a:lumMod val="65000"/>
                  <a:lumOff val="35000"/>
                </a:schemeClr>
              </a:solidFill>
            </a:ln>
          </p:spPr>
        </p:pic>
        <p:sp>
          <p:nvSpPr>
            <p:cNvPr id="34" name="Oval 33">
              <a:extLst>
                <a:ext uri="{FF2B5EF4-FFF2-40B4-BE49-F238E27FC236}">
                  <a16:creationId xmlns:a16="http://schemas.microsoft.com/office/drawing/2014/main" id="{59521EC0-EA85-9346-84B3-6296610275E7}"/>
                </a:ext>
              </a:extLst>
            </p:cNvPr>
            <p:cNvSpPr/>
            <p:nvPr/>
          </p:nvSpPr>
          <p:spPr>
            <a:xfrm>
              <a:off x="4710124" y="2054558"/>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cxnSp>
        <p:nvCxnSpPr>
          <p:cNvPr id="6" name="Curved Connector 5">
            <a:extLst>
              <a:ext uri="{FF2B5EF4-FFF2-40B4-BE49-F238E27FC236}">
                <a16:creationId xmlns:a16="http://schemas.microsoft.com/office/drawing/2014/main" id="{E2C052AA-CDF5-F743-940A-09C420CC5EF6}"/>
              </a:ext>
            </a:extLst>
          </p:cNvPr>
          <p:cNvCxnSpPr/>
          <p:nvPr/>
        </p:nvCxnSpPr>
        <p:spPr>
          <a:xfrm>
            <a:off x="9106297" y="4863783"/>
            <a:ext cx="914400" cy="914400"/>
          </a:xfrm>
          <a:prstGeom prst="curvedConnector3">
            <a:avLst>
              <a:gd name="adj1" fmla="val 56818"/>
            </a:avLst>
          </a:prstGeom>
          <a:ln w="34925">
            <a:headEnd w="med" len="lg"/>
            <a:tailEnd type="triangle"/>
          </a:ln>
        </p:spPr>
        <p:style>
          <a:lnRef idx="3">
            <a:schemeClr val="dk1"/>
          </a:lnRef>
          <a:fillRef idx="0">
            <a:schemeClr val="dk1"/>
          </a:fillRef>
          <a:effectRef idx="2">
            <a:schemeClr val="dk1"/>
          </a:effectRef>
          <a:fontRef idx="minor">
            <a:schemeClr val="tx1"/>
          </a:fontRef>
        </p:style>
      </p:cxnSp>
      <p:cxnSp>
        <p:nvCxnSpPr>
          <p:cNvPr id="35" name="Curved Connector 34">
            <a:extLst>
              <a:ext uri="{FF2B5EF4-FFF2-40B4-BE49-F238E27FC236}">
                <a16:creationId xmlns:a16="http://schemas.microsoft.com/office/drawing/2014/main" id="{A4A6C919-F808-6248-9673-FB2E12233E71}"/>
              </a:ext>
            </a:extLst>
          </p:cNvPr>
          <p:cNvCxnSpPr>
            <a:cxnSpLocks/>
          </p:cNvCxnSpPr>
          <p:nvPr/>
        </p:nvCxnSpPr>
        <p:spPr>
          <a:xfrm rot="16200000" flipV="1">
            <a:off x="7585613" y="1858463"/>
            <a:ext cx="1796739" cy="1575565"/>
          </a:xfrm>
          <a:prstGeom prst="curvedConnector3">
            <a:avLst>
              <a:gd name="adj1" fmla="val 50000"/>
            </a:avLst>
          </a:prstGeom>
          <a:ln w="34925">
            <a:headEnd w="med" len="lg"/>
            <a:tailEnd type="triangle"/>
          </a:ln>
        </p:spPr>
        <p:style>
          <a:lnRef idx="3">
            <a:schemeClr val="dk1"/>
          </a:lnRef>
          <a:fillRef idx="0">
            <a:schemeClr val="dk1"/>
          </a:fillRef>
          <a:effectRef idx="2">
            <a:schemeClr val="dk1"/>
          </a:effectRef>
          <a:fontRef idx="minor">
            <a:schemeClr val="tx1"/>
          </a:fontRef>
        </p:style>
      </p:cxnSp>
      <p:cxnSp>
        <p:nvCxnSpPr>
          <p:cNvPr id="36" name="Curved Connector 35">
            <a:extLst>
              <a:ext uri="{FF2B5EF4-FFF2-40B4-BE49-F238E27FC236}">
                <a16:creationId xmlns:a16="http://schemas.microsoft.com/office/drawing/2014/main" id="{EB84DE97-253E-BD4E-98BF-A147E51D89A9}"/>
              </a:ext>
            </a:extLst>
          </p:cNvPr>
          <p:cNvCxnSpPr>
            <a:cxnSpLocks/>
            <a:stCxn id="16" idx="7"/>
          </p:cNvCxnSpPr>
          <p:nvPr/>
        </p:nvCxnSpPr>
        <p:spPr>
          <a:xfrm rot="5400000" flipH="1" flipV="1">
            <a:off x="8660360" y="1946181"/>
            <a:ext cx="2714341" cy="2011162"/>
          </a:xfrm>
          <a:prstGeom prst="curvedConnector3">
            <a:avLst>
              <a:gd name="adj1" fmla="val 44641"/>
            </a:avLst>
          </a:prstGeom>
          <a:ln w="34925">
            <a:headEnd w="med" len="lg"/>
            <a:tailEnd type="triangle"/>
          </a:ln>
        </p:spPr>
        <p:style>
          <a:lnRef idx="3">
            <a:schemeClr val="dk1"/>
          </a:lnRef>
          <a:fillRef idx="0">
            <a:schemeClr val="dk1"/>
          </a:fillRef>
          <a:effectRef idx="2">
            <a:schemeClr val="dk1"/>
          </a:effectRef>
          <a:fontRef idx="minor">
            <a:schemeClr val="tx1"/>
          </a:fontRef>
        </p:style>
      </p:cxnSp>
      <p:grpSp>
        <p:nvGrpSpPr>
          <p:cNvPr id="41" name="Group 40">
            <a:extLst>
              <a:ext uri="{FF2B5EF4-FFF2-40B4-BE49-F238E27FC236}">
                <a16:creationId xmlns:a16="http://schemas.microsoft.com/office/drawing/2014/main" id="{90AE6D02-07FA-6D44-988C-C0115C5368AE}"/>
              </a:ext>
            </a:extLst>
          </p:cNvPr>
          <p:cNvGrpSpPr>
            <a:grpSpLocks noChangeAspect="1"/>
          </p:cNvGrpSpPr>
          <p:nvPr/>
        </p:nvGrpSpPr>
        <p:grpSpPr>
          <a:xfrm>
            <a:off x="9745136" y="2079903"/>
            <a:ext cx="640079" cy="640080"/>
            <a:chOff x="1644003" y="3518922"/>
            <a:chExt cx="1097280" cy="1097281"/>
          </a:xfrm>
        </p:grpSpPr>
        <p:pic>
          <p:nvPicPr>
            <p:cNvPr id="42" name="Picture 41">
              <a:extLst>
                <a:ext uri="{FF2B5EF4-FFF2-40B4-BE49-F238E27FC236}">
                  <a16:creationId xmlns:a16="http://schemas.microsoft.com/office/drawing/2014/main" id="{CB81FD94-4EE0-B142-941D-2F2031C30FFD}"/>
                </a:ext>
              </a:extLst>
            </p:cNvPr>
            <p:cNvPicPr>
              <a:picLocks/>
            </p:cNvPicPr>
            <p:nvPr/>
          </p:nvPicPr>
          <p:blipFill>
            <a:blip r:embed="rId4"/>
            <a:stretch>
              <a:fillRect/>
            </a:stretch>
          </p:blipFill>
          <p:spPr>
            <a:xfrm>
              <a:off x="1644003" y="3518923"/>
              <a:ext cx="1097280" cy="1097280"/>
            </a:xfrm>
            <a:prstGeom prst="ellipse">
              <a:avLst/>
            </a:prstGeom>
            <a:solidFill>
              <a:srgbClr val="FFFFFF">
                <a:alpha val="30196"/>
              </a:srgbClr>
            </a:solidFill>
            <a:ln w="15875">
              <a:solidFill>
                <a:schemeClr val="tx1">
                  <a:lumMod val="65000"/>
                  <a:lumOff val="35000"/>
                </a:schemeClr>
              </a:solidFill>
            </a:ln>
          </p:spPr>
        </p:pic>
        <p:sp>
          <p:nvSpPr>
            <p:cNvPr id="43" name="Oval 42">
              <a:extLst>
                <a:ext uri="{FF2B5EF4-FFF2-40B4-BE49-F238E27FC236}">
                  <a16:creationId xmlns:a16="http://schemas.microsoft.com/office/drawing/2014/main" id="{2D3E6DF2-3817-ED46-A00C-1514492FB606}"/>
                </a:ext>
              </a:extLst>
            </p:cNvPr>
            <p:cNvSpPr/>
            <p:nvPr/>
          </p:nvSpPr>
          <p:spPr>
            <a:xfrm>
              <a:off x="1644003" y="3518922"/>
              <a:ext cx="1097280" cy="1097280"/>
            </a:xfrm>
            <a:prstGeom prst="ellipse">
              <a:avLst/>
            </a:prstGeom>
            <a:solidFill>
              <a:srgbClr val="FFFFFF">
                <a:alpha val="30196"/>
              </a:srgbClr>
            </a:solidFill>
            <a:ln w="158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44" name="Group 43">
            <a:extLst>
              <a:ext uri="{FF2B5EF4-FFF2-40B4-BE49-F238E27FC236}">
                <a16:creationId xmlns:a16="http://schemas.microsoft.com/office/drawing/2014/main" id="{0AE88789-EC8F-4744-9EB5-3290FD22E646}"/>
              </a:ext>
            </a:extLst>
          </p:cNvPr>
          <p:cNvGrpSpPr>
            <a:grpSpLocks noChangeAspect="1"/>
          </p:cNvGrpSpPr>
          <p:nvPr/>
        </p:nvGrpSpPr>
        <p:grpSpPr>
          <a:xfrm>
            <a:off x="10667493" y="2666400"/>
            <a:ext cx="640080" cy="640080"/>
            <a:chOff x="4710124" y="2054558"/>
            <a:chExt cx="1097280" cy="1097280"/>
          </a:xfrm>
        </p:grpSpPr>
        <p:pic>
          <p:nvPicPr>
            <p:cNvPr id="45" name="Picture 44">
              <a:extLst>
                <a:ext uri="{FF2B5EF4-FFF2-40B4-BE49-F238E27FC236}">
                  <a16:creationId xmlns:a16="http://schemas.microsoft.com/office/drawing/2014/main" id="{B552D15D-9CAF-3742-B093-AA97B334288A}"/>
                </a:ext>
              </a:extLst>
            </p:cNvPr>
            <p:cNvPicPr>
              <a:picLocks/>
            </p:cNvPicPr>
            <p:nvPr/>
          </p:nvPicPr>
          <p:blipFill rotWithShape="1">
            <a:blip r:embed="rId6"/>
            <a:srcRect l="13360" t="26429" r="19097" b="-1"/>
            <a:stretch/>
          </p:blipFill>
          <p:spPr>
            <a:xfrm>
              <a:off x="4710124" y="2054558"/>
              <a:ext cx="1097280" cy="1097280"/>
            </a:xfrm>
            <a:prstGeom prst="ellipse">
              <a:avLst/>
            </a:prstGeom>
            <a:solidFill>
              <a:srgbClr val="FFFFFF">
                <a:alpha val="30196"/>
              </a:srgbClr>
            </a:solidFill>
            <a:ln>
              <a:solidFill>
                <a:schemeClr val="tx1">
                  <a:lumMod val="65000"/>
                  <a:lumOff val="35000"/>
                </a:schemeClr>
              </a:solidFill>
            </a:ln>
          </p:spPr>
        </p:pic>
        <p:sp>
          <p:nvSpPr>
            <p:cNvPr id="46" name="Oval 45">
              <a:extLst>
                <a:ext uri="{FF2B5EF4-FFF2-40B4-BE49-F238E27FC236}">
                  <a16:creationId xmlns:a16="http://schemas.microsoft.com/office/drawing/2014/main" id="{78D1B061-7094-7644-8ED5-0B710A6F8523}"/>
                </a:ext>
              </a:extLst>
            </p:cNvPr>
            <p:cNvSpPr/>
            <p:nvPr/>
          </p:nvSpPr>
          <p:spPr>
            <a:xfrm>
              <a:off x="4710124" y="2054558"/>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Tree>
    <p:extLst>
      <p:ext uri="{BB962C8B-B14F-4D97-AF65-F5344CB8AC3E}">
        <p14:creationId xmlns:p14="http://schemas.microsoft.com/office/powerpoint/2010/main" val="86353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11049000" cy="1325563"/>
          </a:xfrm>
        </p:spPr>
        <p:txBody>
          <a:bodyPr/>
          <a:lstStyle/>
          <a:p>
            <a:r>
              <a:rPr lang="en-US"/>
              <a:t>Design Task: What Type of Leader Did You Have?</a:t>
            </a:r>
          </a:p>
        </p:txBody>
      </p:sp>
      <p:sp>
        <p:nvSpPr>
          <p:cNvPr id="7" name="Content Placeholder 3">
            <a:extLst>
              <a:ext uri="{FF2B5EF4-FFF2-40B4-BE49-F238E27FC236}">
                <a16:creationId xmlns:a16="http://schemas.microsoft.com/office/drawing/2014/main" id="{D358C02E-9EC3-7E47-8AB9-6940EA2CBF69}"/>
              </a:ext>
            </a:extLst>
          </p:cNvPr>
          <p:cNvSpPr txBox="1">
            <a:spLocks/>
          </p:cNvSpPr>
          <p:nvPr/>
        </p:nvSpPr>
        <p:spPr>
          <a:xfrm>
            <a:off x="457200" y="1584854"/>
            <a:ext cx="11201400" cy="1996546"/>
          </a:xfrm>
          <a:prstGeom prst="rect">
            <a:avLst/>
          </a:prstGeom>
          <a:solidFill>
            <a:schemeClr val="bg1">
              <a:lumMod val="95000"/>
            </a:schemeClr>
          </a:solidFill>
          <a:ln>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fontAlgn="auto">
              <a:spcAft>
                <a:spcPts val="0"/>
              </a:spcAft>
              <a:buFont typeface="Arial" panose="020B0604020202020204" pitchFamily="34" charset="0"/>
              <a:buAutoNum type="arabicParenR"/>
            </a:pPr>
            <a:r>
              <a:rPr lang="en-US" sz="2400" dirty="0">
                <a:latin typeface="+mj-lt"/>
              </a:rPr>
              <a:t>Leaders, stay quiet while the group discusses which strategy was assigned (3 min)</a:t>
            </a:r>
          </a:p>
          <a:p>
            <a:pPr marL="457200" indent="-457200" fontAlgn="auto">
              <a:spcAft>
                <a:spcPts val="0"/>
              </a:spcAft>
              <a:buFont typeface="Arial" panose="020B0604020202020204" pitchFamily="34" charset="0"/>
              <a:buAutoNum type="arabicParenR"/>
            </a:pPr>
            <a:endParaRPr lang="en-US" sz="1050" dirty="0">
              <a:latin typeface="+mj-lt"/>
            </a:endParaRPr>
          </a:p>
          <a:p>
            <a:pPr marL="457200" indent="-457200" fontAlgn="auto">
              <a:spcAft>
                <a:spcPts val="0"/>
              </a:spcAft>
              <a:buFont typeface="Arial" panose="020B0604020202020204" pitchFamily="34" charset="0"/>
              <a:buAutoNum type="arabicParenR"/>
            </a:pPr>
            <a:r>
              <a:rPr lang="en-US" sz="2400" dirty="0">
                <a:latin typeface="+mj-lt"/>
              </a:rPr>
              <a:t>Leader shares his/her perspective and how it felt to carry out that strategy (2 min)</a:t>
            </a:r>
          </a:p>
          <a:p>
            <a:pPr marL="0" indent="0" fontAlgn="auto">
              <a:spcAft>
                <a:spcPts val="0"/>
              </a:spcAft>
              <a:buFont typeface="Arial" panose="020B0604020202020204" pitchFamily="34" charset="0"/>
              <a:buNone/>
            </a:pPr>
            <a:endParaRPr lang="en-US" sz="1100" dirty="0">
              <a:latin typeface="+mj-lt"/>
            </a:endParaRPr>
          </a:p>
          <a:p>
            <a:pPr marL="0" indent="0" fontAlgn="auto">
              <a:spcAft>
                <a:spcPts val="0"/>
              </a:spcAft>
              <a:buFont typeface="Arial" panose="020B0604020202020204" pitchFamily="34" charset="0"/>
              <a:buNone/>
            </a:pPr>
            <a:r>
              <a:rPr lang="en-US" sz="2400" dirty="0">
                <a:latin typeface="+mj-lt"/>
              </a:rPr>
              <a:t>3)   Groups share their experiences with the room (5 min)</a:t>
            </a:r>
          </a:p>
          <a:p>
            <a:pPr marL="0" indent="0" fontAlgn="auto">
              <a:spcAft>
                <a:spcPts val="0"/>
              </a:spcAft>
              <a:buFont typeface="Arial" panose="020B0604020202020204" pitchFamily="34" charset="0"/>
              <a:buNone/>
            </a:pPr>
            <a:endParaRPr lang="en-US" sz="2000" dirty="0">
              <a:latin typeface="+mj-lt"/>
            </a:endParaRPr>
          </a:p>
          <a:p>
            <a:pPr marL="0" indent="0" fontAlgn="auto">
              <a:spcAft>
                <a:spcPts val="0"/>
              </a:spcAft>
              <a:buFont typeface="Arial" panose="020B0604020202020204" pitchFamily="34" charset="0"/>
              <a:buNone/>
            </a:pPr>
            <a:endParaRPr lang="en-US" sz="2000" dirty="0">
              <a:latin typeface="+mj-lt"/>
            </a:endParaRPr>
          </a:p>
          <a:p>
            <a:pPr marL="0" indent="0" fontAlgn="auto">
              <a:spcAft>
                <a:spcPts val="0"/>
              </a:spcAft>
              <a:buFont typeface="Arial" panose="020B0604020202020204" pitchFamily="34" charset="0"/>
              <a:buNone/>
            </a:pPr>
            <a:endParaRPr lang="en-US" sz="2000" dirty="0">
              <a:latin typeface="+mj-lt"/>
            </a:endParaRPr>
          </a:p>
        </p:txBody>
      </p:sp>
      <p:pic>
        <p:nvPicPr>
          <p:cNvPr id="6" name="Picture 5">
            <a:extLst>
              <a:ext uri="{FF2B5EF4-FFF2-40B4-BE49-F238E27FC236}">
                <a16:creationId xmlns:a16="http://schemas.microsoft.com/office/drawing/2014/main" id="{8883817B-80FE-4598-A618-5D71A25A7D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2" t="5355" r="20734" b="4362"/>
          <a:stretch/>
        </p:blipFill>
        <p:spPr>
          <a:xfrm>
            <a:off x="4054378" y="3781235"/>
            <a:ext cx="1493978" cy="1465576"/>
          </a:xfrm>
          <a:prstGeom prst="flowChartConnector">
            <a:avLst/>
          </a:prstGeom>
          <a:ln w="19050">
            <a:solidFill>
              <a:schemeClr val="tx1">
                <a:lumMod val="65000"/>
                <a:lumOff val="35000"/>
              </a:schemeClr>
            </a:solidFill>
          </a:ln>
        </p:spPr>
      </p:pic>
      <p:grpSp>
        <p:nvGrpSpPr>
          <p:cNvPr id="8" name="Group 7">
            <a:extLst>
              <a:ext uri="{FF2B5EF4-FFF2-40B4-BE49-F238E27FC236}">
                <a16:creationId xmlns:a16="http://schemas.microsoft.com/office/drawing/2014/main" id="{95818C00-AE1F-7841-8B32-B005D86CE2B5}"/>
              </a:ext>
            </a:extLst>
          </p:cNvPr>
          <p:cNvGrpSpPr>
            <a:grpSpLocks noChangeAspect="1"/>
          </p:cNvGrpSpPr>
          <p:nvPr/>
        </p:nvGrpSpPr>
        <p:grpSpPr>
          <a:xfrm>
            <a:off x="6797574" y="3781235"/>
            <a:ext cx="1465576" cy="1465578"/>
            <a:chOff x="1644003" y="3518922"/>
            <a:chExt cx="1097280" cy="1097281"/>
          </a:xfrm>
        </p:grpSpPr>
        <p:pic>
          <p:nvPicPr>
            <p:cNvPr id="9" name="Picture 8">
              <a:extLst>
                <a:ext uri="{FF2B5EF4-FFF2-40B4-BE49-F238E27FC236}">
                  <a16:creationId xmlns:a16="http://schemas.microsoft.com/office/drawing/2014/main" id="{4AE772EF-9B37-2449-BC73-8B34DD7A6C3C}"/>
                </a:ext>
              </a:extLst>
            </p:cNvPr>
            <p:cNvPicPr>
              <a:picLocks/>
            </p:cNvPicPr>
            <p:nvPr/>
          </p:nvPicPr>
          <p:blipFill>
            <a:blip r:embed="rId4"/>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11" name="Oval 10">
              <a:extLst>
                <a:ext uri="{FF2B5EF4-FFF2-40B4-BE49-F238E27FC236}">
                  <a16:creationId xmlns:a16="http://schemas.microsoft.com/office/drawing/2014/main" id="{4CF948F3-E37A-8F4E-9FDC-D6BA2DB22362}"/>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12" name="Group 11">
            <a:extLst>
              <a:ext uri="{FF2B5EF4-FFF2-40B4-BE49-F238E27FC236}">
                <a16:creationId xmlns:a16="http://schemas.microsoft.com/office/drawing/2014/main" id="{36F857BF-4A3D-974A-A966-360FEF39C1B6}"/>
              </a:ext>
            </a:extLst>
          </p:cNvPr>
          <p:cNvGrpSpPr/>
          <p:nvPr/>
        </p:nvGrpSpPr>
        <p:grpSpPr>
          <a:xfrm>
            <a:off x="1342122" y="3781235"/>
            <a:ext cx="1463040" cy="1463040"/>
            <a:chOff x="4710124" y="2054558"/>
            <a:chExt cx="1097280" cy="1097280"/>
          </a:xfrm>
        </p:grpSpPr>
        <p:pic>
          <p:nvPicPr>
            <p:cNvPr id="13" name="Picture 12">
              <a:extLst>
                <a:ext uri="{FF2B5EF4-FFF2-40B4-BE49-F238E27FC236}">
                  <a16:creationId xmlns:a16="http://schemas.microsoft.com/office/drawing/2014/main" id="{FD324C12-7FD3-3343-B6BA-B63615A43156}"/>
                </a:ext>
              </a:extLst>
            </p:cNvPr>
            <p:cNvPicPr>
              <a:picLocks/>
            </p:cNvPicPr>
            <p:nvPr/>
          </p:nvPicPr>
          <p:blipFill rotWithShape="1">
            <a:blip r:embed="rId5"/>
            <a:srcRect l="13360" t="26429" r="19097" b="-1"/>
            <a:stretch/>
          </p:blipFill>
          <p:spPr>
            <a:xfrm>
              <a:off x="4710124" y="2054558"/>
              <a:ext cx="1097280" cy="1097280"/>
            </a:xfrm>
            <a:prstGeom prst="ellipse">
              <a:avLst/>
            </a:prstGeom>
            <a:solidFill>
              <a:srgbClr val="FFFFFF">
                <a:alpha val="30196"/>
              </a:srgbClr>
            </a:solidFill>
            <a:ln>
              <a:solidFill>
                <a:schemeClr val="tx1">
                  <a:lumMod val="65000"/>
                  <a:lumOff val="35000"/>
                </a:schemeClr>
              </a:solidFill>
            </a:ln>
          </p:spPr>
        </p:pic>
        <p:sp>
          <p:nvSpPr>
            <p:cNvPr id="14" name="Oval 13">
              <a:extLst>
                <a:ext uri="{FF2B5EF4-FFF2-40B4-BE49-F238E27FC236}">
                  <a16:creationId xmlns:a16="http://schemas.microsoft.com/office/drawing/2014/main" id="{1424D9DC-11E8-1543-A98F-92CD7D42C44A}"/>
                </a:ext>
              </a:extLst>
            </p:cNvPr>
            <p:cNvSpPr/>
            <p:nvPr/>
          </p:nvSpPr>
          <p:spPr>
            <a:xfrm>
              <a:off x="4710124" y="2054558"/>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E67D9B4B-1D01-5540-AB6A-63FD2F4E1B7A}"/>
              </a:ext>
            </a:extLst>
          </p:cNvPr>
          <p:cNvGrpSpPr/>
          <p:nvPr/>
        </p:nvGrpSpPr>
        <p:grpSpPr>
          <a:xfrm>
            <a:off x="9532460" y="3781235"/>
            <a:ext cx="1463040" cy="1476665"/>
            <a:chOff x="4281499" y="3508704"/>
            <a:chExt cx="1097280" cy="1107499"/>
          </a:xfrm>
        </p:grpSpPr>
        <p:pic>
          <p:nvPicPr>
            <p:cNvPr id="16" name="Picture 15">
              <a:extLst>
                <a:ext uri="{FF2B5EF4-FFF2-40B4-BE49-F238E27FC236}">
                  <a16:creationId xmlns:a16="http://schemas.microsoft.com/office/drawing/2014/main" id="{9A4B98E3-2406-6A46-848B-CD6322B938A9}"/>
                </a:ext>
              </a:extLst>
            </p:cNvPr>
            <p:cNvPicPr>
              <a:picLocks/>
            </p:cNvPicPr>
            <p:nvPr/>
          </p:nvPicPr>
          <p:blipFill rotWithShape="1">
            <a:blip r:embed="rId6"/>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17" name="Oval 16">
              <a:extLst>
                <a:ext uri="{FF2B5EF4-FFF2-40B4-BE49-F238E27FC236}">
                  <a16:creationId xmlns:a16="http://schemas.microsoft.com/office/drawing/2014/main" id="{5F13B14E-BFA1-C74B-98DB-89A47767975F}"/>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Google Shape;174;p29">
            <a:extLst>
              <a:ext uri="{FF2B5EF4-FFF2-40B4-BE49-F238E27FC236}">
                <a16:creationId xmlns:a16="http://schemas.microsoft.com/office/drawing/2014/main" id="{AFF5C97C-475F-42D9-8230-A3FA99D0A7B1}"/>
              </a:ext>
            </a:extLst>
          </p:cNvPr>
          <p:cNvSpPr txBox="1"/>
          <p:nvPr/>
        </p:nvSpPr>
        <p:spPr>
          <a:xfrm>
            <a:off x="3541367" y="5296959"/>
            <a:ext cx="2520000" cy="859412"/>
          </a:xfrm>
          <a:prstGeom prst="rect">
            <a:avLst/>
          </a:prstGeom>
          <a:noFill/>
          <a:ln>
            <a:noFill/>
          </a:ln>
        </p:spPr>
        <p:txBody>
          <a:bodyPr spcFirstLastPara="1" wrap="square" lIns="121900" tIns="60933" rIns="121900" bIns="60933" anchor="t" anchorCtr="0">
            <a:noAutofit/>
          </a:bodyPr>
          <a:lstStyle/>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Technical </a:t>
            </a:r>
          </a:p>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Mastery</a:t>
            </a:r>
          </a:p>
          <a:p>
            <a:pPr lvl="0" algn="ctr">
              <a:lnSpc>
                <a:spcPts val="1867"/>
              </a:lnSpc>
              <a:spcBef>
                <a:spcPts val="480"/>
              </a:spcBef>
              <a:spcAft>
                <a:spcPts val="0"/>
              </a:spcAft>
              <a:buClr>
                <a:srgbClr val="505050"/>
              </a:buClr>
              <a:buSzPts val="1800"/>
            </a:pPr>
            <a:r>
              <a:rPr lang="en-GB" i="1">
                <a:solidFill>
                  <a:prstClr val="black"/>
                </a:solidFill>
                <a:latin typeface="Calibri Light"/>
                <a:ea typeface="Helvetica Neue"/>
                <a:cs typeface="Calibri Light" panose="020F0302020204030204" pitchFamily="34" charset="0"/>
                <a:sym typeface="Helvetica Neue"/>
              </a:rPr>
              <a:t>(technical expertise </a:t>
            </a:r>
          </a:p>
          <a:p>
            <a:pPr lvl="0" algn="ctr">
              <a:lnSpc>
                <a:spcPts val="1867"/>
              </a:lnSpc>
              <a:spcBef>
                <a:spcPts val="480"/>
              </a:spcBef>
              <a:spcAft>
                <a:spcPts val="0"/>
              </a:spcAft>
              <a:buClr>
                <a:srgbClr val="505050"/>
              </a:buClr>
              <a:buSzPts val="1800"/>
            </a:pPr>
            <a:r>
              <a:rPr lang="en-GB" i="1">
                <a:solidFill>
                  <a:prstClr val="black"/>
                </a:solidFill>
                <a:latin typeface="Calibri Light"/>
                <a:ea typeface="Helvetica Neue"/>
                <a:cs typeface="Calibri Light" panose="020F0302020204030204" pitchFamily="34" charset="0"/>
                <a:sym typeface="Helvetica Neue"/>
              </a:rPr>
              <a:t>+ mentorship)</a:t>
            </a:r>
            <a:endParaRPr lang="en-GB">
              <a:solidFill>
                <a:prstClr val="black"/>
              </a:solidFill>
              <a:latin typeface="Calibri Light"/>
              <a:cs typeface="Calibri Light" panose="020F0302020204030204" pitchFamily="34" charset="0"/>
            </a:endParaRPr>
          </a:p>
          <a:p>
            <a:pPr algn="ctr">
              <a:spcBef>
                <a:spcPts val="0"/>
              </a:spcBef>
              <a:spcAft>
                <a:spcPts val="0"/>
              </a:spcAft>
              <a:buClr>
                <a:srgbClr val="505050"/>
              </a:buClr>
              <a:buSzPts val="2000"/>
            </a:pPr>
            <a:endParaRPr sz="2400" b="1">
              <a:latin typeface="+mj-lt"/>
              <a:cs typeface="Calibri Light" panose="020F0302020204030204" pitchFamily="34" charset="0"/>
            </a:endParaRPr>
          </a:p>
        </p:txBody>
      </p:sp>
      <p:sp>
        <p:nvSpPr>
          <p:cNvPr id="19" name="Rectangle 18">
            <a:extLst>
              <a:ext uri="{FF2B5EF4-FFF2-40B4-BE49-F238E27FC236}">
                <a16:creationId xmlns:a16="http://schemas.microsoft.com/office/drawing/2014/main" id="{AAF26848-5585-4F1A-BC7D-F180729ED55B}"/>
              </a:ext>
            </a:extLst>
          </p:cNvPr>
          <p:cNvSpPr/>
          <p:nvPr/>
        </p:nvSpPr>
        <p:spPr>
          <a:xfrm>
            <a:off x="6276255" y="5296959"/>
            <a:ext cx="2520000" cy="1446550"/>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Collaborative </a:t>
            </a:r>
          </a:p>
          <a:p>
            <a:pPr lvl="0" algn="ctr">
              <a:buClr>
                <a:srgbClr val="505050"/>
              </a:buClr>
              <a:buSzPts val="2000"/>
            </a:pPr>
            <a:r>
              <a:rPr lang="en-US" sz="2400" b="1">
                <a:latin typeface="+mj-lt"/>
                <a:ea typeface="Helvetica Neue"/>
                <a:cs typeface="Calibri Light" panose="020F0302020204030204" pitchFamily="34" charset="0"/>
                <a:sym typeface="Helvetica Neue"/>
              </a:rPr>
              <a:t>Optimization</a:t>
            </a:r>
            <a:endParaRPr lang="en-US" sz="2400" b="1">
              <a:latin typeface="+mj-lt"/>
              <a:cs typeface="Calibri Light" panose="020F0302020204030204" pitchFamily="34" charset="0"/>
            </a:endParaRPr>
          </a:p>
          <a:p>
            <a:pPr algn="ctr">
              <a:lnSpc>
                <a:spcPts val="1867"/>
              </a:lnSpc>
              <a:spcBef>
                <a:spcPts val="480"/>
              </a:spcBef>
              <a:buClr>
                <a:srgbClr val="505050"/>
              </a:buClr>
              <a:buSzPts val="1800"/>
            </a:pPr>
            <a:r>
              <a:rPr lang="en-US" i="1">
                <a:latin typeface="+mj-lt"/>
                <a:cs typeface="Calibri Light" panose="020F0302020204030204" pitchFamily="34" charset="0"/>
                <a:sym typeface="Helvetica Neue"/>
              </a:rPr>
              <a:t>(process optimization </a:t>
            </a:r>
          </a:p>
          <a:p>
            <a:pPr algn="ctr">
              <a:lnSpc>
                <a:spcPts val="1867"/>
              </a:lnSpc>
              <a:spcBef>
                <a:spcPts val="480"/>
              </a:spcBef>
              <a:buClr>
                <a:srgbClr val="505050"/>
              </a:buClr>
              <a:buSzPts val="1800"/>
            </a:pPr>
            <a:r>
              <a:rPr lang="en-US" i="1">
                <a:latin typeface="+mj-lt"/>
                <a:cs typeface="Calibri Light" panose="020F0302020204030204" pitchFamily="34" charset="0"/>
                <a:sym typeface="Helvetica Neue"/>
              </a:rPr>
              <a:t>+ team catalyst)</a:t>
            </a:r>
            <a:endParaRPr lang="en-US" i="1">
              <a:latin typeface="+mj-lt"/>
              <a:cs typeface="Calibri Light" panose="020F0302020204030204" pitchFamily="34" charset="0"/>
            </a:endParaRPr>
          </a:p>
        </p:txBody>
      </p:sp>
      <p:sp>
        <p:nvSpPr>
          <p:cNvPr id="20" name="Rectangle 19">
            <a:extLst>
              <a:ext uri="{FF2B5EF4-FFF2-40B4-BE49-F238E27FC236}">
                <a16:creationId xmlns:a16="http://schemas.microsoft.com/office/drawing/2014/main" id="{8BADCBFD-B2CC-4543-831F-8273264B7BB1}"/>
              </a:ext>
            </a:extLst>
          </p:cNvPr>
          <p:cNvSpPr/>
          <p:nvPr/>
        </p:nvSpPr>
        <p:spPr>
          <a:xfrm>
            <a:off x="9003980" y="5296959"/>
            <a:ext cx="2520000" cy="1384995"/>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Organizational </a:t>
            </a:r>
          </a:p>
          <a:p>
            <a:pPr lvl="0" algn="ctr">
              <a:buClr>
                <a:srgbClr val="505050"/>
              </a:buClr>
              <a:buSzPts val="2000"/>
            </a:pPr>
            <a:r>
              <a:rPr lang="en-US" sz="2400" b="1">
                <a:latin typeface="+mj-lt"/>
                <a:ea typeface="Helvetica Neue"/>
                <a:cs typeface="Calibri Light" panose="020F0302020204030204" pitchFamily="34" charset="0"/>
                <a:sym typeface="Helvetica Neue"/>
              </a:rPr>
              <a:t>Innovation</a:t>
            </a:r>
          </a:p>
          <a:p>
            <a:pPr lvl="0" algn="ctr">
              <a:buClr>
                <a:srgbClr val="505050"/>
              </a:buClr>
              <a:buSzPts val="2000"/>
            </a:pPr>
            <a:r>
              <a:rPr lang="en-US" i="1">
                <a:latin typeface="+mj-lt"/>
                <a:cs typeface="Calibri Light" panose="020F0302020204030204" pitchFamily="34" charset="0"/>
                <a:sym typeface="Helvetica Neue"/>
              </a:rPr>
              <a:t>(innovation </a:t>
            </a:r>
          </a:p>
          <a:p>
            <a:pPr lvl="0" algn="ctr">
              <a:buClr>
                <a:srgbClr val="505050"/>
              </a:buClr>
              <a:buSzPts val="2000"/>
            </a:pPr>
            <a:r>
              <a:rPr lang="en-US" i="1">
                <a:latin typeface="+mj-lt"/>
                <a:cs typeface="Calibri Light" panose="020F0302020204030204" pitchFamily="34" charset="0"/>
                <a:sym typeface="Helvetica Neue"/>
              </a:rPr>
              <a:t>+ realization)</a:t>
            </a:r>
          </a:p>
        </p:txBody>
      </p:sp>
      <p:sp>
        <p:nvSpPr>
          <p:cNvPr id="21" name="Google Shape;177;p29">
            <a:extLst>
              <a:ext uri="{FF2B5EF4-FFF2-40B4-BE49-F238E27FC236}">
                <a16:creationId xmlns:a16="http://schemas.microsoft.com/office/drawing/2014/main" id="{9B9F8497-EA1C-4B8C-8A31-33604450F6D5}"/>
              </a:ext>
            </a:extLst>
          </p:cNvPr>
          <p:cNvSpPr txBox="1"/>
          <p:nvPr/>
        </p:nvSpPr>
        <p:spPr>
          <a:xfrm>
            <a:off x="813642" y="5296959"/>
            <a:ext cx="2520000" cy="1032083"/>
          </a:xfrm>
          <a:prstGeom prst="rect">
            <a:avLst/>
          </a:prstGeom>
          <a:noFill/>
          <a:ln>
            <a:noFill/>
          </a:ln>
        </p:spPr>
        <p:txBody>
          <a:bodyPr spcFirstLastPara="1" wrap="square" lIns="121900" tIns="60933" rIns="121900" bIns="60933" anchor="t" anchorCtr="0">
            <a:noAutofit/>
          </a:bodyPr>
          <a:lstStyle/>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Autocratic </a:t>
            </a:r>
          </a:p>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Direction</a:t>
            </a:r>
            <a:endParaRPr sz="2400" b="1">
              <a:latin typeface="+mj-lt"/>
              <a:cs typeface="Calibri Light" panose="020F0302020204030204" pitchFamily="34" charset="0"/>
            </a:endParaRPr>
          </a:p>
          <a:p>
            <a:pPr algn="ctr">
              <a:lnSpc>
                <a:spcPts val="1867"/>
              </a:lnSpc>
              <a:spcBef>
                <a:spcPts val="480"/>
              </a:spcBef>
              <a:buClr>
                <a:srgbClr val="505050"/>
              </a:buClr>
              <a:buSzPts val="1800"/>
            </a:pPr>
            <a:r>
              <a:rPr lang="en-GB" i="1">
                <a:latin typeface="+mj-lt"/>
                <a:cs typeface="Calibri Light" panose="020F0302020204030204" pitchFamily="34" charset="0"/>
                <a:sym typeface="Helvetica Neue"/>
              </a:rPr>
              <a:t>(delegation </a:t>
            </a:r>
          </a:p>
          <a:p>
            <a:pPr algn="ctr">
              <a:lnSpc>
                <a:spcPts val="1867"/>
              </a:lnSpc>
              <a:spcBef>
                <a:spcPts val="480"/>
              </a:spcBef>
              <a:buClr>
                <a:srgbClr val="505050"/>
              </a:buClr>
              <a:buSzPts val="1800"/>
            </a:pPr>
            <a:r>
              <a:rPr lang="en-GB" i="1">
                <a:latin typeface="+mj-lt"/>
                <a:cs typeface="Calibri Light" panose="020F0302020204030204" pitchFamily="34" charset="0"/>
                <a:sym typeface="Helvetica Neue"/>
              </a:rPr>
              <a:t>+ structure)</a:t>
            </a:r>
            <a:endParaRPr i="1">
              <a:latin typeface="+mj-lt"/>
              <a:cs typeface="Calibri Light" panose="020F0302020204030204" pitchFamily="34" charset="0"/>
            </a:endParaRPr>
          </a:p>
        </p:txBody>
      </p:sp>
    </p:spTree>
    <p:extLst>
      <p:ext uri="{BB962C8B-B14F-4D97-AF65-F5344CB8AC3E}">
        <p14:creationId xmlns:p14="http://schemas.microsoft.com/office/powerpoint/2010/main" val="2896306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7" name="Rectangle 6"/>
          <p:cNvSpPr/>
          <p:nvPr/>
        </p:nvSpPr>
        <p:spPr>
          <a:xfrm>
            <a:off x="228600" y="1447800"/>
            <a:ext cx="4800600" cy="5181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5309044" y="1447800"/>
            <a:ext cx="6244144" cy="5181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95818C00-AE1F-7841-8B32-B005D86CE2B5}"/>
              </a:ext>
            </a:extLst>
          </p:cNvPr>
          <p:cNvGrpSpPr>
            <a:grpSpLocks noChangeAspect="1"/>
          </p:cNvGrpSpPr>
          <p:nvPr/>
        </p:nvGrpSpPr>
        <p:grpSpPr>
          <a:xfrm>
            <a:off x="7596086" y="1708797"/>
            <a:ext cx="1465576" cy="1465578"/>
            <a:chOff x="1644003" y="3518922"/>
            <a:chExt cx="1097280" cy="1097281"/>
          </a:xfrm>
        </p:grpSpPr>
        <p:pic>
          <p:nvPicPr>
            <p:cNvPr id="38" name="Picture 37">
              <a:extLst>
                <a:ext uri="{FF2B5EF4-FFF2-40B4-BE49-F238E27FC236}">
                  <a16:creationId xmlns:a16="http://schemas.microsoft.com/office/drawing/2014/main" id="{4AE772EF-9B37-2449-BC73-8B34DD7A6C3C}"/>
                </a:ext>
              </a:extLst>
            </p:cNvPr>
            <p:cNvPicPr>
              <a:picLocks/>
            </p:cNvPicPr>
            <p:nvPr/>
          </p:nvPicPr>
          <p:blipFill>
            <a:blip r:embed="rId3"/>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39" name="Oval 38">
              <a:extLst>
                <a:ext uri="{FF2B5EF4-FFF2-40B4-BE49-F238E27FC236}">
                  <a16:creationId xmlns:a16="http://schemas.microsoft.com/office/drawing/2014/main" id="{4CF948F3-E37A-8F4E-9FDC-D6BA2DB22362}"/>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46" name="Group 45">
            <a:extLst>
              <a:ext uri="{FF2B5EF4-FFF2-40B4-BE49-F238E27FC236}">
                <a16:creationId xmlns:a16="http://schemas.microsoft.com/office/drawing/2014/main" id="{36F857BF-4A3D-974A-A966-360FEF39C1B6}"/>
              </a:ext>
            </a:extLst>
          </p:cNvPr>
          <p:cNvGrpSpPr/>
          <p:nvPr/>
        </p:nvGrpSpPr>
        <p:grpSpPr>
          <a:xfrm>
            <a:off x="1773062" y="1638258"/>
            <a:ext cx="1463040" cy="1463040"/>
            <a:chOff x="4710124" y="2054558"/>
            <a:chExt cx="1097280" cy="1097280"/>
          </a:xfrm>
        </p:grpSpPr>
        <p:pic>
          <p:nvPicPr>
            <p:cNvPr id="47" name="Picture 46">
              <a:extLst>
                <a:ext uri="{FF2B5EF4-FFF2-40B4-BE49-F238E27FC236}">
                  <a16:creationId xmlns:a16="http://schemas.microsoft.com/office/drawing/2014/main" id="{FD324C12-7FD3-3343-B6BA-B63615A43156}"/>
                </a:ext>
              </a:extLst>
            </p:cNvPr>
            <p:cNvPicPr>
              <a:picLocks/>
            </p:cNvPicPr>
            <p:nvPr/>
          </p:nvPicPr>
          <p:blipFill rotWithShape="1">
            <a:blip r:embed="rId4"/>
            <a:srcRect l="13360" t="26429" r="19097" b="-1"/>
            <a:stretch/>
          </p:blipFill>
          <p:spPr>
            <a:xfrm>
              <a:off x="4710124" y="2054558"/>
              <a:ext cx="1097280" cy="1097280"/>
            </a:xfrm>
            <a:prstGeom prst="ellipse">
              <a:avLst/>
            </a:prstGeom>
            <a:solidFill>
              <a:srgbClr val="FFFFFF">
                <a:alpha val="30196"/>
              </a:srgbClr>
            </a:solidFill>
            <a:ln>
              <a:solidFill>
                <a:schemeClr val="tx1">
                  <a:lumMod val="65000"/>
                  <a:lumOff val="35000"/>
                </a:schemeClr>
              </a:solidFill>
            </a:ln>
          </p:spPr>
        </p:pic>
        <p:sp>
          <p:nvSpPr>
            <p:cNvPr id="48" name="Oval 47">
              <a:extLst>
                <a:ext uri="{FF2B5EF4-FFF2-40B4-BE49-F238E27FC236}">
                  <a16:creationId xmlns:a16="http://schemas.microsoft.com/office/drawing/2014/main" id="{1424D9DC-11E8-1543-A98F-92CD7D42C44A}"/>
                </a:ext>
              </a:extLst>
            </p:cNvPr>
            <p:cNvSpPr/>
            <p:nvPr/>
          </p:nvSpPr>
          <p:spPr>
            <a:xfrm>
              <a:off x="4710124" y="2054558"/>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E67D9B4B-1D01-5540-AB6A-63FD2F4E1B7A}"/>
              </a:ext>
            </a:extLst>
          </p:cNvPr>
          <p:cNvGrpSpPr/>
          <p:nvPr/>
        </p:nvGrpSpPr>
        <p:grpSpPr>
          <a:xfrm>
            <a:off x="9670754" y="1708797"/>
            <a:ext cx="1463040" cy="1476665"/>
            <a:chOff x="4281499" y="3508704"/>
            <a:chExt cx="1097280" cy="1107499"/>
          </a:xfrm>
        </p:grpSpPr>
        <p:pic>
          <p:nvPicPr>
            <p:cNvPr id="50" name="Picture 49">
              <a:extLst>
                <a:ext uri="{FF2B5EF4-FFF2-40B4-BE49-F238E27FC236}">
                  <a16:creationId xmlns:a16="http://schemas.microsoft.com/office/drawing/2014/main" id="{9A4B98E3-2406-6A46-848B-CD6322B938A9}"/>
                </a:ext>
              </a:extLst>
            </p:cNvPr>
            <p:cNvPicPr>
              <a:picLocks/>
            </p:cNvPicPr>
            <p:nvPr/>
          </p:nvPicPr>
          <p:blipFill rotWithShape="1">
            <a:blip r:embed="rId5"/>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51" name="Oval 50">
              <a:extLst>
                <a:ext uri="{FF2B5EF4-FFF2-40B4-BE49-F238E27FC236}">
                  <a16:creationId xmlns:a16="http://schemas.microsoft.com/office/drawing/2014/main" id="{5F13B14E-BFA1-C74B-98DB-89A47767975F}"/>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a:bodyPr>
          <a:lstStyle/>
          <a:p>
            <a:pPr algn="ctr"/>
            <a:r>
              <a:rPr lang="en-US">
                <a:cs typeface="Calibri Light" panose="020F0302020204030204" pitchFamily="34" charset="0"/>
              </a:rPr>
              <a:t>Benefits and Costs of Different Strategies</a:t>
            </a:r>
            <a:endParaRPr lang="en-US"/>
          </a:p>
        </p:txBody>
      </p:sp>
      <p:sp>
        <p:nvSpPr>
          <p:cNvPr id="23" name="Google Shape;174;p29">
            <a:extLst>
              <a:ext uri="{FF2B5EF4-FFF2-40B4-BE49-F238E27FC236}">
                <a16:creationId xmlns:a16="http://schemas.microsoft.com/office/drawing/2014/main" id="{AFF5C97C-475F-42D9-8230-A3FA99D0A7B1}"/>
              </a:ext>
            </a:extLst>
          </p:cNvPr>
          <p:cNvSpPr txBox="1"/>
          <p:nvPr/>
        </p:nvSpPr>
        <p:spPr>
          <a:xfrm>
            <a:off x="5030489" y="3185462"/>
            <a:ext cx="2520000" cy="859412"/>
          </a:xfrm>
          <a:prstGeom prst="rect">
            <a:avLst/>
          </a:prstGeom>
          <a:noFill/>
          <a:ln>
            <a:noFill/>
          </a:ln>
        </p:spPr>
        <p:txBody>
          <a:bodyPr spcFirstLastPara="1" wrap="square" lIns="121900" tIns="60933" rIns="121900" bIns="60933" anchor="t" anchorCtr="0">
            <a:noAutofit/>
          </a:bodyPr>
          <a:lstStyle/>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Technical </a:t>
            </a:r>
          </a:p>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Mastery</a:t>
            </a:r>
          </a:p>
        </p:txBody>
      </p:sp>
      <p:sp>
        <p:nvSpPr>
          <p:cNvPr id="25" name="Rectangle 24">
            <a:extLst>
              <a:ext uri="{FF2B5EF4-FFF2-40B4-BE49-F238E27FC236}">
                <a16:creationId xmlns:a16="http://schemas.microsoft.com/office/drawing/2014/main" id="{AAF26848-5585-4F1A-BC7D-F180729ED55B}"/>
              </a:ext>
            </a:extLst>
          </p:cNvPr>
          <p:cNvSpPr/>
          <p:nvPr/>
        </p:nvSpPr>
        <p:spPr>
          <a:xfrm>
            <a:off x="7074767" y="3224521"/>
            <a:ext cx="2520000" cy="830997"/>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Collaborative </a:t>
            </a:r>
          </a:p>
          <a:p>
            <a:pPr lvl="0" algn="ctr">
              <a:buClr>
                <a:srgbClr val="505050"/>
              </a:buClr>
              <a:buSzPts val="2000"/>
            </a:pPr>
            <a:r>
              <a:rPr lang="en-US" sz="2400" b="1">
                <a:latin typeface="+mj-lt"/>
                <a:ea typeface="Helvetica Neue"/>
                <a:cs typeface="Calibri Light" panose="020F0302020204030204" pitchFamily="34" charset="0"/>
                <a:sym typeface="Helvetica Neue"/>
              </a:rPr>
              <a:t>Optimization</a:t>
            </a:r>
            <a:endParaRPr lang="en-US" sz="2400" b="1">
              <a:latin typeface="+mj-lt"/>
              <a:cs typeface="Calibri Light" panose="020F0302020204030204" pitchFamily="34" charset="0"/>
            </a:endParaRPr>
          </a:p>
        </p:txBody>
      </p:sp>
      <p:sp>
        <p:nvSpPr>
          <p:cNvPr id="32" name="Rectangle 31">
            <a:extLst>
              <a:ext uri="{FF2B5EF4-FFF2-40B4-BE49-F238E27FC236}">
                <a16:creationId xmlns:a16="http://schemas.microsoft.com/office/drawing/2014/main" id="{8BADCBFD-B2CC-4543-831F-8273264B7BB1}"/>
              </a:ext>
            </a:extLst>
          </p:cNvPr>
          <p:cNvSpPr/>
          <p:nvPr/>
        </p:nvSpPr>
        <p:spPr>
          <a:xfrm>
            <a:off x="9142274" y="3224521"/>
            <a:ext cx="2520000" cy="830997"/>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Organizational </a:t>
            </a:r>
          </a:p>
          <a:p>
            <a:pPr lvl="0" algn="ctr">
              <a:buClr>
                <a:srgbClr val="505050"/>
              </a:buClr>
              <a:buSzPts val="2000"/>
            </a:pPr>
            <a:r>
              <a:rPr lang="en-US" sz="2400" b="1">
                <a:latin typeface="+mj-lt"/>
                <a:ea typeface="Helvetica Neue"/>
                <a:cs typeface="Calibri Light" panose="020F0302020204030204" pitchFamily="34" charset="0"/>
                <a:sym typeface="Helvetica Neue"/>
              </a:rPr>
              <a:t>Innovation</a:t>
            </a:r>
          </a:p>
        </p:txBody>
      </p:sp>
      <p:sp>
        <p:nvSpPr>
          <p:cNvPr id="33" name="Google Shape;177;p29">
            <a:extLst>
              <a:ext uri="{FF2B5EF4-FFF2-40B4-BE49-F238E27FC236}">
                <a16:creationId xmlns:a16="http://schemas.microsoft.com/office/drawing/2014/main" id="{9B9F8497-EA1C-4B8C-8A31-33604450F6D5}"/>
              </a:ext>
            </a:extLst>
          </p:cNvPr>
          <p:cNvSpPr txBox="1"/>
          <p:nvPr/>
        </p:nvSpPr>
        <p:spPr>
          <a:xfrm>
            <a:off x="1244582" y="3153982"/>
            <a:ext cx="2520000" cy="1032083"/>
          </a:xfrm>
          <a:prstGeom prst="rect">
            <a:avLst/>
          </a:prstGeom>
          <a:noFill/>
          <a:ln>
            <a:noFill/>
          </a:ln>
        </p:spPr>
        <p:txBody>
          <a:bodyPr spcFirstLastPara="1" wrap="square" lIns="121900" tIns="60933" rIns="121900" bIns="60933" anchor="t" anchorCtr="0">
            <a:noAutofit/>
          </a:bodyPr>
          <a:lstStyle/>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Autocratic </a:t>
            </a:r>
          </a:p>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Direction</a:t>
            </a:r>
            <a:endParaRPr sz="2400" b="1">
              <a:latin typeface="+mj-lt"/>
              <a:cs typeface="Calibri Light" panose="020F0302020204030204" pitchFamily="34" charset="0"/>
            </a:endParaRPr>
          </a:p>
        </p:txBody>
      </p:sp>
      <p:pic>
        <p:nvPicPr>
          <p:cNvPr id="20" name="Picture 19">
            <a:extLst>
              <a:ext uri="{FF2B5EF4-FFF2-40B4-BE49-F238E27FC236}">
                <a16:creationId xmlns:a16="http://schemas.microsoft.com/office/drawing/2014/main" id="{84A8CB56-8E42-4A52-AF52-153B8B42776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892" t="5355" r="20734" b="4362"/>
          <a:stretch/>
        </p:blipFill>
        <p:spPr>
          <a:xfrm>
            <a:off x="5543500" y="1669738"/>
            <a:ext cx="1493978" cy="1465576"/>
          </a:xfrm>
          <a:prstGeom prst="flowChartConnector">
            <a:avLst/>
          </a:prstGeom>
          <a:ln w="19050">
            <a:solidFill>
              <a:schemeClr val="tx1">
                <a:lumMod val="65000"/>
                <a:lumOff val="35000"/>
              </a:schemeClr>
            </a:solidFill>
          </a:ln>
        </p:spPr>
      </p:pic>
      <p:sp>
        <p:nvSpPr>
          <p:cNvPr id="24" name="Content Placeholder 5">
            <a:extLst>
              <a:ext uri="{FF2B5EF4-FFF2-40B4-BE49-F238E27FC236}">
                <a16:creationId xmlns:a16="http://schemas.microsoft.com/office/drawing/2014/main" id="{7183CB8A-A980-E94B-B064-6A144C949517}"/>
              </a:ext>
            </a:extLst>
          </p:cNvPr>
          <p:cNvSpPr>
            <a:spLocks noGrp="1"/>
          </p:cNvSpPr>
          <p:nvPr>
            <p:ph sz="half" idx="4294967295"/>
          </p:nvPr>
        </p:nvSpPr>
        <p:spPr>
          <a:xfrm>
            <a:off x="228600" y="4468121"/>
            <a:ext cx="5472052" cy="2015267"/>
          </a:xfrm>
          <a:prstGeom prst="rect">
            <a:avLst/>
          </a:prstGeom>
        </p:spPr>
        <p:txBody>
          <a:bodyPr>
            <a:normAutofit/>
          </a:bodyPr>
          <a:lstStyle/>
          <a:p>
            <a:pPr marL="0" indent="0">
              <a:buNone/>
            </a:pPr>
            <a:r>
              <a:rPr lang="en-US" sz="2000" b="1"/>
              <a:t>Benefits:   </a:t>
            </a:r>
            <a:r>
              <a:rPr lang="en-US" sz="2000"/>
              <a:t>High performance (if respected)</a:t>
            </a:r>
          </a:p>
          <a:p>
            <a:pPr marL="0" indent="0">
              <a:buNone/>
            </a:pPr>
            <a:r>
              <a:rPr lang="en-US" sz="2000"/>
              <a:t>                   Can work well in urgent situations</a:t>
            </a:r>
          </a:p>
          <a:p>
            <a:pPr marL="0" indent="0">
              <a:buNone/>
            </a:pPr>
            <a:endParaRPr lang="en-US" sz="2000"/>
          </a:p>
          <a:p>
            <a:pPr marL="0" indent="0">
              <a:buNone/>
            </a:pPr>
            <a:r>
              <a:rPr lang="en-US" sz="2000" b="1"/>
              <a:t>Costs:        </a:t>
            </a:r>
            <a:r>
              <a:rPr lang="en-US" sz="2000"/>
              <a:t>Team burnout, low satisfaction</a:t>
            </a:r>
          </a:p>
          <a:p>
            <a:pPr marL="457200" lvl="1" indent="0">
              <a:buNone/>
            </a:pPr>
            <a:r>
              <a:rPr lang="en-US" sz="2000"/>
              <a:t>           Less input risks groupthink</a:t>
            </a:r>
            <a:endParaRPr lang="en-US" sz="1800"/>
          </a:p>
        </p:txBody>
      </p:sp>
      <p:sp>
        <p:nvSpPr>
          <p:cNvPr id="26" name="Content Placeholder 5">
            <a:extLst>
              <a:ext uri="{FF2B5EF4-FFF2-40B4-BE49-F238E27FC236}">
                <a16:creationId xmlns:a16="http://schemas.microsoft.com/office/drawing/2014/main" id="{7183CB8A-A980-E94B-B064-6A144C949517}"/>
              </a:ext>
            </a:extLst>
          </p:cNvPr>
          <p:cNvSpPr>
            <a:spLocks noGrp="1"/>
          </p:cNvSpPr>
          <p:nvPr>
            <p:ph sz="half" idx="4294967295"/>
          </p:nvPr>
        </p:nvSpPr>
        <p:spPr>
          <a:xfrm>
            <a:off x="5543500" y="4462624"/>
            <a:ext cx="5886500" cy="2166776"/>
          </a:xfrm>
          <a:prstGeom prst="rect">
            <a:avLst/>
          </a:prstGeom>
        </p:spPr>
        <p:txBody>
          <a:bodyPr>
            <a:normAutofit lnSpcReduction="10000"/>
          </a:bodyPr>
          <a:lstStyle/>
          <a:p>
            <a:pPr marL="0" indent="0">
              <a:buNone/>
            </a:pPr>
            <a:r>
              <a:rPr lang="en-US" sz="2000" b="1"/>
              <a:t>Benefits:  </a:t>
            </a:r>
            <a:r>
              <a:rPr lang="en-US" sz="2000"/>
              <a:t>Provides a balance of freedom and control</a:t>
            </a:r>
            <a:endParaRPr lang="en-US" sz="2000" b="1"/>
          </a:p>
          <a:p>
            <a:pPr marL="0" indent="0">
              <a:buNone/>
            </a:pPr>
            <a:r>
              <a:rPr lang="en-US" sz="2000"/>
              <a:t>                  Can foster continuous innovation</a:t>
            </a:r>
          </a:p>
          <a:p>
            <a:pPr marL="0" indent="0">
              <a:buNone/>
            </a:pPr>
            <a:endParaRPr lang="en-US" sz="1000"/>
          </a:p>
          <a:p>
            <a:pPr marL="0" indent="0">
              <a:buNone/>
            </a:pPr>
            <a:r>
              <a:rPr lang="en-US" sz="2000" b="1"/>
              <a:t>Costs:       </a:t>
            </a:r>
            <a:r>
              <a:rPr lang="en-US" sz="2000"/>
              <a:t>Coordination can be complicated</a:t>
            </a:r>
          </a:p>
          <a:p>
            <a:pPr marL="0" indent="0">
              <a:buNone/>
            </a:pPr>
            <a:r>
              <a:rPr lang="en-US" sz="2000"/>
              <a:t>	  Takes time to socialize new members</a:t>
            </a:r>
          </a:p>
          <a:p>
            <a:pPr marL="0" indent="0">
              <a:buNone/>
            </a:pPr>
            <a:r>
              <a:rPr lang="en-US" sz="2000"/>
              <a:t>	  Organizational changes meet resistance </a:t>
            </a:r>
            <a:endParaRPr lang="en-US" sz="1800"/>
          </a:p>
        </p:txBody>
      </p:sp>
    </p:spTree>
    <p:extLst>
      <p:ext uri="{BB962C8B-B14F-4D97-AF65-F5344CB8AC3E}">
        <p14:creationId xmlns:p14="http://schemas.microsoft.com/office/powerpoint/2010/main" val="204234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xEl>
                                              <p:pRg st="3" end="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23" grpId="0"/>
      <p:bldP spid="25" grpId="0"/>
      <p:bldP spid="32" grpId="0"/>
      <p:bldP spid="33" grpId="0"/>
      <p:bldP spid="24" grpId="0" uiExpand="1" build="p"/>
      <p:bldP spid="2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tape measure transparent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6681" y="95693"/>
            <a:ext cx="10143461" cy="676230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309452" y="1933538"/>
            <a:ext cx="5612884" cy="1143000"/>
          </a:xfrm>
        </p:spPr>
        <p:txBody>
          <a:bodyPr>
            <a:noAutofit/>
          </a:bodyPr>
          <a:lstStyle/>
          <a:p>
            <a:pPr algn="ctr"/>
            <a:r>
              <a:rPr lang="en-GB"/>
              <a:t>How do we measure   leadership strategies?</a:t>
            </a:r>
          </a:p>
        </p:txBody>
      </p:sp>
    </p:spTree>
    <p:extLst>
      <p:ext uri="{BB962C8B-B14F-4D97-AF65-F5344CB8AC3E}">
        <p14:creationId xmlns:p14="http://schemas.microsoft.com/office/powerpoint/2010/main" val="2514680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21" name="Picture 20">
            <a:extLst>
              <a:ext uri="{FF2B5EF4-FFF2-40B4-BE49-F238E27FC236}">
                <a16:creationId xmlns:a16="http://schemas.microsoft.com/office/drawing/2014/main" id="{BF05047F-76F6-4597-A8C0-9909F228FC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2" t="5355" r="20734" b="4362"/>
          <a:stretch/>
        </p:blipFill>
        <p:spPr>
          <a:xfrm>
            <a:off x="3976618" y="3033651"/>
            <a:ext cx="1493978" cy="1465576"/>
          </a:xfrm>
          <a:prstGeom prst="flowChartConnector">
            <a:avLst/>
          </a:prstGeom>
          <a:ln w="19050">
            <a:solidFill>
              <a:schemeClr val="tx1">
                <a:lumMod val="65000"/>
                <a:lumOff val="35000"/>
              </a:schemeClr>
            </a:solidFill>
          </a:ln>
        </p:spPr>
      </p:pic>
      <p:grpSp>
        <p:nvGrpSpPr>
          <p:cNvPr id="37" name="Group 36">
            <a:extLst>
              <a:ext uri="{FF2B5EF4-FFF2-40B4-BE49-F238E27FC236}">
                <a16:creationId xmlns:a16="http://schemas.microsoft.com/office/drawing/2014/main" id="{95818C00-AE1F-7841-8B32-B005D86CE2B5}"/>
              </a:ext>
            </a:extLst>
          </p:cNvPr>
          <p:cNvGrpSpPr>
            <a:grpSpLocks noChangeAspect="1"/>
          </p:cNvGrpSpPr>
          <p:nvPr/>
        </p:nvGrpSpPr>
        <p:grpSpPr>
          <a:xfrm>
            <a:off x="6719814" y="3033651"/>
            <a:ext cx="1465576" cy="1465578"/>
            <a:chOff x="1644003" y="3518922"/>
            <a:chExt cx="1097280" cy="1097281"/>
          </a:xfrm>
        </p:grpSpPr>
        <p:pic>
          <p:nvPicPr>
            <p:cNvPr id="38" name="Picture 37">
              <a:extLst>
                <a:ext uri="{FF2B5EF4-FFF2-40B4-BE49-F238E27FC236}">
                  <a16:creationId xmlns:a16="http://schemas.microsoft.com/office/drawing/2014/main" id="{4AE772EF-9B37-2449-BC73-8B34DD7A6C3C}"/>
                </a:ext>
              </a:extLst>
            </p:cNvPr>
            <p:cNvPicPr>
              <a:picLocks/>
            </p:cNvPicPr>
            <p:nvPr/>
          </p:nvPicPr>
          <p:blipFill>
            <a:blip r:embed="rId4"/>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39" name="Oval 38">
              <a:extLst>
                <a:ext uri="{FF2B5EF4-FFF2-40B4-BE49-F238E27FC236}">
                  <a16:creationId xmlns:a16="http://schemas.microsoft.com/office/drawing/2014/main" id="{4CF948F3-E37A-8F4E-9FDC-D6BA2DB22362}"/>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46" name="Group 45">
            <a:extLst>
              <a:ext uri="{FF2B5EF4-FFF2-40B4-BE49-F238E27FC236}">
                <a16:creationId xmlns:a16="http://schemas.microsoft.com/office/drawing/2014/main" id="{36F857BF-4A3D-974A-A966-360FEF39C1B6}"/>
              </a:ext>
            </a:extLst>
          </p:cNvPr>
          <p:cNvGrpSpPr/>
          <p:nvPr/>
        </p:nvGrpSpPr>
        <p:grpSpPr>
          <a:xfrm>
            <a:off x="1264362" y="3033651"/>
            <a:ext cx="1463040" cy="1463040"/>
            <a:chOff x="4710124" y="2054558"/>
            <a:chExt cx="1097280" cy="1097280"/>
          </a:xfrm>
        </p:grpSpPr>
        <p:pic>
          <p:nvPicPr>
            <p:cNvPr id="47" name="Picture 46">
              <a:extLst>
                <a:ext uri="{FF2B5EF4-FFF2-40B4-BE49-F238E27FC236}">
                  <a16:creationId xmlns:a16="http://schemas.microsoft.com/office/drawing/2014/main" id="{FD324C12-7FD3-3343-B6BA-B63615A43156}"/>
                </a:ext>
              </a:extLst>
            </p:cNvPr>
            <p:cNvPicPr>
              <a:picLocks/>
            </p:cNvPicPr>
            <p:nvPr/>
          </p:nvPicPr>
          <p:blipFill rotWithShape="1">
            <a:blip r:embed="rId5"/>
            <a:srcRect l="13360" t="26429" r="19097" b="-1"/>
            <a:stretch/>
          </p:blipFill>
          <p:spPr>
            <a:xfrm>
              <a:off x="4710124" y="2054558"/>
              <a:ext cx="1097280" cy="1097280"/>
            </a:xfrm>
            <a:prstGeom prst="ellipse">
              <a:avLst/>
            </a:prstGeom>
            <a:solidFill>
              <a:srgbClr val="FFFFFF">
                <a:alpha val="30196"/>
              </a:srgbClr>
            </a:solidFill>
            <a:ln>
              <a:solidFill>
                <a:schemeClr val="tx1">
                  <a:lumMod val="65000"/>
                  <a:lumOff val="35000"/>
                </a:schemeClr>
              </a:solidFill>
            </a:ln>
          </p:spPr>
        </p:pic>
        <p:sp>
          <p:nvSpPr>
            <p:cNvPr id="48" name="Oval 47">
              <a:extLst>
                <a:ext uri="{FF2B5EF4-FFF2-40B4-BE49-F238E27FC236}">
                  <a16:creationId xmlns:a16="http://schemas.microsoft.com/office/drawing/2014/main" id="{1424D9DC-11E8-1543-A98F-92CD7D42C44A}"/>
                </a:ext>
              </a:extLst>
            </p:cNvPr>
            <p:cNvSpPr/>
            <p:nvPr/>
          </p:nvSpPr>
          <p:spPr>
            <a:xfrm>
              <a:off x="4710124" y="2054558"/>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E67D9B4B-1D01-5540-AB6A-63FD2F4E1B7A}"/>
              </a:ext>
            </a:extLst>
          </p:cNvPr>
          <p:cNvGrpSpPr/>
          <p:nvPr/>
        </p:nvGrpSpPr>
        <p:grpSpPr>
          <a:xfrm>
            <a:off x="9454700" y="3033651"/>
            <a:ext cx="1463040" cy="1476665"/>
            <a:chOff x="4281499" y="3508704"/>
            <a:chExt cx="1097280" cy="1107499"/>
          </a:xfrm>
        </p:grpSpPr>
        <p:pic>
          <p:nvPicPr>
            <p:cNvPr id="50" name="Picture 49">
              <a:extLst>
                <a:ext uri="{FF2B5EF4-FFF2-40B4-BE49-F238E27FC236}">
                  <a16:creationId xmlns:a16="http://schemas.microsoft.com/office/drawing/2014/main" id="{9A4B98E3-2406-6A46-848B-CD6322B938A9}"/>
                </a:ext>
              </a:extLst>
            </p:cNvPr>
            <p:cNvPicPr>
              <a:picLocks/>
            </p:cNvPicPr>
            <p:nvPr/>
          </p:nvPicPr>
          <p:blipFill rotWithShape="1">
            <a:blip r:embed="rId6"/>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51" name="Oval 50">
              <a:extLst>
                <a:ext uri="{FF2B5EF4-FFF2-40B4-BE49-F238E27FC236}">
                  <a16:creationId xmlns:a16="http://schemas.microsoft.com/office/drawing/2014/main" id="{5F13B14E-BFA1-C74B-98DB-89A47767975F}"/>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Google Shape;174;p29">
            <a:extLst>
              <a:ext uri="{FF2B5EF4-FFF2-40B4-BE49-F238E27FC236}">
                <a16:creationId xmlns:a16="http://schemas.microsoft.com/office/drawing/2014/main" id="{AFF5C97C-475F-42D9-8230-A3FA99D0A7B1}"/>
              </a:ext>
            </a:extLst>
          </p:cNvPr>
          <p:cNvSpPr txBox="1"/>
          <p:nvPr/>
        </p:nvSpPr>
        <p:spPr>
          <a:xfrm>
            <a:off x="3463607" y="4549375"/>
            <a:ext cx="2520000" cy="859412"/>
          </a:xfrm>
          <a:prstGeom prst="rect">
            <a:avLst/>
          </a:prstGeom>
          <a:noFill/>
          <a:ln>
            <a:noFill/>
          </a:ln>
        </p:spPr>
        <p:txBody>
          <a:bodyPr spcFirstLastPara="1" wrap="square" lIns="121900" tIns="60933" rIns="121900" bIns="60933" anchor="t" anchorCtr="0">
            <a:noAutofit/>
          </a:bodyPr>
          <a:lstStyle/>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Technical </a:t>
            </a:r>
          </a:p>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Mastery</a:t>
            </a:r>
          </a:p>
        </p:txBody>
      </p:sp>
      <p:sp>
        <p:nvSpPr>
          <p:cNvPr id="25" name="Rectangle 24">
            <a:extLst>
              <a:ext uri="{FF2B5EF4-FFF2-40B4-BE49-F238E27FC236}">
                <a16:creationId xmlns:a16="http://schemas.microsoft.com/office/drawing/2014/main" id="{AAF26848-5585-4F1A-BC7D-F180729ED55B}"/>
              </a:ext>
            </a:extLst>
          </p:cNvPr>
          <p:cNvSpPr/>
          <p:nvPr/>
        </p:nvSpPr>
        <p:spPr>
          <a:xfrm>
            <a:off x="6198495" y="4549375"/>
            <a:ext cx="2520000" cy="830997"/>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Collaborative </a:t>
            </a:r>
          </a:p>
          <a:p>
            <a:pPr lvl="0" algn="ctr">
              <a:buClr>
                <a:srgbClr val="505050"/>
              </a:buClr>
              <a:buSzPts val="2000"/>
            </a:pPr>
            <a:r>
              <a:rPr lang="en-US" sz="2400" b="1">
                <a:latin typeface="+mj-lt"/>
                <a:ea typeface="Helvetica Neue"/>
                <a:cs typeface="Calibri Light" panose="020F0302020204030204" pitchFamily="34" charset="0"/>
                <a:sym typeface="Helvetica Neue"/>
              </a:rPr>
              <a:t>Optimization</a:t>
            </a:r>
            <a:endParaRPr lang="en-US" sz="2400" b="1">
              <a:latin typeface="+mj-lt"/>
              <a:cs typeface="Calibri Light" panose="020F0302020204030204" pitchFamily="34" charset="0"/>
            </a:endParaRPr>
          </a:p>
        </p:txBody>
      </p:sp>
      <p:sp>
        <p:nvSpPr>
          <p:cNvPr id="32" name="Rectangle 31">
            <a:extLst>
              <a:ext uri="{FF2B5EF4-FFF2-40B4-BE49-F238E27FC236}">
                <a16:creationId xmlns:a16="http://schemas.microsoft.com/office/drawing/2014/main" id="{8BADCBFD-B2CC-4543-831F-8273264B7BB1}"/>
              </a:ext>
            </a:extLst>
          </p:cNvPr>
          <p:cNvSpPr/>
          <p:nvPr/>
        </p:nvSpPr>
        <p:spPr>
          <a:xfrm>
            <a:off x="8926220" y="4549375"/>
            <a:ext cx="2520000" cy="830997"/>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Organizational </a:t>
            </a:r>
          </a:p>
          <a:p>
            <a:pPr lvl="0" algn="ctr">
              <a:buClr>
                <a:srgbClr val="505050"/>
              </a:buClr>
              <a:buSzPts val="2000"/>
            </a:pPr>
            <a:r>
              <a:rPr lang="en-US" sz="2400" b="1">
                <a:latin typeface="+mj-lt"/>
                <a:ea typeface="Helvetica Neue"/>
                <a:cs typeface="Calibri Light" panose="020F0302020204030204" pitchFamily="34" charset="0"/>
                <a:sym typeface="Helvetica Neue"/>
              </a:rPr>
              <a:t>Innovation</a:t>
            </a:r>
          </a:p>
        </p:txBody>
      </p:sp>
      <p:sp>
        <p:nvSpPr>
          <p:cNvPr id="33" name="Google Shape;177;p29">
            <a:extLst>
              <a:ext uri="{FF2B5EF4-FFF2-40B4-BE49-F238E27FC236}">
                <a16:creationId xmlns:a16="http://schemas.microsoft.com/office/drawing/2014/main" id="{9B9F8497-EA1C-4B8C-8A31-33604450F6D5}"/>
              </a:ext>
            </a:extLst>
          </p:cNvPr>
          <p:cNvSpPr txBox="1"/>
          <p:nvPr/>
        </p:nvSpPr>
        <p:spPr>
          <a:xfrm>
            <a:off x="735882" y="4549375"/>
            <a:ext cx="2520000" cy="1032083"/>
          </a:xfrm>
          <a:prstGeom prst="rect">
            <a:avLst/>
          </a:prstGeom>
          <a:noFill/>
          <a:ln>
            <a:noFill/>
          </a:ln>
        </p:spPr>
        <p:txBody>
          <a:bodyPr spcFirstLastPara="1" wrap="square" lIns="121900" tIns="60933" rIns="121900" bIns="60933" anchor="t" anchorCtr="0">
            <a:noAutofit/>
          </a:bodyPr>
          <a:lstStyle/>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Autocratic </a:t>
            </a:r>
          </a:p>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Direction</a:t>
            </a:r>
            <a:endParaRPr sz="2400" b="1">
              <a:latin typeface="+mj-lt"/>
              <a:cs typeface="Calibri Light" panose="020F0302020204030204" pitchFamily="34" charset="0"/>
            </a:endParaRPr>
          </a:p>
        </p:txBody>
      </p:sp>
      <p:sp>
        <p:nvSpPr>
          <p:cNvPr id="22" name="Title 1"/>
          <p:cNvSpPr>
            <a:spLocks noGrp="1"/>
          </p:cNvSpPr>
          <p:nvPr>
            <p:ph type="title"/>
          </p:nvPr>
        </p:nvSpPr>
        <p:spPr>
          <a:xfrm>
            <a:off x="722048" y="152400"/>
            <a:ext cx="10515600" cy="1325563"/>
          </a:xfrm>
        </p:spPr>
        <p:txBody>
          <a:bodyPr>
            <a:normAutofit/>
          </a:bodyPr>
          <a:lstStyle/>
          <a:p>
            <a:pPr algn="ctr"/>
            <a:r>
              <a:rPr lang="en-US"/>
              <a:t>What Is Your Primary Leadership Strategy?</a:t>
            </a:r>
          </a:p>
        </p:txBody>
      </p:sp>
      <p:sp>
        <p:nvSpPr>
          <p:cNvPr id="24" name="Content Placeholder 2"/>
          <p:cNvSpPr txBox="1">
            <a:spLocks/>
          </p:cNvSpPr>
          <p:nvPr/>
        </p:nvSpPr>
        <p:spPr>
          <a:xfrm>
            <a:off x="2133600" y="1241091"/>
            <a:ext cx="9403688" cy="876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a:solidFill>
                <a:schemeClr val="tx1">
                  <a:lumMod val="75000"/>
                  <a:lumOff val="25000"/>
                </a:schemeClr>
              </a:solidFill>
            </a:endParaRPr>
          </a:p>
          <a:p>
            <a:pPr marL="0" indent="0">
              <a:buNone/>
            </a:pPr>
            <a:r>
              <a:rPr lang="en-US" sz="2400">
                <a:solidFill>
                  <a:schemeClr val="tx1">
                    <a:lumMod val="75000"/>
                    <a:lumOff val="25000"/>
                  </a:schemeClr>
                </a:solidFill>
              </a:rPr>
              <a:t>Have you completed the </a:t>
            </a:r>
            <a:r>
              <a:rPr lang="en-US" sz="2400" b="1">
                <a:solidFill>
                  <a:schemeClr val="tx1">
                    <a:lumMod val="75000"/>
                    <a:lumOff val="25000"/>
                  </a:schemeClr>
                </a:solidFill>
              </a:rPr>
              <a:t>Leadership Orientation Questionnaire?</a:t>
            </a:r>
            <a:endParaRPr lang="en-US" sz="2400">
              <a:solidFill>
                <a:schemeClr val="tx1">
                  <a:lumMod val="75000"/>
                  <a:lumOff val="25000"/>
                </a:schemeClr>
              </a:solidFill>
            </a:endParaRPr>
          </a:p>
        </p:txBody>
      </p:sp>
      <p:sp>
        <p:nvSpPr>
          <p:cNvPr id="26" name="Oval 25"/>
          <p:cNvSpPr/>
          <p:nvPr/>
        </p:nvSpPr>
        <p:spPr>
          <a:xfrm>
            <a:off x="1308236" y="1377458"/>
            <a:ext cx="612709" cy="545023"/>
          </a:xfrm>
          <a:prstGeom prst="ellipse">
            <a:avLst/>
          </a:prstGeom>
          <a:noFill/>
          <a:ln w="19050">
            <a:solidFill>
              <a:srgbClr val="5A2E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5A2E54"/>
                </a:solidFill>
              </a:rPr>
              <a:t>1</a:t>
            </a:r>
          </a:p>
        </p:txBody>
      </p:sp>
      <p:sp>
        <p:nvSpPr>
          <p:cNvPr id="27" name="Oval 26"/>
          <p:cNvSpPr/>
          <p:nvPr/>
        </p:nvSpPr>
        <p:spPr>
          <a:xfrm>
            <a:off x="1308236" y="2266756"/>
            <a:ext cx="612709" cy="545023"/>
          </a:xfrm>
          <a:prstGeom prst="ellipse">
            <a:avLst/>
          </a:prstGeom>
          <a:noFill/>
          <a:ln w="19050">
            <a:solidFill>
              <a:srgbClr val="5A2E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5A2E54"/>
                </a:solidFill>
              </a:rPr>
              <a:t>2</a:t>
            </a:r>
          </a:p>
        </p:txBody>
      </p:sp>
      <p:sp>
        <p:nvSpPr>
          <p:cNvPr id="28" name="Content Placeholder 2"/>
          <p:cNvSpPr txBox="1">
            <a:spLocks/>
          </p:cNvSpPr>
          <p:nvPr/>
        </p:nvSpPr>
        <p:spPr>
          <a:xfrm>
            <a:off x="2133600" y="2116902"/>
            <a:ext cx="9403688" cy="876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a:solidFill>
                <a:schemeClr val="tx1">
                  <a:lumMod val="75000"/>
                  <a:lumOff val="25000"/>
                </a:schemeClr>
              </a:solidFill>
            </a:endParaRPr>
          </a:p>
          <a:p>
            <a:pPr marL="0" indent="0">
              <a:buNone/>
            </a:pPr>
            <a:r>
              <a:rPr lang="en-US" sz="2400">
                <a:solidFill>
                  <a:schemeClr val="tx1">
                    <a:lumMod val="75000"/>
                    <a:lumOff val="25000"/>
                  </a:schemeClr>
                </a:solidFill>
              </a:rPr>
              <a:t>Scoring your strategies by adding up ratings to items:</a:t>
            </a:r>
          </a:p>
        </p:txBody>
      </p:sp>
      <p:sp>
        <p:nvSpPr>
          <p:cNvPr id="29" name="Content Placeholder 2"/>
          <p:cNvSpPr txBox="1">
            <a:spLocks/>
          </p:cNvSpPr>
          <p:nvPr/>
        </p:nvSpPr>
        <p:spPr>
          <a:xfrm>
            <a:off x="702256" y="5586766"/>
            <a:ext cx="9403688" cy="876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400"/>
              <a:t>=</a:t>
            </a:r>
            <a:endParaRPr lang="en-US" sz="2400"/>
          </a:p>
        </p:txBody>
      </p:sp>
      <p:sp>
        <p:nvSpPr>
          <p:cNvPr id="6" name="TextBox 5"/>
          <p:cNvSpPr txBox="1"/>
          <p:nvPr/>
        </p:nvSpPr>
        <p:spPr>
          <a:xfrm>
            <a:off x="1111665" y="5425186"/>
            <a:ext cx="1768433" cy="707886"/>
          </a:xfrm>
          <a:prstGeom prst="rect">
            <a:avLst/>
          </a:prstGeom>
          <a:noFill/>
        </p:spPr>
        <p:txBody>
          <a:bodyPr wrap="none" rtlCol="0">
            <a:spAutoFit/>
          </a:bodyPr>
          <a:lstStyle/>
          <a:p>
            <a:pPr algn="ctr"/>
            <a:r>
              <a:rPr lang="en-US" sz="2000"/>
              <a:t>= </a:t>
            </a:r>
          </a:p>
          <a:p>
            <a:pPr algn="ctr"/>
            <a:r>
              <a:rPr lang="en-US" sz="2000"/>
              <a:t>1 + 5 + 9 + 13</a:t>
            </a:r>
          </a:p>
        </p:txBody>
      </p:sp>
      <p:sp>
        <p:nvSpPr>
          <p:cNvPr id="30" name="TextBox 29"/>
          <p:cNvSpPr txBox="1"/>
          <p:nvPr/>
        </p:nvSpPr>
        <p:spPr>
          <a:xfrm>
            <a:off x="3768056" y="5425186"/>
            <a:ext cx="1911101" cy="707886"/>
          </a:xfrm>
          <a:prstGeom prst="rect">
            <a:avLst/>
          </a:prstGeom>
          <a:noFill/>
        </p:spPr>
        <p:txBody>
          <a:bodyPr wrap="none" rtlCol="0">
            <a:spAutoFit/>
          </a:bodyPr>
          <a:lstStyle/>
          <a:p>
            <a:pPr algn="ctr"/>
            <a:r>
              <a:rPr lang="en-US" sz="2000"/>
              <a:t>= </a:t>
            </a:r>
          </a:p>
          <a:p>
            <a:pPr algn="ctr"/>
            <a:r>
              <a:rPr lang="en-US" sz="2000"/>
              <a:t>2 + 6 + 10 + 14</a:t>
            </a:r>
          </a:p>
        </p:txBody>
      </p:sp>
      <p:sp>
        <p:nvSpPr>
          <p:cNvPr id="31" name="TextBox 30"/>
          <p:cNvSpPr txBox="1"/>
          <p:nvPr/>
        </p:nvSpPr>
        <p:spPr>
          <a:xfrm>
            <a:off x="6576637" y="5435104"/>
            <a:ext cx="1892057" cy="707886"/>
          </a:xfrm>
          <a:prstGeom prst="rect">
            <a:avLst/>
          </a:prstGeom>
          <a:noFill/>
        </p:spPr>
        <p:txBody>
          <a:bodyPr wrap="none" rtlCol="0">
            <a:spAutoFit/>
          </a:bodyPr>
          <a:lstStyle/>
          <a:p>
            <a:pPr algn="ctr"/>
            <a:r>
              <a:rPr lang="en-US" sz="2000"/>
              <a:t>= </a:t>
            </a:r>
          </a:p>
          <a:p>
            <a:pPr algn="ctr"/>
            <a:r>
              <a:rPr lang="en-US" sz="2000"/>
              <a:t>3 + 7 + 11 + 15</a:t>
            </a:r>
          </a:p>
        </p:txBody>
      </p:sp>
      <p:sp>
        <p:nvSpPr>
          <p:cNvPr id="34" name="TextBox 33"/>
          <p:cNvSpPr txBox="1"/>
          <p:nvPr/>
        </p:nvSpPr>
        <p:spPr>
          <a:xfrm>
            <a:off x="9308734" y="5422269"/>
            <a:ext cx="1911101" cy="707886"/>
          </a:xfrm>
          <a:prstGeom prst="rect">
            <a:avLst/>
          </a:prstGeom>
          <a:noFill/>
        </p:spPr>
        <p:txBody>
          <a:bodyPr wrap="none" rtlCol="0">
            <a:spAutoFit/>
          </a:bodyPr>
          <a:lstStyle/>
          <a:p>
            <a:pPr algn="ctr"/>
            <a:r>
              <a:rPr lang="en-US" sz="2000"/>
              <a:t>= </a:t>
            </a:r>
          </a:p>
          <a:p>
            <a:pPr algn="ctr"/>
            <a:r>
              <a:rPr lang="en-US" sz="2000"/>
              <a:t>4 + 8 + 12 + 16</a:t>
            </a:r>
          </a:p>
        </p:txBody>
      </p:sp>
      <p:sp>
        <p:nvSpPr>
          <p:cNvPr id="35" name="TextBox 34">
            <a:extLst>
              <a:ext uri="{FF2B5EF4-FFF2-40B4-BE49-F238E27FC236}">
                <a16:creationId xmlns:a16="http://schemas.microsoft.com/office/drawing/2014/main" id="{12393B27-BC6C-B047-9071-09FCA947F31A}"/>
              </a:ext>
            </a:extLst>
          </p:cNvPr>
          <p:cNvSpPr txBox="1"/>
          <p:nvPr/>
        </p:nvSpPr>
        <p:spPr>
          <a:xfrm>
            <a:off x="8707367" y="6481481"/>
            <a:ext cx="3460421" cy="338554"/>
          </a:xfrm>
          <a:prstGeom prst="rect">
            <a:avLst/>
          </a:prstGeom>
          <a:noFill/>
        </p:spPr>
        <p:txBody>
          <a:bodyPr wrap="square" rtlCol="0">
            <a:spAutoFit/>
          </a:bodyPr>
          <a:lstStyle/>
          <a:p>
            <a:pPr algn="r"/>
            <a:r>
              <a:rPr lang="en-CA" sz="1600" err="1">
                <a:latin typeface="+mj-lt"/>
              </a:rPr>
              <a:t>Rottmann</a:t>
            </a:r>
            <a:r>
              <a:rPr lang="en-CA" sz="1600">
                <a:latin typeface="+mj-lt"/>
              </a:rPr>
              <a:t>, Sacks, &amp; Reeve, 2015</a:t>
            </a:r>
          </a:p>
        </p:txBody>
      </p:sp>
    </p:spTree>
    <p:extLst>
      <p:ext uri="{BB962C8B-B14F-4D97-AF65-F5344CB8AC3E}">
        <p14:creationId xmlns:p14="http://schemas.microsoft.com/office/powerpoint/2010/main" val="2610459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6" grpId="0"/>
      <p:bldP spid="30" grpId="0"/>
      <p:bldP spid="31"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20" name="Picture 19">
            <a:extLst>
              <a:ext uri="{FF2B5EF4-FFF2-40B4-BE49-F238E27FC236}">
                <a16:creationId xmlns:a16="http://schemas.microsoft.com/office/drawing/2014/main" id="{2FFC0452-E7A1-4893-91B8-B35E77602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2" t="5355" r="20734" b="4362"/>
          <a:stretch/>
        </p:blipFill>
        <p:spPr>
          <a:xfrm>
            <a:off x="6137372" y="4025294"/>
            <a:ext cx="1493978" cy="1465576"/>
          </a:xfrm>
          <a:prstGeom prst="flowChartConnector">
            <a:avLst/>
          </a:prstGeom>
          <a:ln w="19050">
            <a:solidFill>
              <a:schemeClr val="tx1">
                <a:lumMod val="65000"/>
                <a:lumOff val="35000"/>
              </a:schemeClr>
            </a:solidFill>
          </a:ln>
        </p:spPr>
      </p:pic>
      <p:pic>
        <p:nvPicPr>
          <p:cNvPr id="17" name="Picture 16"/>
          <p:cNvPicPr>
            <a:picLocks noChangeAspect="1"/>
          </p:cNvPicPr>
          <p:nvPr/>
        </p:nvPicPr>
        <p:blipFill>
          <a:blip r:embed="rId4"/>
          <a:stretch>
            <a:fillRect/>
          </a:stretch>
        </p:blipFill>
        <p:spPr>
          <a:xfrm>
            <a:off x="838200" y="1859701"/>
            <a:ext cx="1906272" cy="1899918"/>
          </a:xfrm>
          <a:prstGeom prst="rect">
            <a:avLst/>
          </a:prstGeom>
        </p:spPr>
      </p:pic>
      <p:pic>
        <p:nvPicPr>
          <p:cNvPr id="18" name="Picture 17"/>
          <p:cNvPicPr>
            <a:picLocks noChangeAspect="1"/>
          </p:cNvPicPr>
          <p:nvPr/>
        </p:nvPicPr>
        <p:blipFill>
          <a:blip r:embed="rId5"/>
          <a:stretch>
            <a:fillRect/>
          </a:stretch>
        </p:blipFill>
        <p:spPr>
          <a:xfrm>
            <a:off x="499962" y="4522502"/>
            <a:ext cx="2555894" cy="1914453"/>
          </a:xfrm>
          <a:prstGeom prst="rect">
            <a:avLst/>
          </a:prstGeom>
        </p:spPr>
      </p:pic>
      <p:grpSp>
        <p:nvGrpSpPr>
          <p:cNvPr id="26" name="Group 25">
            <a:extLst>
              <a:ext uri="{FF2B5EF4-FFF2-40B4-BE49-F238E27FC236}">
                <a16:creationId xmlns:a16="http://schemas.microsoft.com/office/drawing/2014/main" id="{4AB66B72-C209-4AA3-B284-931B11EB9950}"/>
              </a:ext>
            </a:extLst>
          </p:cNvPr>
          <p:cNvGrpSpPr/>
          <p:nvPr/>
        </p:nvGrpSpPr>
        <p:grpSpPr>
          <a:xfrm>
            <a:off x="9992593" y="4038193"/>
            <a:ext cx="1463040" cy="1476665"/>
            <a:chOff x="4281499" y="3508704"/>
            <a:chExt cx="1097280" cy="1107499"/>
          </a:xfrm>
        </p:grpSpPr>
        <p:pic>
          <p:nvPicPr>
            <p:cNvPr id="27" name="Picture 26">
              <a:extLst>
                <a:ext uri="{FF2B5EF4-FFF2-40B4-BE49-F238E27FC236}">
                  <a16:creationId xmlns:a16="http://schemas.microsoft.com/office/drawing/2014/main" id="{8297CD61-4EDC-4AB8-B5C7-BB035433DA57}"/>
                </a:ext>
              </a:extLst>
            </p:cNvPr>
            <p:cNvPicPr>
              <a:picLocks/>
            </p:cNvPicPr>
            <p:nvPr/>
          </p:nvPicPr>
          <p:blipFill rotWithShape="1">
            <a:blip r:embed="rId6"/>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28" name="Oval 27">
              <a:extLst>
                <a:ext uri="{FF2B5EF4-FFF2-40B4-BE49-F238E27FC236}">
                  <a16:creationId xmlns:a16="http://schemas.microsoft.com/office/drawing/2014/main" id="{BCE49916-41FD-4968-AF1C-641E4207569C}"/>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16ECFD06-AEEE-4E22-93EE-D880B5E537C4}"/>
              </a:ext>
            </a:extLst>
          </p:cNvPr>
          <p:cNvGrpSpPr>
            <a:grpSpLocks noChangeAspect="1"/>
          </p:cNvGrpSpPr>
          <p:nvPr/>
        </p:nvGrpSpPr>
        <p:grpSpPr>
          <a:xfrm>
            <a:off x="8055843" y="4049280"/>
            <a:ext cx="1465576" cy="1465578"/>
            <a:chOff x="1644003" y="3518922"/>
            <a:chExt cx="1097280" cy="1097281"/>
          </a:xfrm>
        </p:grpSpPr>
        <p:pic>
          <p:nvPicPr>
            <p:cNvPr id="30" name="Picture 29">
              <a:extLst>
                <a:ext uri="{FF2B5EF4-FFF2-40B4-BE49-F238E27FC236}">
                  <a16:creationId xmlns:a16="http://schemas.microsoft.com/office/drawing/2014/main" id="{63F1A453-8F5D-4A58-8BB4-6ADE36BE380A}"/>
                </a:ext>
              </a:extLst>
            </p:cNvPr>
            <p:cNvPicPr>
              <a:picLocks/>
            </p:cNvPicPr>
            <p:nvPr/>
          </p:nvPicPr>
          <p:blipFill>
            <a:blip r:embed="rId7"/>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31" name="Oval 30">
              <a:extLst>
                <a:ext uri="{FF2B5EF4-FFF2-40B4-BE49-F238E27FC236}">
                  <a16:creationId xmlns:a16="http://schemas.microsoft.com/office/drawing/2014/main" id="{4F12E1F5-BDDB-4AB5-B745-737DAC25371E}"/>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15" name="Group 14">
            <a:extLst>
              <a:ext uri="{FF2B5EF4-FFF2-40B4-BE49-F238E27FC236}">
                <a16:creationId xmlns:a16="http://schemas.microsoft.com/office/drawing/2014/main" id="{36F857BF-4A3D-974A-A966-360FEF39C1B6}"/>
              </a:ext>
            </a:extLst>
          </p:cNvPr>
          <p:cNvGrpSpPr/>
          <p:nvPr/>
        </p:nvGrpSpPr>
        <p:grpSpPr>
          <a:xfrm>
            <a:off x="2971800" y="2133600"/>
            <a:ext cx="1463040" cy="1463040"/>
            <a:chOff x="4710124" y="2054558"/>
            <a:chExt cx="1097280" cy="1097280"/>
          </a:xfrm>
        </p:grpSpPr>
        <p:pic>
          <p:nvPicPr>
            <p:cNvPr id="16" name="Picture 15">
              <a:extLst>
                <a:ext uri="{FF2B5EF4-FFF2-40B4-BE49-F238E27FC236}">
                  <a16:creationId xmlns:a16="http://schemas.microsoft.com/office/drawing/2014/main" id="{FD324C12-7FD3-3343-B6BA-B63615A43156}"/>
                </a:ext>
              </a:extLst>
            </p:cNvPr>
            <p:cNvPicPr>
              <a:picLocks/>
            </p:cNvPicPr>
            <p:nvPr/>
          </p:nvPicPr>
          <p:blipFill rotWithShape="1">
            <a:blip r:embed="rId8"/>
            <a:srcRect l="13360" t="26429" r="19097" b="-1"/>
            <a:stretch/>
          </p:blipFill>
          <p:spPr>
            <a:xfrm>
              <a:off x="4710124" y="2054558"/>
              <a:ext cx="1097280" cy="1097280"/>
            </a:xfrm>
            <a:prstGeom prst="ellipse">
              <a:avLst/>
            </a:prstGeom>
            <a:solidFill>
              <a:srgbClr val="FFFFFF">
                <a:alpha val="30196"/>
              </a:srgbClr>
            </a:solidFill>
            <a:ln>
              <a:solidFill>
                <a:schemeClr val="tx1">
                  <a:lumMod val="65000"/>
                  <a:lumOff val="35000"/>
                </a:schemeClr>
              </a:solidFill>
            </a:ln>
          </p:spPr>
        </p:pic>
        <p:sp>
          <p:nvSpPr>
            <p:cNvPr id="21" name="Oval 20">
              <a:extLst>
                <a:ext uri="{FF2B5EF4-FFF2-40B4-BE49-F238E27FC236}">
                  <a16:creationId xmlns:a16="http://schemas.microsoft.com/office/drawing/2014/main" id="{1424D9DC-11E8-1543-A98F-92CD7D42C44A}"/>
                </a:ext>
              </a:extLst>
            </p:cNvPr>
            <p:cNvSpPr/>
            <p:nvPr/>
          </p:nvSpPr>
          <p:spPr>
            <a:xfrm>
              <a:off x="4710124" y="2054558"/>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pPr algn="ctr"/>
            <a:r>
              <a:rPr lang="en-US"/>
              <a:t>Rethinking Leadership in STEM</a:t>
            </a:r>
          </a:p>
        </p:txBody>
      </p:sp>
      <p:sp>
        <p:nvSpPr>
          <p:cNvPr id="3" name="TextBox 2"/>
          <p:cNvSpPr txBox="1"/>
          <p:nvPr/>
        </p:nvSpPr>
        <p:spPr>
          <a:xfrm>
            <a:off x="4584481" y="2449622"/>
            <a:ext cx="5815566" cy="830997"/>
          </a:xfrm>
          <a:prstGeom prst="rect">
            <a:avLst/>
          </a:prstGeom>
          <a:noFill/>
        </p:spPr>
        <p:txBody>
          <a:bodyPr wrap="none" rtlCol="0">
            <a:spAutoFit/>
          </a:bodyPr>
          <a:lstStyle/>
          <a:p>
            <a:r>
              <a:rPr lang="en-US" sz="2400"/>
              <a:t>Autocratic direction is geared </a:t>
            </a:r>
          </a:p>
          <a:p>
            <a:r>
              <a:rPr lang="en-US" sz="2400"/>
              <a:t>toward formal leadership by </a:t>
            </a:r>
            <a:r>
              <a:rPr lang="en-US" sz="2400" b="1"/>
              <a:t>compliance</a:t>
            </a:r>
            <a:endParaRPr lang="en-US" sz="2400"/>
          </a:p>
        </p:txBody>
      </p:sp>
      <p:sp>
        <p:nvSpPr>
          <p:cNvPr id="22" name="TextBox 21"/>
          <p:cNvSpPr txBox="1"/>
          <p:nvPr/>
        </p:nvSpPr>
        <p:spPr>
          <a:xfrm>
            <a:off x="3108941" y="5223611"/>
            <a:ext cx="3648798" cy="1200329"/>
          </a:xfrm>
          <a:prstGeom prst="rect">
            <a:avLst/>
          </a:prstGeom>
          <a:noFill/>
        </p:spPr>
        <p:txBody>
          <a:bodyPr wrap="square" rtlCol="0">
            <a:spAutoFit/>
          </a:bodyPr>
          <a:lstStyle/>
          <a:p>
            <a:r>
              <a:rPr lang="en-US" sz="2400"/>
              <a:t>Everyday leadership </a:t>
            </a:r>
          </a:p>
          <a:p>
            <a:r>
              <a:rPr lang="en-US" sz="2400"/>
              <a:t>by </a:t>
            </a:r>
            <a:r>
              <a:rPr lang="en-US" sz="2400" b="1"/>
              <a:t>commitment</a:t>
            </a:r>
            <a:r>
              <a:rPr lang="en-US" sz="2400"/>
              <a:t> is </a:t>
            </a:r>
          </a:p>
          <a:p>
            <a:r>
              <a:rPr lang="en-US" sz="2400"/>
              <a:t>better achieved via:</a:t>
            </a:r>
          </a:p>
        </p:txBody>
      </p:sp>
      <p:sp>
        <p:nvSpPr>
          <p:cNvPr id="23" name="Google Shape;174;p29">
            <a:extLst>
              <a:ext uri="{FF2B5EF4-FFF2-40B4-BE49-F238E27FC236}">
                <a16:creationId xmlns:a16="http://schemas.microsoft.com/office/drawing/2014/main" id="{AFF5C97C-475F-42D9-8230-A3FA99D0A7B1}"/>
              </a:ext>
            </a:extLst>
          </p:cNvPr>
          <p:cNvSpPr txBox="1"/>
          <p:nvPr/>
        </p:nvSpPr>
        <p:spPr>
          <a:xfrm>
            <a:off x="5584633" y="5575669"/>
            <a:ext cx="2520000" cy="859412"/>
          </a:xfrm>
          <a:prstGeom prst="rect">
            <a:avLst/>
          </a:prstGeom>
          <a:noFill/>
          <a:ln>
            <a:noFill/>
          </a:ln>
        </p:spPr>
        <p:txBody>
          <a:bodyPr spcFirstLastPara="1" wrap="square" lIns="121900" tIns="60933" rIns="121900" bIns="60933" anchor="t" anchorCtr="0">
            <a:noAutofit/>
          </a:bodyPr>
          <a:lstStyle/>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Technical </a:t>
            </a:r>
          </a:p>
          <a:p>
            <a:pPr algn="ctr">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Mastery</a:t>
            </a:r>
          </a:p>
        </p:txBody>
      </p:sp>
      <p:sp>
        <p:nvSpPr>
          <p:cNvPr id="24" name="Rectangle 23">
            <a:extLst>
              <a:ext uri="{FF2B5EF4-FFF2-40B4-BE49-F238E27FC236}">
                <a16:creationId xmlns:a16="http://schemas.microsoft.com/office/drawing/2014/main" id="{AAF26848-5585-4F1A-BC7D-F180729ED55B}"/>
              </a:ext>
            </a:extLst>
          </p:cNvPr>
          <p:cNvSpPr/>
          <p:nvPr/>
        </p:nvSpPr>
        <p:spPr>
          <a:xfrm>
            <a:off x="7486208" y="5604084"/>
            <a:ext cx="2520000" cy="830997"/>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Collaborative </a:t>
            </a:r>
          </a:p>
          <a:p>
            <a:pPr lvl="0" algn="ctr">
              <a:buClr>
                <a:srgbClr val="505050"/>
              </a:buClr>
              <a:buSzPts val="2000"/>
            </a:pPr>
            <a:r>
              <a:rPr lang="en-US" sz="2400" b="1">
                <a:latin typeface="+mj-lt"/>
                <a:ea typeface="Helvetica Neue"/>
                <a:cs typeface="Calibri Light" panose="020F0302020204030204" pitchFamily="34" charset="0"/>
                <a:sym typeface="Helvetica Neue"/>
              </a:rPr>
              <a:t>Optimization</a:t>
            </a:r>
            <a:endParaRPr lang="en-US" sz="2400" b="1">
              <a:latin typeface="+mj-lt"/>
              <a:cs typeface="Calibri Light" panose="020F0302020204030204" pitchFamily="34" charset="0"/>
            </a:endParaRPr>
          </a:p>
        </p:txBody>
      </p:sp>
      <p:sp>
        <p:nvSpPr>
          <p:cNvPr id="32" name="Rectangle 31">
            <a:extLst>
              <a:ext uri="{FF2B5EF4-FFF2-40B4-BE49-F238E27FC236}">
                <a16:creationId xmlns:a16="http://schemas.microsoft.com/office/drawing/2014/main" id="{8BADCBFD-B2CC-4543-831F-8273264B7BB1}"/>
              </a:ext>
            </a:extLst>
          </p:cNvPr>
          <p:cNvSpPr/>
          <p:nvPr/>
        </p:nvSpPr>
        <p:spPr>
          <a:xfrm>
            <a:off x="9493197" y="5604084"/>
            <a:ext cx="2520000" cy="830997"/>
          </a:xfrm>
          <a:prstGeom prst="rect">
            <a:avLst/>
          </a:prstGeom>
        </p:spPr>
        <p:txBody>
          <a:bodyPr wrap="square">
            <a:spAutoFit/>
          </a:bodyPr>
          <a:lstStyle/>
          <a:p>
            <a:pPr lvl="0" algn="ctr">
              <a:buClr>
                <a:srgbClr val="505050"/>
              </a:buClr>
              <a:buSzPts val="2000"/>
            </a:pPr>
            <a:r>
              <a:rPr lang="en-US" sz="2400" b="1">
                <a:latin typeface="+mj-lt"/>
                <a:ea typeface="Helvetica Neue"/>
                <a:cs typeface="Calibri Light" panose="020F0302020204030204" pitchFamily="34" charset="0"/>
                <a:sym typeface="Helvetica Neue"/>
              </a:rPr>
              <a:t>Organizational </a:t>
            </a:r>
          </a:p>
          <a:p>
            <a:pPr lvl="0" algn="ctr">
              <a:buClr>
                <a:srgbClr val="505050"/>
              </a:buClr>
              <a:buSzPts val="2000"/>
            </a:pPr>
            <a:r>
              <a:rPr lang="en-US" sz="2400" b="1">
                <a:latin typeface="+mj-lt"/>
                <a:ea typeface="Helvetica Neue"/>
                <a:cs typeface="Calibri Light" panose="020F0302020204030204" pitchFamily="34" charset="0"/>
                <a:sym typeface="Helvetica Neue"/>
              </a:rPr>
              <a:t>Innovation</a:t>
            </a:r>
          </a:p>
        </p:txBody>
      </p:sp>
    </p:spTree>
    <p:extLst>
      <p:ext uri="{BB962C8B-B14F-4D97-AF65-F5344CB8AC3E}">
        <p14:creationId xmlns:p14="http://schemas.microsoft.com/office/powerpoint/2010/main" val="2239346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cs typeface="Calibri Light" panose="020F0302020204030204" pitchFamily="34" charset="0"/>
              </a:rPr>
              <a:t>Distribution of Leadership Orientations </a:t>
            </a:r>
            <a:endParaRPr lang="en-US"/>
          </a:p>
        </p:txBody>
      </p:sp>
      <p:pic>
        <p:nvPicPr>
          <p:cNvPr id="34" name="Google Shape;261;p39">
            <a:extLst>
              <a:ext uri="{FF2B5EF4-FFF2-40B4-BE49-F238E27FC236}">
                <a16:creationId xmlns:a16="http://schemas.microsoft.com/office/drawing/2014/main" id="{102229B9-0482-4E30-A4F2-A4CC9FE2083D}"/>
              </a:ext>
            </a:extLst>
          </p:cNvPr>
          <p:cNvPicPr preferRelativeResize="0"/>
          <p:nvPr/>
        </p:nvPicPr>
        <p:blipFill rotWithShape="1">
          <a:blip r:embed="rId3">
            <a:alphaModFix/>
          </a:blip>
          <a:srcRect/>
          <a:stretch/>
        </p:blipFill>
        <p:spPr>
          <a:xfrm>
            <a:off x="2286000" y="1447800"/>
            <a:ext cx="7217652" cy="4952888"/>
          </a:xfrm>
          <a:prstGeom prst="rect">
            <a:avLst/>
          </a:prstGeom>
          <a:noFill/>
          <a:ln>
            <a:noFill/>
          </a:ln>
        </p:spPr>
      </p:pic>
      <p:sp>
        <p:nvSpPr>
          <p:cNvPr id="6" name="TextBox 5">
            <a:extLst>
              <a:ext uri="{FF2B5EF4-FFF2-40B4-BE49-F238E27FC236}">
                <a16:creationId xmlns:a16="http://schemas.microsoft.com/office/drawing/2014/main" id="{9C8EA712-AAA3-934D-8D68-74D402360C49}"/>
              </a:ext>
            </a:extLst>
          </p:cNvPr>
          <p:cNvSpPr txBox="1"/>
          <p:nvPr/>
        </p:nvSpPr>
        <p:spPr>
          <a:xfrm>
            <a:off x="8707367" y="6481481"/>
            <a:ext cx="3460421" cy="338554"/>
          </a:xfrm>
          <a:prstGeom prst="rect">
            <a:avLst/>
          </a:prstGeom>
          <a:noFill/>
        </p:spPr>
        <p:txBody>
          <a:bodyPr wrap="square" rtlCol="0">
            <a:spAutoFit/>
          </a:bodyPr>
          <a:lstStyle/>
          <a:p>
            <a:pPr algn="r"/>
            <a:r>
              <a:rPr lang="en-CA" sz="1600" err="1">
                <a:latin typeface="+mj-lt"/>
              </a:rPr>
              <a:t>Rottmann</a:t>
            </a:r>
            <a:r>
              <a:rPr lang="en-CA" sz="1600">
                <a:latin typeface="+mj-lt"/>
              </a:rPr>
              <a:t>, Sacks, &amp; Reeve, 2015</a:t>
            </a:r>
          </a:p>
        </p:txBody>
      </p:sp>
    </p:spTree>
    <p:extLst>
      <p:ext uri="{BB962C8B-B14F-4D97-AF65-F5344CB8AC3E}">
        <p14:creationId xmlns:p14="http://schemas.microsoft.com/office/powerpoint/2010/main" val="27522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pic>
        <p:nvPicPr>
          <p:cNvPr id="2" name="Picture 1">
            <a:extLst>
              <a:ext uri="{FF2B5EF4-FFF2-40B4-BE49-F238E27FC236}">
                <a16:creationId xmlns:a16="http://schemas.microsoft.com/office/drawing/2014/main" id="{E12C5EC7-1EE8-445C-A678-CD77E3ED4A61}"/>
              </a:ext>
            </a:extLst>
          </p:cNvPr>
          <p:cNvPicPr>
            <a:picLocks noChangeAspect="1"/>
          </p:cNvPicPr>
          <p:nvPr/>
        </p:nvPicPr>
        <p:blipFill>
          <a:blip r:embed="rId3"/>
          <a:stretch>
            <a:fillRect/>
          </a:stretch>
        </p:blipFill>
        <p:spPr>
          <a:xfrm>
            <a:off x="1143000" y="1632879"/>
            <a:ext cx="9384058" cy="5225121"/>
          </a:xfrm>
          <a:prstGeom prst="rect">
            <a:avLst/>
          </a:prstGeom>
        </p:spPr>
      </p:pic>
      <p:sp>
        <p:nvSpPr>
          <p:cNvPr id="3" name="Title 2"/>
          <p:cNvSpPr>
            <a:spLocks noGrp="1"/>
          </p:cNvSpPr>
          <p:nvPr>
            <p:ph type="title"/>
          </p:nvPr>
        </p:nvSpPr>
        <p:spPr/>
        <p:txBody>
          <a:bodyPr>
            <a:normAutofit/>
          </a:bodyPr>
          <a:lstStyle/>
          <a:p>
            <a:pPr algn="ctr"/>
            <a:r>
              <a:rPr lang="en-US">
                <a:cs typeface="Calibri Light" panose="020F0302020204030204" pitchFamily="34" charset="0"/>
              </a:rPr>
              <a:t>Non-Technical Leadership Grows Over Time</a:t>
            </a:r>
            <a:endParaRPr lang="en-US"/>
          </a:p>
        </p:txBody>
      </p:sp>
      <p:sp>
        <p:nvSpPr>
          <p:cNvPr id="5" name="TextBox 4">
            <a:extLst>
              <a:ext uri="{FF2B5EF4-FFF2-40B4-BE49-F238E27FC236}">
                <a16:creationId xmlns:a16="http://schemas.microsoft.com/office/drawing/2014/main" id="{B17CAB9B-9C2D-3346-A811-067F7FBD7D1A}"/>
              </a:ext>
            </a:extLst>
          </p:cNvPr>
          <p:cNvSpPr txBox="1"/>
          <p:nvPr/>
        </p:nvSpPr>
        <p:spPr>
          <a:xfrm>
            <a:off x="8707367" y="6481481"/>
            <a:ext cx="3460421" cy="338554"/>
          </a:xfrm>
          <a:prstGeom prst="rect">
            <a:avLst/>
          </a:prstGeom>
          <a:noFill/>
        </p:spPr>
        <p:txBody>
          <a:bodyPr wrap="square" rtlCol="0">
            <a:spAutoFit/>
          </a:bodyPr>
          <a:lstStyle/>
          <a:p>
            <a:pPr algn="r"/>
            <a:r>
              <a:rPr lang="en-CA" sz="1600" err="1">
                <a:latin typeface="+mj-lt"/>
              </a:rPr>
              <a:t>Rottmann</a:t>
            </a:r>
            <a:r>
              <a:rPr lang="en-CA" sz="1600">
                <a:latin typeface="+mj-lt"/>
              </a:rPr>
              <a:t>, Sacks, &amp; Reeve, 2015</a:t>
            </a:r>
          </a:p>
        </p:txBody>
      </p:sp>
    </p:spTree>
    <p:extLst>
      <p:ext uri="{BB962C8B-B14F-4D97-AF65-F5344CB8AC3E}">
        <p14:creationId xmlns:p14="http://schemas.microsoft.com/office/powerpoint/2010/main" val="679470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sp>
        <p:nvSpPr>
          <p:cNvPr id="26" name="Rectangle 25">
            <a:extLst>
              <a:ext uri="{FF2B5EF4-FFF2-40B4-BE49-F238E27FC236}">
                <a16:creationId xmlns:a16="http://schemas.microsoft.com/office/drawing/2014/main" id="{E693C6AF-7CD6-6D43-B5DD-0A90FA44F6CE}"/>
              </a:ext>
            </a:extLst>
          </p:cNvPr>
          <p:cNvSpPr/>
          <p:nvPr/>
        </p:nvSpPr>
        <p:spPr>
          <a:xfrm>
            <a:off x="1676400" y="4939914"/>
            <a:ext cx="9824164" cy="1590355"/>
          </a:xfrm>
          <a:prstGeom prst="rect">
            <a:avLst/>
          </a:prstGeom>
          <a:solidFill>
            <a:srgbClr val="AF81B2">
              <a:alpha val="65000"/>
            </a:srgbClr>
          </a:solidFill>
          <a:ln w="57150">
            <a:solidFill>
              <a:srgbClr val="AF81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B83F426-43FD-0B49-A89A-C4D94EF7ECA9}"/>
              </a:ext>
            </a:extLst>
          </p:cNvPr>
          <p:cNvSpPr/>
          <p:nvPr/>
        </p:nvSpPr>
        <p:spPr>
          <a:xfrm>
            <a:off x="1676400" y="3198242"/>
            <a:ext cx="9802447" cy="1557790"/>
          </a:xfrm>
          <a:prstGeom prst="rect">
            <a:avLst/>
          </a:prstGeom>
          <a:solidFill>
            <a:schemeClr val="accent4">
              <a:lumMod val="20000"/>
              <a:lumOff val="80000"/>
            </a:schemeClr>
          </a:solidFill>
          <a:ln w="57150">
            <a:solidFill>
              <a:srgbClr val="F7E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1EBEB61-835A-6A43-A3B2-8612504FE823}"/>
              </a:ext>
            </a:extLst>
          </p:cNvPr>
          <p:cNvSpPr/>
          <p:nvPr/>
        </p:nvSpPr>
        <p:spPr>
          <a:xfrm>
            <a:off x="1694609" y="1580848"/>
            <a:ext cx="9805955" cy="1433512"/>
          </a:xfrm>
          <a:prstGeom prst="rect">
            <a:avLst/>
          </a:prstGeom>
          <a:solidFill>
            <a:schemeClr val="accent1">
              <a:lumMod val="40000"/>
              <a:lumOff val="60000"/>
            </a:schemeClr>
          </a:solidFill>
          <a:ln w="57150">
            <a:solidFill>
              <a:srgbClr val="9DD4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99141"/>
            <a:ext cx="10515600" cy="1325563"/>
          </a:xfrm>
        </p:spPr>
        <p:txBody>
          <a:bodyPr>
            <a:normAutofit fontScale="90000"/>
          </a:bodyPr>
          <a:lstStyle/>
          <a:p>
            <a:pPr algn="ctr"/>
            <a:r>
              <a:rPr lang="en-US" dirty="0"/>
              <a:t>Brainstorming Examples of Influence</a:t>
            </a:r>
            <a:br>
              <a:rPr lang="en-US" dirty="0"/>
            </a:br>
            <a:r>
              <a:rPr lang="en-US" sz="2400" dirty="0"/>
              <a:t>Write concrete actions on </a:t>
            </a:r>
            <a:r>
              <a:rPr lang="en-CA" sz="2400" dirty="0"/>
              <a:t>colour</a:t>
            </a:r>
            <a:r>
              <a:rPr lang="en-US" sz="2400" dirty="0"/>
              <a:t>-coded note cards (3 min) &amp; discuss at your table (7 min)</a:t>
            </a:r>
            <a:endParaRPr lang="en-US" dirty="0"/>
          </a:p>
        </p:txBody>
      </p:sp>
      <p:sp>
        <p:nvSpPr>
          <p:cNvPr id="7" name="Content Placeholder 6">
            <a:extLst>
              <a:ext uri="{FF2B5EF4-FFF2-40B4-BE49-F238E27FC236}">
                <a16:creationId xmlns:a16="http://schemas.microsoft.com/office/drawing/2014/main" id="{278B88B7-A609-7045-9467-5158514E79A6}"/>
              </a:ext>
            </a:extLst>
          </p:cNvPr>
          <p:cNvSpPr>
            <a:spLocks noGrp="1"/>
          </p:cNvSpPr>
          <p:nvPr>
            <p:ph idx="1"/>
          </p:nvPr>
        </p:nvSpPr>
        <p:spPr>
          <a:xfrm>
            <a:off x="1828800" y="1616645"/>
            <a:ext cx="9818528" cy="4913623"/>
          </a:xfrm>
        </p:spPr>
        <p:txBody>
          <a:bodyPr>
            <a:normAutofit fontScale="92500"/>
          </a:bodyPr>
          <a:lstStyle/>
          <a:p>
            <a:r>
              <a:rPr lang="en-US"/>
              <a:t>Technical Mastery</a:t>
            </a:r>
          </a:p>
          <a:p>
            <a:pPr lvl="1"/>
            <a:r>
              <a:rPr lang="en-US"/>
              <a:t>Think of who you seek out for their technical expertise.</a:t>
            </a:r>
          </a:p>
          <a:p>
            <a:pPr lvl="1"/>
            <a:r>
              <a:rPr lang="en-US" i="1"/>
              <a:t>Write down a specific action of theirs that influences others.</a:t>
            </a:r>
          </a:p>
          <a:p>
            <a:endParaRPr lang="en-US"/>
          </a:p>
          <a:p>
            <a:r>
              <a:rPr lang="en-US"/>
              <a:t>Collaborative Optimization</a:t>
            </a:r>
          </a:p>
          <a:p>
            <a:pPr lvl="1"/>
            <a:r>
              <a:rPr lang="en-US"/>
              <a:t>Think of who builds high performing teams by bringing out the best in others.</a:t>
            </a:r>
          </a:p>
          <a:p>
            <a:pPr lvl="1"/>
            <a:r>
              <a:rPr lang="en-US" i="1"/>
              <a:t>Write down a specific action of theirs that influences others.</a:t>
            </a:r>
          </a:p>
          <a:p>
            <a:pPr marL="457200" lvl="1" indent="0">
              <a:buNone/>
            </a:pPr>
            <a:endParaRPr lang="en-US" i="1"/>
          </a:p>
          <a:p>
            <a:pPr marL="457200" lvl="1" indent="0">
              <a:buNone/>
            </a:pPr>
            <a:endParaRPr lang="en-US"/>
          </a:p>
          <a:p>
            <a:r>
              <a:rPr lang="en-US"/>
              <a:t>Organizational Innovation </a:t>
            </a:r>
          </a:p>
          <a:p>
            <a:pPr lvl="1"/>
            <a:r>
              <a:rPr lang="en-US"/>
              <a:t>Think of whose creative ideas drive projects forward.</a:t>
            </a:r>
          </a:p>
          <a:p>
            <a:pPr lvl="1"/>
            <a:r>
              <a:rPr lang="en-US" i="1"/>
              <a:t>Write down a specific action of theirs that influences others.</a:t>
            </a:r>
          </a:p>
          <a:p>
            <a:pPr marL="457200" lvl="1" indent="0">
              <a:buNone/>
            </a:pPr>
            <a:endParaRPr lang="en-US"/>
          </a:p>
          <a:p>
            <a:pPr lvl="1"/>
            <a:endParaRPr lang="en-US"/>
          </a:p>
          <a:p>
            <a:endParaRPr lang="en-US"/>
          </a:p>
        </p:txBody>
      </p:sp>
      <p:pic>
        <p:nvPicPr>
          <p:cNvPr id="9" name="Picture 8">
            <a:extLst>
              <a:ext uri="{FF2B5EF4-FFF2-40B4-BE49-F238E27FC236}">
                <a16:creationId xmlns:a16="http://schemas.microsoft.com/office/drawing/2014/main" id="{00E47029-63CC-C949-9542-6EBDE4B75C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2" t="5355" r="20734" b="4362"/>
          <a:stretch/>
        </p:blipFill>
        <p:spPr>
          <a:xfrm>
            <a:off x="413689" y="1773572"/>
            <a:ext cx="1094230" cy="1048064"/>
          </a:xfrm>
          <a:prstGeom prst="flowChartConnector">
            <a:avLst/>
          </a:prstGeom>
          <a:ln w="19050">
            <a:solidFill>
              <a:schemeClr val="tx1">
                <a:lumMod val="65000"/>
                <a:lumOff val="35000"/>
              </a:schemeClr>
            </a:solidFill>
          </a:ln>
        </p:spPr>
      </p:pic>
      <p:grpSp>
        <p:nvGrpSpPr>
          <p:cNvPr id="17" name="Group 16">
            <a:extLst>
              <a:ext uri="{FF2B5EF4-FFF2-40B4-BE49-F238E27FC236}">
                <a16:creationId xmlns:a16="http://schemas.microsoft.com/office/drawing/2014/main" id="{95818C00-AE1F-7841-8B32-B005D86CE2B5}"/>
              </a:ext>
            </a:extLst>
          </p:cNvPr>
          <p:cNvGrpSpPr>
            <a:grpSpLocks noChangeAspect="1"/>
          </p:cNvGrpSpPr>
          <p:nvPr/>
        </p:nvGrpSpPr>
        <p:grpSpPr>
          <a:xfrm>
            <a:off x="405316" y="3430021"/>
            <a:ext cx="1094230" cy="1094231"/>
            <a:chOff x="1644003" y="3518922"/>
            <a:chExt cx="1097280" cy="1097281"/>
          </a:xfrm>
        </p:grpSpPr>
        <p:pic>
          <p:nvPicPr>
            <p:cNvPr id="18" name="Picture 17">
              <a:extLst>
                <a:ext uri="{FF2B5EF4-FFF2-40B4-BE49-F238E27FC236}">
                  <a16:creationId xmlns:a16="http://schemas.microsoft.com/office/drawing/2014/main" id="{4AE772EF-9B37-2449-BC73-8B34DD7A6C3C}"/>
                </a:ext>
              </a:extLst>
            </p:cNvPr>
            <p:cNvPicPr>
              <a:picLocks/>
            </p:cNvPicPr>
            <p:nvPr/>
          </p:nvPicPr>
          <p:blipFill>
            <a:blip r:embed="rId4"/>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19" name="Oval 18">
              <a:extLst>
                <a:ext uri="{FF2B5EF4-FFF2-40B4-BE49-F238E27FC236}">
                  <a16:creationId xmlns:a16="http://schemas.microsoft.com/office/drawing/2014/main" id="{4CF948F3-E37A-8F4E-9FDC-D6BA2DB22362}"/>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21" name="Group 20">
            <a:extLst>
              <a:ext uri="{FF2B5EF4-FFF2-40B4-BE49-F238E27FC236}">
                <a16:creationId xmlns:a16="http://schemas.microsoft.com/office/drawing/2014/main" id="{4AB66B72-C209-4AA3-B284-931B11EB9950}"/>
              </a:ext>
            </a:extLst>
          </p:cNvPr>
          <p:cNvGrpSpPr/>
          <p:nvPr/>
        </p:nvGrpSpPr>
        <p:grpSpPr>
          <a:xfrm>
            <a:off x="429152" y="5163591"/>
            <a:ext cx="1097357" cy="1143000"/>
            <a:chOff x="4281499" y="3508704"/>
            <a:chExt cx="1097280" cy="1107499"/>
          </a:xfrm>
        </p:grpSpPr>
        <p:pic>
          <p:nvPicPr>
            <p:cNvPr id="22" name="Picture 21">
              <a:extLst>
                <a:ext uri="{FF2B5EF4-FFF2-40B4-BE49-F238E27FC236}">
                  <a16:creationId xmlns:a16="http://schemas.microsoft.com/office/drawing/2014/main" id="{8297CD61-4EDC-4AB8-B5C7-BB035433DA57}"/>
                </a:ext>
              </a:extLst>
            </p:cNvPr>
            <p:cNvPicPr>
              <a:picLocks/>
            </p:cNvPicPr>
            <p:nvPr/>
          </p:nvPicPr>
          <p:blipFill rotWithShape="1">
            <a:blip r:embed="rId5"/>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23" name="Oval 22">
              <a:extLst>
                <a:ext uri="{FF2B5EF4-FFF2-40B4-BE49-F238E27FC236}">
                  <a16:creationId xmlns:a16="http://schemas.microsoft.com/office/drawing/2014/main" id="{BCE49916-41FD-4968-AF1C-641E4207569C}"/>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3444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20" name="Rectangle 19">
            <a:extLst>
              <a:ext uri="{FF2B5EF4-FFF2-40B4-BE49-F238E27FC236}">
                <a16:creationId xmlns:a16="http://schemas.microsoft.com/office/drawing/2014/main" id="{AB83F426-43FD-0B49-A89A-C4D94EF7ECA9}"/>
              </a:ext>
            </a:extLst>
          </p:cNvPr>
          <p:cNvSpPr/>
          <p:nvPr/>
        </p:nvSpPr>
        <p:spPr>
          <a:xfrm rot="16200000">
            <a:off x="3938812" y="2432103"/>
            <a:ext cx="4238178" cy="3733801"/>
          </a:xfrm>
          <a:prstGeom prst="rect">
            <a:avLst/>
          </a:prstGeom>
          <a:solidFill>
            <a:schemeClr val="accent4">
              <a:lumMod val="20000"/>
              <a:lumOff val="80000"/>
            </a:schemeClr>
          </a:solidFill>
          <a:ln w="57150">
            <a:solidFill>
              <a:srgbClr val="F7E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1EBEB61-835A-6A43-A3B2-8612504FE823}"/>
              </a:ext>
            </a:extLst>
          </p:cNvPr>
          <p:cNvSpPr/>
          <p:nvPr/>
        </p:nvSpPr>
        <p:spPr>
          <a:xfrm rot="16200000">
            <a:off x="14512" y="2394004"/>
            <a:ext cx="4238176" cy="3810000"/>
          </a:xfrm>
          <a:prstGeom prst="rect">
            <a:avLst/>
          </a:prstGeom>
          <a:solidFill>
            <a:schemeClr val="accent1">
              <a:lumMod val="40000"/>
              <a:lumOff val="60000"/>
            </a:schemeClr>
          </a:solidFill>
          <a:ln w="57150">
            <a:solidFill>
              <a:srgbClr val="9DD4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4CC1737-9779-440A-8AB0-986D9F0DF0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2" t="5355" r="20734" b="4362"/>
          <a:stretch/>
        </p:blipFill>
        <p:spPr>
          <a:xfrm>
            <a:off x="779808" y="1378614"/>
            <a:ext cx="978943" cy="960332"/>
          </a:xfrm>
          <a:prstGeom prst="flowChartConnector">
            <a:avLst/>
          </a:prstGeom>
          <a:ln w="19050">
            <a:solidFill>
              <a:schemeClr val="tx1">
                <a:lumMod val="65000"/>
                <a:lumOff val="35000"/>
              </a:schemeClr>
            </a:solidFill>
          </a:ln>
        </p:spPr>
      </p:pic>
      <p:grpSp>
        <p:nvGrpSpPr>
          <p:cNvPr id="36" name="Group 35">
            <a:extLst>
              <a:ext uri="{FF2B5EF4-FFF2-40B4-BE49-F238E27FC236}">
                <a16:creationId xmlns:a16="http://schemas.microsoft.com/office/drawing/2014/main" id="{16ECFD06-AEEE-4E22-93EE-D880B5E537C4}"/>
              </a:ext>
            </a:extLst>
          </p:cNvPr>
          <p:cNvGrpSpPr>
            <a:grpSpLocks noChangeAspect="1"/>
          </p:cNvGrpSpPr>
          <p:nvPr/>
        </p:nvGrpSpPr>
        <p:grpSpPr>
          <a:xfrm>
            <a:off x="4229303" y="1429990"/>
            <a:ext cx="908955" cy="908956"/>
            <a:chOff x="1644003" y="3518922"/>
            <a:chExt cx="1097280" cy="1097281"/>
          </a:xfrm>
        </p:grpSpPr>
        <p:pic>
          <p:nvPicPr>
            <p:cNvPr id="37" name="Picture 36">
              <a:extLst>
                <a:ext uri="{FF2B5EF4-FFF2-40B4-BE49-F238E27FC236}">
                  <a16:creationId xmlns:a16="http://schemas.microsoft.com/office/drawing/2014/main" id="{63F1A453-8F5D-4A58-8BB4-6ADE36BE380A}"/>
                </a:ext>
              </a:extLst>
            </p:cNvPr>
            <p:cNvPicPr>
              <a:picLocks/>
            </p:cNvPicPr>
            <p:nvPr/>
          </p:nvPicPr>
          <p:blipFill>
            <a:blip r:embed="rId4"/>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41" name="Oval 40">
              <a:extLst>
                <a:ext uri="{FF2B5EF4-FFF2-40B4-BE49-F238E27FC236}">
                  <a16:creationId xmlns:a16="http://schemas.microsoft.com/office/drawing/2014/main" id="{4F12E1F5-BDDB-4AB5-B745-737DAC25371E}"/>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2" name="Title 1"/>
          <p:cNvSpPr>
            <a:spLocks noGrp="1"/>
          </p:cNvSpPr>
          <p:nvPr>
            <p:ph type="title"/>
          </p:nvPr>
        </p:nvSpPr>
        <p:spPr>
          <a:xfrm>
            <a:off x="838199" y="376118"/>
            <a:ext cx="10515600" cy="612153"/>
          </a:xfrm>
        </p:spPr>
        <p:txBody>
          <a:bodyPr>
            <a:noAutofit/>
          </a:bodyPr>
          <a:lstStyle/>
          <a:p>
            <a:pPr algn="ctr"/>
            <a:r>
              <a:rPr lang="en-US">
                <a:cs typeface="Calibri Light" panose="020F0302020204030204" pitchFamily="34" charset="0"/>
              </a:rPr>
              <a:t>Core Competencies of Leadership Strategies</a:t>
            </a:r>
            <a:endParaRPr lang="en-US"/>
          </a:p>
        </p:txBody>
      </p:sp>
      <p:sp>
        <p:nvSpPr>
          <p:cNvPr id="5" name="Content Placeholder 4"/>
          <p:cNvSpPr>
            <a:spLocks noGrp="1"/>
          </p:cNvSpPr>
          <p:nvPr>
            <p:ph sz="half" idx="2"/>
          </p:nvPr>
        </p:nvSpPr>
        <p:spPr>
          <a:xfrm>
            <a:off x="304800" y="2514600"/>
            <a:ext cx="3657600" cy="4029292"/>
          </a:xfrm>
        </p:spPr>
        <p:txBody>
          <a:bodyPr>
            <a:normAutofit fontScale="70000" lnSpcReduction="20000"/>
          </a:bodyPr>
          <a:lstStyle/>
          <a:p>
            <a:r>
              <a:rPr lang="en-US" sz="2400"/>
              <a:t>Holding workshops on new technical skills</a:t>
            </a:r>
          </a:p>
          <a:p>
            <a:r>
              <a:rPr lang="en-US" sz="2400"/>
              <a:t>Giving advice on others’ work problems</a:t>
            </a:r>
          </a:p>
          <a:p>
            <a:r>
              <a:rPr lang="en-US" sz="2400"/>
              <a:t>Demonstrate knowledge</a:t>
            </a:r>
          </a:p>
          <a:p>
            <a:r>
              <a:rPr lang="en-US" sz="2400"/>
              <a:t>Be a sounding board</a:t>
            </a:r>
          </a:p>
          <a:p>
            <a:r>
              <a:rPr lang="en-US" sz="2400"/>
              <a:t>Explain things clearly</a:t>
            </a:r>
          </a:p>
          <a:p>
            <a:r>
              <a:rPr lang="en-US" sz="2400"/>
              <a:t>Be approachable, open to being challenged</a:t>
            </a:r>
          </a:p>
          <a:p>
            <a:r>
              <a:rPr lang="en-US" sz="2400"/>
              <a:t>Ask relevant, thought-provoking questions to help develop others’ capacity</a:t>
            </a:r>
          </a:p>
          <a:p>
            <a:r>
              <a:rPr lang="en-US" sz="2400"/>
              <a:t>Stay on top of new developments</a:t>
            </a:r>
          </a:p>
          <a:p>
            <a:r>
              <a:rPr lang="en-US" sz="2400"/>
              <a:t>Connect people to other resources</a:t>
            </a:r>
          </a:p>
        </p:txBody>
      </p:sp>
      <p:sp>
        <p:nvSpPr>
          <p:cNvPr id="16" name="Google Shape;174;p29">
            <a:extLst>
              <a:ext uri="{FF2B5EF4-FFF2-40B4-BE49-F238E27FC236}">
                <a16:creationId xmlns:a16="http://schemas.microsoft.com/office/drawing/2014/main" id="{371F37E8-1B6A-4959-B23C-2964FB76C507}"/>
              </a:ext>
            </a:extLst>
          </p:cNvPr>
          <p:cNvSpPr txBox="1"/>
          <p:nvPr/>
        </p:nvSpPr>
        <p:spPr>
          <a:xfrm>
            <a:off x="1514507" y="1528532"/>
            <a:ext cx="1929559" cy="766021"/>
          </a:xfrm>
          <a:prstGeom prst="rect">
            <a:avLst/>
          </a:prstGeom>
          <a:noFill/>
          <a:ln>
            <a:noFill/>
          </a:ln>
        </p:spPr>
        <p:txBody>
          <a:bodyPr spcFirstLastPara="1" wrap="square" lIns="121900" tIns="60933" rIns="121900" bIns="60933" anchor="t" anchorCtr="0">
            <a:noAutofit/>
          </a:bodyPr>
          <a:lstStyle/>
          <a:p>
            <a:pPr algn="ctr">
              <a:lnSpc>
                <a:spcPts val="2000"/>
              </a:lnSpc>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Technical Mastery</a:t>
            </a:r>
            <a:endParaRPr sz="2400" b="1">
              <a:latin typeface="+mj-lt"/>
              <a:cs typeface="Calibri Light" panose="020F0302020204030204" pitchFamily="34" charset="0"/>
            </a:endParaRPr>
          </a:p>
          <a:p>
            <a:pPr algn="r">
              <a:lnSpc>
                <a:spcPts val="2000"/>
              </a:lnSpc>
              <a:spcBef>
                <a:spcPts val="480"/>
              </a:spcBef>
              <a:spcAft>
                <a:spcPts val="0"/>
              </a:spcAft>
              <a:buClr>
                <a:srgbClr val="505050"/>
              </a:buClr>
              <a:buSzPts val="1800"/>
            </a:pPr>
            <a:endParaRPr sz="2400" b="1">
              <a:latin typeface="+mj-lt"/>
              <a:cs typeface="Calibri Light" panose="020F0302020204030204" pitchFamily="34" charset="0"/>
            </a:endParaRPr>
          </a:p>
        </p:txBody>
      </p:sp>
      <p:sp>
        <p:nvSpPr>
          <p:cNvPr id="23" name="Rectangle 22">
            <a:extLst>
              <a:ext uri="{FF2B5EF4-FFF2-40B4-BE49-F238E27FC236}">
                <a16:creationId xmlns:a16="http://schemas.microsoft.com/office/drawing/2014/main" id="{E2A0959F-4138-4B80-82F2-86A044A92F53}"/>
              </a:ext>
            </a:extLst>
          </p:cNvPr>
          <p:cNvSpPr/>
          <p:nvPr/>
        </p:nvSpPr>
        <p:spPr>
          <a:xfrm>
            <a:off x="5138178" y="1533504"/>
            <a:ext cx="2128276" cy="925894"/>
          </a:xfrm>
          <a:prstGeom prst="rect">
            <a:avLst/>
          </a:prstGeom>
        </p:spPr>
        <p:txBody>
          <a:bodyPr wrap="square">
            <a:spAutoFit/>
          </a:bodyPr>
          <a:lstStyle/>
          <a:p>
            <a:pPr algn="ctr">
              <a:lnSpc>
                <a:spcPts val="2000"/>
              </a:lnSpc>
              <a:buClr>
                <a:srgbClr val="505050"/>
              </a:buClr>
              <a:buSzPts val="2000"/>
            </a:pPr>
            <a:r>
              <a:rPr lang="en-US" sz="2400" b="1">
                <a:latin typeface="+mj-lt"/>
                <a:ea typeface="Helvetica Neue"/>
                <a:cs typeface="Calibri Light" panose="020F0302020204030204" pitchFamily="34" charset="0"/>
                <a:sym typeface="Helvetica Neue"/>
              </a:rPr>
              <a:t>Collaborative Optimization</a:t>
            </a:r>
            <a:endParaRPr lang="en-US" sz="2400" b="1">
              <a:latin typeface="+mj-lt"/>
              <a:cs typeface="Calibri Light" panose="020F0302020204030204" pitchFamily="34" charset="0"/>
            </a:endParaRPr>
          </a:p>
          <a:p>
            <a:pPr algn="ctr">
              <a:lnSpc>
                <a:spcPts val="2000"/>
              </a:lnSpc>
              <a:spcBef>
                <a:spcPts val="480"/>
              </a:spcBef>
              <a:buClr>
                <a:srgbClr val="505050"/>
              </a:buClr>
              <a:buSzPts val="1800"/>
            </a:pPr>
            <a:endParaRPr lang="en-US" sz="2400" b="1">
              <a:latin typeface="+mj-lt"/>
              <a:cs typeface="Calibri Light" panose="020F0302020204030204" pitchFamily="34" charset="0"/>
            </a:endParaRPr>
          </a:p>
        </p:txBody>
      </p:sp>
      <p:sp>
        <p:nvSpPr>
          <p:cNvPr id="28" name="Rectangle 27">
            <a:extLst>
              <a:ext uri="{FF2B5EF4-FFF2-40B4-BE49-F238E27FC236}">
                <a16:creationId xmlns:a16="http://schemas.microsoft.com/office/drawing/2014/main" id="{1CBA41A6-5FAB-4C46-B754-AEBC3D9575B4}"/>
              </a:ext>
            </a:extLst>
          </p:cNvPr>
          <p:cNvSpPr/>
          <p:nvPr/>
        </p:nvSpPr>
        <p:spPr>
          <a:xfrm>
            <a:off x="8643458" y="1533503"/>
            <a:ext cx="2469603" cy="861774"/>
          </a:xfrm>
          <a:prstGeom prst="rect">
            <a:avLst/>
          </a:prstGeom>
        </p:spPr>
        <p:txBody>
          <a:bodyPr wrap="square">
            <a:spAutoFit/>
          </a:bodyPr>
          <a:lstStyle/>
          <a:p>
            <a:pPr algn="ctr">
              <a:lnSpc>
                <a:spcPts val="2000"/>
              </a:lnSpc>
              <a:buClr>
                <a:srgbClr val="505050"/>
              </a:buClr>
              <a:buSzPts val="2000"/>
            </a:pPr>
            <a:r>
              <a:rPr lang="en-US" sz="2400" b="1">
                <a:latin typeface="+mj-lt"/>
                <a:ea typeface="Helvetica Neue"/>
                <a:cs typeface="Calibri Light" panose="020F0302020204030204" pitchFamily="34" charset="0"/>
                <a:sym typeface="Helvetica Neue"/>
              </a:rPr>
              <a:t>Organizational Innovation</a:t>
            </a:r>
          </a:p>
          <a:p>
            <a:pPr algn="ctr">
              <a:lnSpc>
                <a:spcPts val="2000"/>
              </a:lnSpc>
              <a:buClr>
                <a:srgbClr val="505050"/>
              </a:buClr>
              <a:buSzPts val="2000"/>
            </a:pPr>
            <a:endParaRPr lang="en-US" sz="2400" b="1">
              <a:latin typeface="+mj-lt"/>
              <a:ea typeface="Helvetica Neue"/>
              <a:cs typeface="Calibri Light" panose="020F0302020204030204" pitchFamily="34" charset="0"/>
              <a:sym typeface="Helvetica Neue"/>
            </a:endParaRPr>
          </a:p>
        </p:txBody>
      </p:sp>
      <p:cxnSp>
        <p:nvCxnSpPr>
          <p:cNvPr id="53" name="Straight Connector 52">
            <a:extLst>
              <a:ext uri="{FF2B5EF4-FFF2-40B4-BE49-F238E27FC236}">
                <a16:creationId xmlns:a16="http://schemas.microsoft.com/office/drawing/2014/main" id="{50367166-9AEB-4E2D-A9E8-06FF4490DED5}"/>
              </a:ext>
            </a:extLst>
          </p:cNvPr>
          <p:cNvCxnSpPr>
            <a:cxnSpLocks/>
          </p:cNvCxnSpPr>
          <p:nvPr/>
        </p:nvCxnSpPr>
        <p:spPr>
          <a:xfrm>
            <a:off x="1371599" y="2096431"/>
            <a:ext cx="23040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86816E6-8682-4C4A-858D-7D158A29E2B8}"/>
              </a:ext>
            </a:extLst>
          </p:cNvPr>
          <p:cNvCxnSpPr>
            <a:cxnSpLocks/>
          </p:cNvCxnSpPr>
          <p:nvPr/>
        </p:nvCxnSpPr>
        <p:spPr>
          <a:xfrm>
            <a:off x="4958399" y="2096431"/>
            <a:ext cx="23040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95A20CB-0CD0-43AD-B256-201EB51BA1ED}"/>
              </a:ext>
            </a:extLst>
          </p:cNvPr>
          <p:cNvCxnSpPr>
            <a:cxnSpLocks/>
          </p:cNvCxnSpPr>
          <p:nvPr/>
        </p:nvCxnSpPr>
        <p:spPr>
          <a:xfrm>
            <a:off x="8534399" y="2096431"/>
            <a:ext cx="2304044"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Content Placeholder 4"/>
          <p:cNvSpPr>
            <a:spLocks noGrp="1"/>
          </p:cNvSpPr>
          <p:nvPr>
            <p:ph sz="half" idx="2"/>
          </p:nvPr>
        </p:nvSpPr>
        <p:spPr>
          <a:xfrm>
            <a:off x="4190999" y="2498790"/>
            <a:ext cx="3581400" cy="4029075"/>
          </a:xfrm>
        </p:spPr>
        <p:txBody>
          <a:bodyPr>
            <a:normAutofit fontScale="92500" lnSpcReduction="10000"/>
          </a:bodyPr>
          <a:lstStyle/>
          <a:p>
            <a:r>
              <a:rPr lang="en-US" sz="2400"/>
              <a:t>Connecting people with complementary skills</a:t>
            </a:r>
          </a:p>
          <a:p>
            <a:r>
              <a:rPr lang="en-US" sz="2400"/>
              <a:t>Resolving conflicts on the team</a:t>
            </a:r>
          </a:p>
          <a:p>
            <a:r>
              <a:rPr lang="en-US" sz="2400"/>
              <a:t>Organize working groups around a common problem</a:t>
            </a:r>
          </a:p>
          <a:p>
            <a:r>
              <a:rPr lang="en-US" sz="2400"/>
              <a:t>Assemble a group to discuss an issue directly</a:t>
            </a:r>
          </a:p>
          <a:p>
            <a:r>
              <a:rPr lang="en-US" sz="2400"/>
              <a:t>Acknowledge you don’t know everything</a:t>
            </a:r>
          </a:p>
          <a:p>
            <a:r>
              <a:rPr lang="en-US" sz="2400"/>
              <a:t>Appreciate input from all team members</a:t>
            </a:r>
          </a:p>
        </p:txBody>
      </p:sp>
      <p:sp>
        <p:nvSpPr>
          <p:cNvPr id="19" name="Rectangle 18">
            <a:extLst>
              <a:ext uri="{FF2B5EF4-FFF2-40B4-BE49-F238E27FC236}">
                <a16:creationId xmlns:a16="http://schemas.microsoft.com/office/drawing/2014/main" id="{E693C6AF-7CD6-6D43-B5DD-0A90FA44F6CE}"/>
              </a:ext>
            </a:extLst>
          </p:cNvPr>
          <p:cNvSpPr/>
          <p:nvPr/>
        </p:nvSpPr>
        <p:spPr>
          <a:xfrm rot="16200000">
            <a:off x="7724479" y="2483969"/>
            <a:ext cx="4238179" cy="3630069"/>
          </a:xfrm>
          <a:prstGeom prst="rect">
            <a:avLst/>
          </a:prstGeom>
          <a:solidFill>
            <a:srgbClr val="AF81B2">
              <a:alpha val="65000"/>
            </a:srgbClr>
          </a:solidFill>
          <a:ln w="57150">
            <a:solidFill>
              <a:srgbClr val="AF81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Content Placeholder 4"/>
          <p:cNvSpPr>
            <a:spLocks noGrp="1"/>
          </p:cNvSpPr>
          <p:nvPr>
            <p:ph sz="half" idx="2"/>
          </p:nvPr>
        </p:nvSpPr>
        <p:spPr>
          <a:xfrm>
            <a:off x="8028530" y="2498573"/>
            <a:ext cx="3630070" cy="4029292"/>
          </a:xfrm>
        </p:spPr>
        <p:txBody>
          <a:bodyPr>
            <a:normAutofit fontScale="62500" lnSpcReduction="20000"/>
          </a:bodyPr>
          <a:lstStyle/>
          <a:p>
            <a:r>
              <a:rPr lang="en-US" sz="2400"/>
              <a:t>Pitching new ideas</a:t>
            </a:r>
          </a:p>
          <a:p>
            <a:r>
              <a:rPr lang="en-US" sz="2400"/>
              <a:t>Moderating a discussion on big-picture thinking </a:t>
            </a:r>
          </a:p>
          <a:p>
            <a:r>
              <a:rPr lang="en-US" sz="2400"/>
              <a:t>Communicate the current big-picture problem effectively</a:t>
            </a:r>
          </a:p>
          <a:p>
            <a:r>
              <a:rPr lang="en-US" sz="2400"/>
              <a:t>Reference your broad range of experiences and exposures</a:t>
            </a:r>
          </a:p>
          <a:p>
            <a:r>
              <a:rPr lang="en-US" sz="2400"/>
              <a:t>Understand your audience to create buy-in</a:t>
            </a:r>
          </a:p>
          <a:p>
            <a:r>
              <a:rPr lang="en-US" sz="2400"/>
              <a:t>Be a champion for a concept, clear the way for others</a:t>
            </a:r>
          </a:p>
          <a:p>
            <a:r>
              <a:rPr lang="en-US" sz="2400"/>
              <a:t>Have authentic belief in what you’re championing</a:t>
            </a:r>
          </a:p>
          <a:p>
            <a:r>
              <a:rPr lang="en-US" sz="2400"/>
              <a:t>Connect to underlying goals and principles</a:t>
            </a:r>
          </a:p>
          <a:p>
            <a:r>
              <a:rPr lang="en-US" sz="2400"/>
              <a:t>Have perseverance and resilience in the face of resistance </a:t>
            </a:r>
          </a:p>
        </p:txBody>
      </p:sp>
      <p:grpSp>
        <p:nvGrpSpPr>
          <p:cNvPr id="42" name="Group 41">
            <a:extLst>
              <a:ext uri="{FF2B5EF4-FFF2-40B4-BE49-F238E27FC236}">
                <a16:creationId xmlns:a16="http://schemas.microsoft.com/office/drawing/2014/main" id="{4AB66B72-C209-4AA3-B284-931B11EB9950}"/>
              </a:ext>
            </a:extLst>
          </p:cNvPr>
          <p:cNvGrpSpPr/>
          <p:nvPr/>
        </p:nvGrpSpPr>
        <p:grpSpPr>
          <a:xfrm>
            <a:off x="8028530" y="1376094"/>
            <a:ext cx="939699" cy="912419"/>
            <a:chOff x="4281499" y="3508704"/>
            <a:chExt cx="1097280" cy="1107499"/>
          </a:xfrm>
        </p:grpSpPr>
        <p:pic>
          <p:nvPicPr>
            <p:cNvPr id="43" name="Picture 42">
              <a:extLst>
                <a:ext uri="{FF2B5EF4-FFF2-40B4-BE49-F238E27FC236}">
                  <a16:creationId xmlns:a16="http://schemas.microsoft.com/office/drawing/2014/main" id="{8297CD61-4EDC-4AB8-B5C7-BB035433DA57}"/>
                </a:ext>
              </a:extLst>
            </p:cNvPr>
            <p:cNvPicPr>
              <a:picLocks/>
            </p:cNvPicPr>
            <p:nvPr/>
          </p:nvPicPr>
          <p:blipFill rotWithShape="1">
            <a:blip r:embed="rId5"/>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44" name="Oval 43">
              <a:extLst>
                <a:ext uri="{FF2B5EF4-FFF2-40B4-BE49-F238E27FC236}">
                  <a16:creationId xmlns:a16="http://schemas.microsoft.com/office/drawing/2014/main" id="{BCE49916-41FD-4968-AF1C-641E4207569C}"/>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39172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5506" r="5548"/>
          <a:stretch/>
        </p:blipFill>
        <p:spPr>
          <a:xfrm>
            <a:off x="3962400" y="228600"/>
            <a:ext cx="7848600" cy="5230848"/>
          </a:xfrm>
          <a:prstGeom prst="rect">
            <a:avLst/>
          </a:prstGeom>
        </p:spPr>
      </p:pic>
      <p:sp>
        <p:nvSpPr>
          <p:cNvPr id="3" name="Content Placeholder 2"/>
          <p:cNvSpPr>
            <a:spLocks noGrp="1"/>
          </p:cNvSpPr>
          <p:nvPr>
            <p:ph idx="1"/>
          </p:nvPr>
        </p:nvSpPr>
        <p:spPr>
          <a:xfrm>
            <a:off x="533400" y="2514600"/>
            <a:ext cx="10515600" cy="3810000"/>
          </a:xfrm>
        </p:spPr>
        <p:txBody>
          <a:bodyPr>
            <a:normAutofit lnSpcReduction="10000"/>
          </a:bodyPr>
          <a:lstStyle/>
          <a:p>
            <a:r>
              <a:rPr lang="en-US" dirty="0"/>
              <a:t>We can lead through </a:t>
            </a:r>
            <a:r>
              <a:rPr lang="en-US" i="1" dirty="0"/>
              <a:t>compliance</a:t>
            </a:r>
            <a:r>
              <a:rPr lang="en-US" dirty="0"/>
              <a:t> or </a:t>
            </a:r>
            <a:r>
              <a:rPr lang="en-US" i="1" dirty="0"/>
              <a:t>commitment</a:t>
            </a:r>
            <a:endParaRPr lang="en-US" dirty="0"/>
          </a:p>
          <a:p>
            <a:pPr lvl="1"/>
            <a:r>
              <a:rPr lang="en-US" dirty="0"/>
              <a:t>Autocratic direction is leading through compliance</a:t>
            </a:r>
          </a:p>
          <a:p>
            <a:pPr lvl="1"/>
            <a:endParaRPr lang="en-US" dirty="0"/>
          </a:p>
          <a:p>
            <a:r>
              <a:rPr lang="en-US" dirty="0"/>
              <a:t>Three strategies to lead by commitment:</a:t>
            </a:r>
          </a:p>
          <a:p>
            <a:pPr lvl="1"/>
            <a:r>
              <a:rPr lang="en-US" dirty="0"/>
              <a:t>Technical Mastery</a:t>
            </a:r>
          </a:p>
          <a:p>
            <a:pPr lvl="1"/>
            <a:r>
              <a:rPr lang="en-US" dirty="0"/>
              <a:t>Collaborative Optimization</a:t>
            </a:r>
          </a:p>
          <a:p>
            <a:pPr lvl="1"/>
            <a:r>
              <a:rPr lang="en-US" dirty="0"/>
              <a:t>Organizational Innovation</a:t>
            </a:r>
          </a:p>
          <a:p>
            <a:pPr marL="457200" lvl="1" indent="0">
              <a:buNone/>
            </a:pPr>
            <a:endParaRPr lang="en-US" dirty="0"/>
          </a:p>
          <a:p>
            <a:r>
              <a:rPr lang="en-US" dirty="0"/>
              <a:t>Leadership does not require a formal leadership role</a:t>
            </a:r>
          </a:p>
        </p:txBody>
      </p:sp>
    </p:spTree>
    <p:extLst>
      <p:ext uri="{BB962C8B-B14F-4D97-AF65-F5344CB8AC3E}">
        <p14:creationId xmlns:p14="http://schemas.microsoft.com/office/powerpoint/2010/main" val="223714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Reflection Survey #2</a:t>
            </a:r>
          </a:p>
        </p:txBody>
      </p:sp>
      <p:grpSp>
        <p:nvGrpSpPr>
          <p:cNvPr id="13" name="Group 12"/>
          <p:cNvGrpSpPr>
            <a:grpSpLocks noChangeAspect="1"/>
          </p:cNvGrpSpPr>
          <p:nvPr/>
        </p:nvGrpSpPr>
        <p:grpSpPr>
          <a:xfrm>
            <a:off x="9906000" y="533400"/>
            <a:ext cx="1680882" cy="1143000"/>
            <a:chOff x="5334000" y="2438400"/>
            <a:chExt cx="1973114" cy="1371600"/>
          </a:xfrm>
        </p:grpSpPr>
        <p:pic>
          <p:nvPicPr>
            <p:cNvPr id="8" name="Picture 7"/>
            <p:cNvPicPr>
              <a:picLocks noChangeAspect="1"/>
            </p:cNvPicPr>
            <p:nvPr/>
          </p:nvPicPr>
          <p:blipFill>
            <a:blip r:embed="rId3"/>
            <a:stretch>
              <a:fillRect/>
            </a:stretch>
          </p:blipFill>
          <p:spPr>
            <a:xfrm>
              <a:off x="6324600" y="2438400"/>
              <a:ext cx="982514" cy="1371600"/>
            </a:xfrm>
            <a:prstGeom prst="rect">
              <a:avLst/>
            </a:prstGeom>
          </p:spPr>
        </p:pic>
        <p:pic>
          <p:nvPicPr>
            <p:cNvPr id="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2514600"/>
              <a:ext cx="1295400" cy="1295400"/>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7" name="TextBox 16"/>
          <p:cNvSpPr txBox="1"/>
          <p:nvPr/>
        </p:nvSpPr>
        <p:spPr>
          <a:xfrm>
            <a:off x="5410200" y="3276600"/>
            <a:ext cx="5791200" cy="1077218"/>
          </a:xfrm>
          <a:prstGeom prst="rect">
            <a:avLst/>
          </a:prstGeom>
          <a:noFill/>
        </p:spPr>
        <p:txBody>
          <a:bodyPr wrap="square" rtlCol="0">
            <a:spAutoFit/>
          </a:bodyPr>
          <a:lstStyle/>
          <a:p>
            <a:r>
              <a:rPr lang="en-US" sz="3200" dirty="0">
                <a:latin typeface="Calibri"/>
                <a:cs typeface="Calibri"/>
              </a:rPr>
              <a:t>Please take 3 minutes to complete </a:t>
            </a:r>
            <a:r>
              <a:rPr lang="en-US" sz="3200" i="1" dirty="0">
                <a:latin typeface="Calibri"/>
                <a:cs typeface="Calibri"/>
              </a:rPr>
              <a:t>Reflection Survey #2</a:t>
            </a:r>
            <a:r>
              <a:rPr lang="en-US" sz="3200" dirty="0">
                <a:latin typeface="Calibri"/>
                <a:cs typeface="Calibri"/>
              </a:rPr>
              <a:t> </a:t>
            </a:r>
          </a:p>
        </p:txBody>
      </p:sp>
      <p:grpSp>
        <p:nvGrpSpPr>
          <p:cNvPr id="4" name="Group 3">
            <a:extLst>
              <a:ext uri="{FF2B5EF4-FFF2-40B4-BE49-F238E27FC236}">
                <a16:creationId xmlns:a16="http://schemas.microsoft.com/office/drawing/2014/main" id="{C27C63C9-E0CE-634A-9C7E-A3053FD8D5E5}"/>
              </a:ext>
            </a:extLst>
          </p:cNvPr>
          <p:cNvGrpSpPr>
            <a:grpSpLocks noChangeAspect="1"/>
          </p:cNvGrpSpPr>
          <p:nvPr/>
        </p:nvGrpSpPr>
        <p:grpSpPr>
          <a:xfrm>
            <a:off x="838200" y="1690688"/>
            <a:ext cx="3516004" cy="4629295"/>
            <a:chOff x="876197" y="1491109"/>
            <a:chExt cx="3653457" cy="4810271"/>
          </a:xfrm>
        </p:grpSpPr>
        <p:pic>
          <p:nvPicPr>
            <p:cNvPr id="3" name="Picture 2">
              <a:extLst>
                <a:ext uri="{FF2B5EF4-FFF2-40B4-BE49-F238E27FC236}">
                  <a16:creationId xmlns:a16="http://schemas.microsoft.com/office/drawing/2014/main" id="{1DE75B2D-13E1-3A4C-BAA3-2297E57B50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79031">
              <a:off x="1109280" y="1653180"/>
              <a:ext cx="3420374" cy="4648200"/>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0F47ED34-693F-1646-ACD4-B5A1CE1704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79031">
              <a:off x="876197" y="1491109"/>
              <a:ext cx="3420374" cy="4648200"/>
            </a:xfrm>
            <a:prstGeom prst="rect">
              <a:avLst/>
            </a:prstGeom>
            <a:ln>
              <a:solidFill>
                <a:schemeClr val="tx1"/>
              </a:solid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43587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76200" y="228600"/>
            <a:ext cx="12039600" cy="6477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640200" y="2667000"/>
            <a:ext cx="10911600" cy="1047600"/>
          </a:xfrm>
        </p:spPr>
        <p:txBody>
          <a:bodyPr>
            <a:normAutofit/>
          </a:bodyPr>
          <a:lstStyle/>
          <a:p>
            <a:pPr algn="ctr"/>
            <a:r>
              <a:rPr lang="en-US" sz="5400" b="1">
                <a:solidFill>
                  <a:schemeClr val="bg1"/>
                </a:solidFill>
              </a:rPr>
              <a:t>HAND OFF FROM RISE TO WINSETT</a:t>
            </a:r>
          </a:p>
        </p:txBody>
      </p:sp>
    </p:spTree>
    <p:extLst>
      <p:ext uri="{BB962C8B-B14F-4D97-AF65-F5344CB8AC3E}">
        <p14:creationId xmlns:p14="http://schemas.microsoft.com/office/powerpoint/2010/main" val="3676962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4455" y="1988"/>
            <a:ext cx="12230176" cy="6856012"/>
          </a:xfrm>
          <a:prstGeom prst="rect">
            <a:avLst/>
          </a:prstGeom>
        </p:spPr>
      </p:pic>
      <p:sp>
        <p:nvSpPr>
          <p:cNvPr id="4" name="Content Placeholder 3"/>
          <p:cNvSpPr>
            <a:spLocks noGrp="1"/>
          </p:cNvSpPr>
          <p:nvPr>
            <p:ph idx="1"/>
          </p:nvPr>
        </p:nvSpPr>
        <p:spPr>
          <a:xfrm>
            <a:off x="4436469" y="304800"/>
            <a:ext cx="8446976" cy="2819400"/>
          </a:xfrm>
        </p:spPr>
        <p:txBody>
          <a:bodyPr>
            <a:normAutofit fontScale="92500" lnSpcReduction="20000"/>
          </a:bodyPr>
          <a:lstStyle/>
          <a:p>
            <a:pPr marL="514350" indent="-514350">
              <a:buAutoNum type="arabicParenR"/>
            </a:pPr>
            <a:r>
              <a:rPr lang="en-US" sz="3200" b="1" dirty="0">
                <a:solidFill>
                  <a:schemeClr val="bg1">
                    <a:lumMod val="50000"/>
                  </a:schemeClr>
                </a:solidFill>
              </a:rPr>
              <a:t>How and why we lead </a:t>
            </a:r>
          </a:p>
          <a:p>
            <a:pPr marL="514350" indent="-514350">
              <a:buAutoNum type="arabicParenR"/>
            </a:pPr>
            <a:r>
              <a:rPr lang="en-US" sz="3200" b="1" dirty="0">
                <a:solidFill>
                  <a:schemeClr val="bg1">
                    <a:lumMod val="50000"/>
                  </a:schemeClr>
                </a:solidFill>
              </a:rPr>
              <a:t>What is a leader?</a:t>
            </a:r>
          </a:p>
          <a:p>
            <a:pPr marL="0" indent="0">
              <a:buNone/>
            </a:pPr>
            <a:r>
              <a:rPr lang="en-US" sz="3200" b="1" dirty="0">
                <a:solidFill>
                  <a:schemeClr val="bg1">
                    <a:lumMod val="50000"/>
                  </a:schemeClr>
                </a:solidFill>
              </a:rPr>
              <a:t>--    Break</a:t>
            </a:r>
          </a:p>
          <a:p>
            <a:pPr marL="0" indent="0">
              <a:buNone/>
            </a:pPr>
            <a:r>
              <a:rPr lang="en-US" sz="3200" b="1" dirty="0">
                <a:solidFill>
                  <a:schemeClr val="bg1">
                    <a:lumMod val="50000"/>
                  </a:schemeClr>
                </a:solidFill>
              </a:rPr>
              <a:t>3)   STEM and leader identities</a:t>
            </a:r>
          </a:p>
          <a:p>
            <a:pPr marL="514350" indent="-514350">
              <a:buAutoNum type="arabicParenR" startAt="4"/>
            </a:pPr>
            <a:r>
              <a:rPr lang="en-US" sz="3200" b="1" dirty="0"/>
              <a:t>Putting leadership into action</a:t>
            </a:r>
          </a:p>
          <a:p>
            <a:pPr marL="0" indent="0">
              <a:buNone/>
            </a:pPr>
            <a:r>
              <a:rPr lang="en-US" sz="3200" b="1" dirty="0"/>
              <a:t>--   1 p.m. lunch</a:t>
            </a:r>
          </a:p>
          <a:p>
            <a:pPr marL="514350" indent="-514350">
              <a:buAutoNum type="arabicParenR"/>
            </a:pPr>
            <a:endParaRPr lang="en-US" sz="3200" dirty="0"/>
          </a:p>
          <a:p>
            <a:pPr marL="514350" indent="-514350">
              <a:buAutoNum type="arabicParenR" startAt="3"/>
            </a:pPr>
            <a:endParaRPr lang="en-US" sz="3200" dirty="0"/>
          </a:p>
          <a:p>
            <a:endParaRPr lang="en-US" sz="3200" dirty="0"/>
          </a:p>
          <a:p>
            <a:endParaRPr lang="en-US" sz="3200" dirty="0"/>
          </a:p>
          <a:p>
            <a:endParaRPr lang="en-US" sz="3200" dirty="0"/>
          </a:p>
          <a:p>
            <a:endParaRPr lang="en-US" sz="3200" dirty="0"/>
          </a:p>
          <a:p>
            <a:endParaRPr lang="en-CA" dirty="0"/>
          </a:p>
        </p:txBody>
      </p:sp>
      <p:sp>
        <p:nvSpPr>
          <p:cNvPr id="2" name="Slide Number Placeholder 1"/>
          <p:cNvSpPr>
            <a:spLocks noGrp="1"/>
          </p:cNvSpPr>
          <p:nvPr>
            <p:ph type="sldNum" sz="quarter" idx="12"/>
          </p:nvPr>
        </p:nvSpPr>
        <p:spPr/>
        <p:txBody>
          <a:bodyPr/>
          <a:lstStyle/>
          <a:p>
            <a:pPr>
              <a:defRPr/>
            </a:pPr>
            <a:fld id="{A32ABF7E-00CC-415D-B142-4693D7F27DFC}" type="slidenum">
              <a:rPr lang="en-US" smtClean="0"/>
              <a:pPr>
                <a:defRPr/>
              </a:pPr>
              <a:t>29</a:t>
            </a:fld>
            <a:endParaRPr lang="en-US"/>
          </a:p>
        </p:txBody>
      </p:sp>
      <p:sp>
        <p:nvSpPr>
          <p:cNvPr id="6" name="Title 1"/>
          <p:cNvSpPr txBox="1">
            <a:spLocks/>
          </p:cNvSpPr>
          <p:nvPr/>
        </p:nvSpPr>
        <p:spPr>
          <a:xfrm>
            <a:off x="5956554" y="3581400"/>
            <a:ext cx="5633155" cy="89625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5400" b="1">
                <a:effectLst>
                  <a:glow rad="63500">
                    <a:schemeClr val="bg1">
                      <a:alpha val="40000"/>
                    </a:schemeClr>
                  </a:glow>
                </a:effectLst>
              </a:rPr>
              <a:t>Influential Leaders</a:t>
            </a:r>
          </a:p>
        </p:txBody>
      </p:sp>
      <p:sp>
        <p:nvSpPr>
          <p:cNvPr id="8" name="Rectangle 7">
            <a:extLst>
              <a:ext uri="{FF2B5EF4-FFF2-40B4-BE49-F238E27FC236}">
                <a16:creationId xmlns:a16="http://schemas.microsoft.com/office/drawing/2014/main" id="{3D225E46-F628-5849-AE4D-C4A308BF3B7F}"/>
              </a:ext>
            </a:extLst>
          </p:cNvPr>
          <p:cNvSpPr/>
          <p:nvPr/>
        </p:nvSpPr>
        <p:spPr>
          <a:xfrm>
            <a:off x="12496800" y="304800"/>
            <a:ext cx="2568306" cy="13656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ORG/SITE-SPECIFIC </a:t>
            </a:r>
          </a:p>
          <a:p>
            <a:pPr algn="ctr"/>
            <a:endParaRPr lang="en-US">
              <a:solidFill>
                <a:schemeClr val="tx1"/>
              </a:solidFill>
            </a:endParaRPr>
          </a:p>
          <a:p>
            <a:pPr algn="ctr"/>
            <a:r>
              <a:rPr lang="en-US">
                <a:solidFill>
                  <a:schemeClr val="tx1"/>
                </a:solidFill>
              </a:rPr>
              <a:t>Timing</a:t>
            </a:r>
          </a:p>
        </p:txBody>
      </p:sp>
    </p:spTree>
    <p:extLst>
      <p:ext uri="{BB962C8B-B14F-4D97-AF65-F5344CB8AC3E}">
        <p14:creationId xmlns:p14="http://schemas.microsoft.com/office/powerpoint/2010/main" val="2460954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s://srv4.imgonline.com.ua/result_img/imgonline-com-ua-Piconpic-K57NXUjSiLbmULat.jpg">
            <a:extLst>
              <a:ext uri="{FF2B5EF4-FFF2-40B4-BE49-F238E27FC236}">
                <a16:creationId xmlns:a16="http://schemas.microsoft.com/office/drawing/2014/main" id="{71756BDF-15C4-4EEA-ADF5-446DD28A3A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797" y="-2636848"/>
            <a:ext cx="12659797" cy="949484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a:extLst>
              <a:ext uri="{FF2B5EF4-FFF2-40B4-BE49-F238E27FC236}">
                <a16:creationId xmlns:a16="http://schemas.microsoft.com/office/drawing/2014/main" id="{B62A22C5-7CDA-438A-8176-35C1BBB31EFB}"/>
              </a:ext>
            </a:extLst>
          </p:cNvPr>
          <p:cNvSpPr>
            <a:spLocks noGrp="1"/>
          </p:cNvSpPr>
          <p:nvPr>
            <p:ph type="sldNum" idx="12"/>
          </p:nvPr>
        </p:nvSpPr>
        <p:spPr/>
        <p:txBody>
          <a:bodyPr/>
          <a:lstStyle/>
          <a:p>
            <a:fld id="{00000000-1234-1234-1234-123412341234}" type="slidenum">
              <a:rPr lang="en-GB" smtClean="0"/>
              <a:pPr/>
              <a:t>30</a:t>
            </a:fld>
            <a:endParaRPr lang="en-GB"/>
          </a:p>
        </p:txBody>
      </p:sp>
      <p:sp>
        <p:nvSpPr>
          <p:cNvPr id="7" name="TextBox 6">
            <a:extLst>
              <a:ext uri="{FF2B5EF4-FFF2-40B4-BE49-F238E27FC236}">
                <a16:creationId xmlns:a16="http://schemas.microsoft.com/office/drawing/2014/main" id="{3AF73E96-82AD-4414-B116-2047B2A7D435}"/>
              </a:ext>
            </a:extLst>
          </p:cNvPr>
          <p:cNvSpPr txBox="1"/>
          <p:nvPr/>
        </p:nvSpPr>
        <p:spPr>
          <a:xfrm>
            <a:off x="1676400" y="1454870"/>
            <a:ext cx="2963333" cy="1733680"/>
          </a:xfrm>
          <a:prstGeom prst="rect">
            <a:avLst/>
          </a:prstGeom>
          <a:noFill/>
        </p:spPr>
        <p:txBody>
          <a:bodyPr wrap="square" rtlCol="0">
            <a:spAutoFit/>
          </a:bodyPr>
          <a:lstStyle/>
          <a:p>
            <a:r>
              <a:rPr lang="en-US" sz="10600">
                <a:solidFill>
                  <a:schemeClr val="bg1"/>
                </a:solidFill>
                <a:latin typeface="Raleway"/>
              </a:rPr>
              <a:t>04</a:t>
            </a:r>
          </a:p>
        </p:txBody>
      </p:sp>
      <p:sp>
        <p:nvSpPr>
          <p:cNvPr id="8" name="Google Shape;76;p16">
            <a:extLst>
              <a:ext uri="{FF2B5EF4-FFF2-40B4-BE49-F238E27FC236}">
                <a16:creationId xmlns:a16="http://schemas.microsoft.com/office/drawing/2014/main" id="{2D8ED420-7F8C-41D1-BA64-F9F69864C965}"/>
              </a:ext>
            </a:extLst>
          </p:cNvPr>
          <p:cNvSpPr txBox="1">
            <a:spLocks/>
          </p:cNvSpPr>
          <p:nvPr/>
        </p:nvSpPr>
        <p:spPr>
          <a:xfrm>
            <a:off x="1752600" y="4237575"/>
            <a:ext cx="4812719" cy="785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r>
              <a:rPr lang="en-GB" sz="4000">
                <a:solidFill>
                  <a:schemeClr val="bg1"/>
                </a:solidFill>
              </a:rPr>
              <a:t>Putting </a:t>
            </a:r>
          </a:p>
          <a:p>
            <a:r>
              <a:rPr lang="en-GB" sz="4000">
                <a:solidFill>
                  <a:schemeClr val="bg1"/>
                </a:solidFill>
              </a:rPr>
              <a:t>Leadership</a:t>
            </a:r>
          </a:p>
          <a:p>
            <a:r>
              <a:rPr lang="en-GB" sz="4000">
                <a:solidFill>
                  <a:schemeClr val="bg1"/>
                </a:solidFill>
              </a:rPr>
              <a:t>Into Action</a:t>
            </a:r>
          </a:p>
        </p:txBody>
      </p:sp>
    </p:spTree>
    <p:extLst>
      <p:ext uri="{BB962C8B-B14F-4D97-AF65-F5344CB8AC3E}">
        <p14:creationId xmlns:p14="http://schemas.microsoft.com/office/powerpoint/2010/main" val="2058997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alphaModFix amt="80000"/>
          </a:blip>
          <a:stretch>
            <a:fillRect/>
          </a:stretch>
        </p:blipFill>
        <p:spPr>
          <a:xfrm>
            <a:off x="7925862" y="4134612"/>
            <a:ext cx="4086578" cy="2554111"/>
          </a:xfrm>
          <a:prstGeom prst="rect">
            <a:avLst/>
          </a:prstGeom>
        </p:spPr>
      </p:pic>
      <p:sp>
        <p:nvSpPr>
          <p:cNvPr id="2" name="Title 1"/>
          <p:cNvSpPr>
            <a:spLocks noGrp="1"/>
          </p:cNvSpPr>
          <p:nvPr>
            <p:ph type="title"/>
          </p:nvPr>
        </p:nvSpPr>
        <p:spPr/>
        <p:txBody>
          <a:bodyPr>
            <a:noAutofit/>
          </a:bodyPr>
          <a:lstStyle/>
          <a:p>
            <a:pPr algn="ctr"/>
            <a:r>
              <a:rPr lang="en-US"/>
              <a:t>Becoming a Better Leader by</a:t>
            </a:r>
            <a:br>
              <a:rPr lang="en-US"/>
            </a:br>
            <a:r>
              <a:rPr lang="en-US"/>
              <a:t>Drawing on the Science of Goal Pursuit</a:t>
            </a:r>
          </a:p>
        </p:txBody>
      </p:sp>
      <p:sp>
        <p:nvSpPr>
          <p:cNvPr id="3" name="Content Placeholder 2"/>
          <p:cNvSpPr>
            <a:spLocks noGrp="1"/>
          </p:cNvSpPr>
          <p:nvPr>
            <p:ph idx="1"/>
          </p:nvPr>
        </p:nvSpPr>
        <p:spPr>
          <a:xfrm>
            <a:off x="838200" y="2254763"/>
            <a:ext cx="10515600" cy="3922200"/>
          </a:xfrm>
        </p:spPr>
        <p:txBody>
          <a:bodyPr>
            <a:normAutofit/>
          </a:bodyPr>
          <a:lstStyle/>
          <a:p>
            <a:pPr marL="0" indent="0">
              <a:buNone/>
            </a:pPr>
            <a:r>
              <a:rPr lang="en-US" b="1">
                <a:solidFill>
                  <a:srgbClr val="008080"/>
                </a:solidFill>
              </a:rPr>
              <a:t>When to act?</a:t>
            </a:r>
            <a:endParaRPr lang="en-US">
              <a:solidFill>
                <a:srgbClr val="008080"/>
              </a:solidFill>
            </a:endParaRPr>
          </a:p>
          <a:p>
            <a:pPr marL="0" indent="0">
              <a:buNone/>
            </a:pPr>
            <a:r>
              <a:rPr lang="en-US"/>
              <a:t>		Identify the specific cue</a:t>
            </a:r>
          </a:p>
          <a:p>
            <a:pPr marL="0" indent="0">
              <a:buNone/>
            </a:pPr>
            <a:r>
              <a:rPr lang="en-US" b="1">
                <a:solidFill>
                  <a:srgbClr val="004080"/>
                </a:solidFill>
              </a:rPr>
              <a:t>What to do?</a:t>
            </a:r>
            <a:endParaRPr lang="en-US">
              <a:solidFill>
                <a:srgbClr val="004080"/>
              </a:solidFill>
            </a:endParaRPr>
          </a:p>
          <a:p>
            <a:pPr marL="0" indent="0">
              <a:buNone/>
            </a:pPr>
            <a:r>
              <a:rPr lang="en-US"/>
              <a:t>		Make it achievable</a:t>
            </a:r>
          </a:p>
          <a:p>
            <a:pPr marL="0" indent="0">
              <a:buNone/>
            </a:pPr>
            <a:r>
              <a:rPr lang="en-US" b="1">
                <a:solidFill>
                  <a:srgbClr val="000080"/>
                </a:solidFill>
              </a:rPr>
              <a:t>What might stop me?</a:t>
            </a:r>
            <a:r>
              <a:rPr lang="en-US">
                <a:solidFill>
                  <a:srgbClr val="000080"/>
                </a:solidFill>
              </a:rPr>
              <a:t> </a:t>
            </a:r>
          </a:p>
          <a:p>
            <a:pPr marL="0" indent="0">
              <a:buNone/>
            </a:pPr>
            <a:r>
              <a:rPr lang="en-US"/>
              <a:t>		Plan to overcome obstacles</a:t>
            </a:r>
          </a:p>
        </p:txBody>
      </p:sp>
      <p:sp>
        <p:nvSpPr>
          <p:cNvPr id="9" name="TextBox 8"/>
          <p:cNvSpPr txBox="1"/>
          <p:nvPr/>
        </p:nvSpPr>
        <p:spPr>
          <a:xfrm>
            <a:off x="4876800" y="6350169"/>
            <a:ext cx="4049378" cy="338554"/>
          </a:xfrm>
          <a:prstGeom prst="rect">
            <a:avLst/>
          </a:prstGeom>
          <a:noFill/>
        </p:spPr>
        <p:txBody>
          <a:bodyPr wrap="none" rtlCol="0">
            <a:spAutoFit/>
          </a:bodyPr>
          <a:lstStyle/>
          <a:p>
            <a:pPr algn="r"/>
            <a:r>
              <a:rPr lang="en-US" sz="1600">
                <a:latin typeface="+mj-lt"/>
              </a:rPr>
              <a:t>Gollwitzer, 1999; </a:t>
            </a:r>
            <a:r>
              <a:rPr lang="en-US" sz="1600" err="1">
                <a:latin typeface="+mj-lt"/>
              </a:rPr>
              <a:t>Oettingen</a:t>
            </a:r>
            <a:r>
              <a:rPr lang="en-US" sz="1600">
                <a:latin typeface="+mj-lt"/>
              </a:rPr>
              <a:t>, 2000; Wood, 2017</a:t>
            </a:r>
          </a:p>
        </p:txBody>
      </p:sp>
    </p:spTree>
    <p:extLst>
      <p:ext uri="{BB962C8B-B14F-4D97-AF65-F5344CB8AC3E}">
        <p14:creationId xmlns:p14="http://schemas.microsoft.com/office/powerpoint/2010/main" val="193969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22" name="Picture 21">
            <a:extLst>
              <a:ext uri="{FF2B5EF4-FFF2-40B4-BE49-F238E27FC236}">
                <a16:creationId xmlns:a16="http://schemas.microsoft.com/office/drawing/2014/main" id="{6D25A6CE-5B66-4C05-B549-A0BE85049E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2" t="5355" r="20734" b="4362"/>
          <a:stretch/>
        </p:blipFill>
        <p:spPr>
          <a:xfrm>
            <a:off x="2266829" y="2694802"/>
            <a:ext cx="1493978" cy="1465576"/>
          </a:xfrm>
          <a:prstGeom prst="flowChartConnector">
            <a:avLst/>
          </a:prstGeom>
          <a:ln w="19050">
            <a:solidFill>
              <a:schemeClr val="tx1">
                <a:lumMod val="65000"/>
                <a:lumOff val="35000"/>
              </a:schemeClr>
            </a:solidFill>
          </a:ln>
        </p:spPr>
      </p:pic>
      <p:sp>
        <p:nvSpPr>
          <p:cNvPr id="2" name="Title 1"/>
          <p:cNvSpPr>
            <a:spLocks noGrp="1"/>
          </p:cNvSpPr>
          <p:nvPr>
            <p:ph type="title"/>
          </p:nvPr>
        </p:nvSpPr>
        <p:spPr/>
        <p:txBody>
          <a:bodyPr>
            <a:normAutofit/>
          </a:bodyPr>
          <a:lstStyle/>
          <a:p>
            <a:pPr algn="ctr"/>
            <a:r>
              <a:rPr lang="en-US" sz="4000">
                <a:cs typeface="Calibri Light" panose="020F0302020204030204" pitchFamily="34" charset="0"/>
              </a:rPr>
              <a:t>Which is Your </a:t>
            </a:r>
            <a:r>
              <a:rPr lang="en-US" sz="4000" b="1" i="1">
                <a:cs typeface="Calibri Light" panose="020F0302020204030204" pitchFamily="34" charset="0"/>
              </a:rPr>
              <a:t>Primary Strategy</a:t>
            </a:r>
            <a:r>
              <a:rPr lang="en-US" sz="4000">
                <a:cs typeface="Calibri Light" panose="020F0302020204030204" pitchFamily="34" charset="0"/>
              </a:rPr>
              <a:t>?</a:t>
            </a:r>
            <a:r>
              <a:rPr lang="en-US">
                <a:cs typeface="Calibri Light" panose="020F0302020204030204" pitchFamily="34" charset="0"/>
              </a:rPr>
              <a:t/>
            </a:r>
            <a:br>
              <a:rPr lang="en-US">
                <a:cs typeface="Calibri Light" panose="020F0302020204030204" pitchFamily="34" charset="0"/>
              </a:rPr>
            </a:br>
            <a:r>
              <a:rPr lang="en-US" sz="4000">
                <a:cs typeface="Calibri Light" panose="020F0302020204030204" pitchFamily="34" charset="0"/>
              </a:rPr>
              <a:t>Identify a </a:t>
            </a:r>
            <a:r>
              <a:rPr lang="en-US" sz="4000" b="1" i="1">
                <a:cs typeface="Calibri Light" panose="020F0302020204030204" pitchFamily="34" charset="0"/>
              </a:rPr>
              <a:t>Growth Strategy </a:t>
            </a:r>
            <a:r>
              <a:rPr lang="en-US" sz="4000">
                <a:cs typeface="Calibri Light" panose="020F0302020204030204" pitchFamily="34" charset="0"/>
              </a:rPr>
              <a:t>to Develop</a:t>
            </a:r>
            <a:endParaRPr lang="en-US" sz="4000"/>
          </a:p>
        </p:txBody>
      </p:sp>
      <p:sp>
        <p:nvSpPr>
          <p:cNvPr id="16" name="Google Shape;174;p29">
            <a:extLst>
              <a:ext uri="{FF2B5EF4-FFF2-40B4-BE49-F238E27FC236}">
                <a16:creationId xmlns:a16="http://schemas.microsoft.com/office/drawing/2014/main" id="{371F37E8-1B6A-4959-B23C-2964FB76C507}"/>
              </a:ext>
            </a:extLst>
          </p:cNvPr>
          <p:cNvSpPr txBox="1"/>
          <p:nvPr/>
        </p:nvSpPr>
        <p:spPr>
          <a:xfrm>
            <a:off x="2049040" y="1981200"/>
            <a:ext cx="1929559" cy="766021"/>
          </a:xfrm>
          <a:prstGeom prst="rect">
            <a:avLst/>
          </a:prstGeom>
          <a:noFill/>
          <a:ln>
            <a:noFill/>
          </a:ln>
        </p:spPr>
        <p:txBody>
          <a:bodyPr spcFirstLastPara="1" wrap="square" lIns="121900" tIns="60933" rIns="121900" bIns="60933" anchor="t" anchorCtr="0">
            <a:noAutofit/>
          </a:bodyPr>
          <a:lstStyle/>
          <a:p>
            <a:pPr algn="ctr">
              <a:lnSpc>
                <a:spcPts val="2000"/>
              </a:lnSpc>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Technical Mastery</a:t>
            </a:r>
            <a:endParaRPr sz="2400" b="1">
              <a:latin typeface="+mj-lt"/>
              <a:cs typeface="Calibri Light" panose="020F0302020204030204" pitchFamily="34" charset="0"/>
            </a:endParaRPr>
          </a:p>
          <a:p>
            <a:pPr algn="r">
              <a:lnSpc>
                <a:spcPts val="2000"/>
              </a:lnSpc>
              <a:spcBef>
                <a:spcPts val="480"/>
              </a:spcBef>
              <a:spcAft>
                <a:spcPts val="0"/>
              </a:spcAft>
              <a:buClr>
                <a:srgbClr val="505050"/>
              </a:buClr>
              <a:buSzPts val="1800"/>
            </a:pPr>
            <a:endParaRPr sz="2400" b="1">
              <a:latin typeface="+mj-lt"/>
              <a:cs typeface="Calibri Light" panose="020F0302020204030204" pitchFamily="34" charset="0"/>
            </a:endParaRPr>
          </a:p>
        </p:txBody>
      </p:sp>
      <p:sp>
        <p:nvSpPr>
          <p:cNvPr id="23" name="Rectangle 22">
            <a:extLst>
              <a:ext uri="{FF2B5EF4-FFF2-40B4-BE49-F238E27FC236}">
                <a16:creationId xmlns:a16="http://schemas.microsoft.com/office/drawing/2014/main" id="{E2A0959F-4138-4B80-82F2-86A044A92F53}"/>
              </a:ext>
            </a:extLst>
          </p:cNvPr>
          <p:cNvSpPr/>
          <p:nvPr/>
        </p:nvSpPr>
        <p:spPr>
          <a:xfrm>
            <a:off x="5033703" y="1981200"/>
            <a:ext cx="2128276" cy="925894"/>
          </a:xfrm>
          <a:prstGeom prst="rect">
            <a:avLst/>
          </a:prstGeom>
        </p:spPr>
        <p:txBody>
          <a:bodyPr wrap="square">
            <a:spAutoFit/>
          </a:bodyPr>
          <a:lstStyle/>
          <a:p>
            <a:pPr algn="ctr">
              <a:lnSpc>
                <a:spcPts val="2000"/>
              </a:lnSpc>
              <a:buClr>
                <a:srgbClr val="505050"/>
              </a:buClr>
              <a:buSzPts val="2000"/>
            </a:pPr>
            <a:r>
              <a:rPr lang="en-US" sz="2400" b="1">
                <a:latin typeface="+mj-lt"/>
                <a:ea typeface="Helvetica Neue"/>
                <a:cs typeface="Calibri Light" panose="020F0302020204030204" pitchFamily="34" charset="0"/>
                <a:sym typeface="Helvetica Neue"/>
              </a:rPr>
              <a:t>Collaborative Optimization</a:t>
            </a:r>
            <a:endParaRPr lang="en-US" sz="2400" b="1">
              <a:latin typeface="+mj-lt"/>
              <a:cs typeface="Calibri Light" panose="020F0302020204030204" pitchFamily="34" charset="0"/>
            </a:endParaRPr>
          </a:p>
          <a:p>
            <a:pPr algn="ctr">
              <a:lnSpc>
                <a:spcPts val="2000"/>
              </a:lnSpc>
              <a:spcBef>
                <a:spcPts val="480"/>
              </a:spcBef>
              <a:buClr>
                <a:srgbClr val="505050"/>
              </a:buClr>
              <a:buSzPts val="1800"/>
            </a:pPr>
            <a:endParaRPr lang="en-US" sz="2400" b="1">
              <a:latin typeface="+mj-lt"/>
              <a:cs typeface="Calibri Light" panose="020F0302020204030204" pitchFamily="34" charset="0"/>
            </a:endParaRPr>
          </a:p>
        </p:txBody>
      </p:sp>
      <p:sp>
        <p:nvSpPr>
          <p:cNvPr id="28" name="Rectangle 27">
            <a:extLst>
              <a:ext uri="{FF2B5EF4-FFF2-40B4-BE49-F238E27FC236}">
                <a16:creationId xmlns:a16="http://schemas.microsoft.com/office/drawing/2014/main" id="{1CBA41A6-5FAB-4C46-B754-AEBC3D9575B4}"/>
              </a:ext>
            </a:extLst>
          </p:cNvPr>
          <p:cNvSpPr/>
          <p:nvPr/>
        </p:nvSpPr>
        <p:spPr>
          <a:xfrm>
            <a:off x="7896991" y="2011307"/>
            <a:ext cx="2469603" cy="861774"/>
          </a:xfrm>
          <a:prstGeom prst="rect">
            <a:avLst/>
          </a:prstGeom>
        </p:spPr>
        <p:txBody>
          <a:bodyPr wrap="square">
            <a:spAutoFit/>
          </a:bodyPr>
          <a:lstStyle/>
          <a:p>
            <a:pPr algn="ctr">
              <a:lnSpc>
                <a:spcPts val="2000"/>
              </a:lnSpc>
              <a:buClr>
                <a:srgbClr val="505050"/>
              </a:buClr>
              <a:buSzPts val="2000"/>
            </a:pPr>
            <a:r>
              <a:rPr lang="en-US" sz="2400" b="1">
                <a:latin typeface="+mj-lt"/>
                <a:ea typeface="Helvetica Neue"/>
                <a:cs typeface="Calibri Light" panose="020F0302020204030204" pitchFamily="34" charset="0"/>
                <a:sym typeface="Helvetica Neue"/>
              </a:rPr>
              <a:t>Organizational Innovation</a:t>
            </a:r>
          </a:p>
          <a:p>
            <a:pPr algn="ctr">
              <a:lnSpc>
                <a:spcPts val="2000"/>
              </a:lnSpc>
              <a:buClr>
                <a:srgbClr val="505050"/>
              </a:buClr>
              <a:buSzPts val="2000"/>
            </a:pPr>
            <a:endParaRPr lang="en-US" sz="2400" b="1">
              <a:latin typeface="+mj-lt"/>
              <a:ea typeface="Helvetica Neue"/>
              <a:cs typeface="Calibri Light" panose="020F0302020204030204" pitchFamily="34" charset="0"/>
              <a:sym typeface="Helvetica Neue"/>
            </a:endParaRPr>
          </a:p>
        </p:txBody>
      </p:sp>
      <p:cxnSp>
        <p:nvCxnSpPr>
          <p:cNvPr id="53" name="Straight Connector 52">
            <a:extLst>
              <a:ext uri="{FF2B5EF4-FFF2-40B4-BE49-F238E27FC236}">
                <a16:creationId xmlns:a16="http://schemas.microsoft.com/office/drawing/2014/main" id="{50367166-9AEB-4E2D-A9E8-06FF4490DED5}"/>
              </a:ext>
            </a:extLst>
          </p:cNvPr>
          <p:cNvCxnSpPr>
            <a:cxnSpLocks/>
          </p:cNvCxnSpPr>
          <p:nvPr/>
        </p:nvCxnSpPr>
        <p:spPr>
          <a:xfrm>
            <a:off x="1939230" y="2550872"/>
            <a:ext cx="23040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86816E6-8682-4C4A-858D-7D158A29E2B8}"/>
              </a:ext>
            </a:extLst>
          </p:cNvPr>
          <p:cNvCxnSpPr>
            <a:cxnSpLocks/>
          </p:cNvCxnSpPr>
          <p:nvPr/>
        </p:nvCxnSpPr>
        <p:spPr>
          <a:xfrm>
            <a:off x="4952715" y="2565831"/>
            <a:ext cx="23040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95A20CB-0CD0-43AD-B256-201EB51BA1ED}"/>
              </a:ext>
            </a:extLst>
          </p:cNvPr>
          <p:cNvCxnSpPr>
            <a:cxnSpLocks/>
          </p:cNvCxnSpPr>
          <p:nvPr/>
        </p:nvCxnSpPr>
        <p:spPr>
          <a:xfrm>
            <a:off x="7913991" y="2559087"/>
            <a:ext cx="2304044"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Google Shape;400;p55">
            <a:extLst>
              <a:ext uri="{FF2B5EF4-FFF2-40B4-BE49-F238E27FC236}">
                <a16:creationId xmlns:a16="http://schemas.microsoft.com/office/drawing/2014/main" id="{C1A26C0E-B22E-4176-B1A3-3B2456ED2714}"/>
              </a:ext>
            </a:extLst>
          </p:cNvPr>
          <p:cNvSpPr/>
          <p:nvPr/>
        </p:nvSpPr>
        <p:spPr>
          <a:xfrm>
            <a:off x="1600200" y="4290998"/>
            <a:ext cx="2828137" cy="1755710"/>
          </a:xfrm>
          <a:prstGeom prst="roundRect">
            <a:avLst>
              <a:gd name="adj" fmla="val 16667"/>
            </a:avLst>
          </a:prstGeom>
          <a:noFill/>
          <a:ln>
            <a:noFill/>
          </a:ln>
        </p:spPr>
        <p:txBody>
          <a:bodyPr spcFirstLastPara="1" wrap="square" lIns="0" tIns="0" rIns="0" bIns="0" anchor="t" anchorCtr="0">
            <a:noAutofit/>
          </a:bodyPr>
          <a:lstStyle/>
          <a:p>
            <a:pPr>
              <a:lnSpc>
                <a:spcPts val="2133"/>
              </a:lnSpc>
              <a:spcBef>
                <a:spcPts val="0"/>
              </a:spcBef>
              <a:spcAft>
                <a:spcPts val="0"/>
              </a:spcAft>
            </a:pPr>
            <a:r>
              <a:rPr lang="en-GB" sz="2000">
                <a:latin typeface="+mj-lt"/>
                <a:ea typeface="Calibri"/>
                <a:cs typeface="Calibri"/>
                <a:sym typeface="Calibri"/>
              </a:rPr>
              <a:t>You are a technical resource for your colleagues. Make a plan to pass on your mastery through mentorship.  </a:t>
            </a:r>
            <a:endParaRPr sz="2000">
              <a:latin typeface="+mj-lt"/>
              <a:ea typeface="Calibri"/>
              <a:cs typeface="Calibri"/>
              <a:sym typeface="Calibri"/>
            </a:endParaRPr>
          </a:p>
        </p:txBody>
      </p:sp>
      <p:sp>
        <p:nvSpPr>
          <p:cNvPr id="31" name="Google Shape;401;p55">
            <a:extLst>
              <a:ext uri="{FF2B5EF4-FFF2-40B4-BE49-F238E27FC236}">
                <a16:creationId xmlns:a16="http://schemas.microsoft.com/office/drawing/2014/main" id="{44A88637-6700-40FF-9E9A-31A286ED1319}"/>
              </a:ext>
            </a:extLst>
          </p:cNvPr>
          <p:cNvSpPr/>
          <p:nvPr/>
        </p:nvSpPr>
        <p:spPr>
          <a:xfrm>
            <a:off x="4805103" y="4272761"/>
            <a:ext cx="2586297" cy="1755710"/>
          </a:xfrm>
          <a:prstGeom prst="roundRect">
            <a:avLst>
              <a:gd name="adj" fmla="val 16667"/>
            </a:avLst>
          </a:prstGeom>
          <a:noFill/>
          <a:ln>
            <a:noFill/>
          </a:ln>
        </p:spPr>
        <p:txBody>
          <a:bodyPr spcFirstLastPara="1" wrap="square" lIns="0" tIns="0" rIns="0" bIns="0" anchor="t" anchorCtr="0">
            <a:noAutofit/>
          </a:bodyPr>
          <a:lstStyle/>
          <a:p>
            <a:pPr>
              <a:lnSpc>
                <a:spcPts val="2133"/>
              </a:lnSpc>
              <a:spcBef>
                <a:spcPts val="0"/>
              </a:spcBef>
              <a:spcAft>
                <a:spcPts val="0"/>
              </a:spcAft>
            </a:pPr>
            <a:r>
              <a:rPr lang="en-GB" sz="2000">
                <a:latin typeface="+mj-lt"/>
                <a:ea typeface="Calibri"/>
                <a:cs typeface="Calibri"/>
                <a:sym typeface="Calibri"/>
              </a:rPr>
              <a:t>You help make teams great. Make a plan to help people with disparate skillsets collaborate effectively. </a:t>
            </a:r>
            <a:endParaRPr sz="2000">
              <a:latin typeface="+mj-lt"/>
              <a:ea typeface="Calibri"/>
              <a:cs typeface="Calibri"/>
              <a:sym typeface="Calibri"/>
            </a:endParaRPr>
          </a:p>
        </p:txBody>
      </p:sp>
      <p:sp>
        <p:nvSpPr>
          <p:cNvPr id="32" name="Google Shape;402;p55">
            <a:extLst>
              <a:ext uri="{FF2B5EF4-FFF2-40B4-BE49-F238E27FC236}">
                <a16:creationId xmlns:a16="http://schemas.microsoft.com/office/drawing/2014/main" id="{0A176ACB-B4DC-4E9F-AAAF-0D4B29F020FC}"/>
              </a:ext>
            </a:extLst>
          </p:cNvPr>
          <p:cNvSpPr/>
          <p:nvPr/>
        </p:nvSpPr>
        <p:spPr>
          <a:xfrm>
            <a:off x="7768166" y="4316398"/>
            <a:ext cx="2972120" cy="1755710"/>
          </a:xfrm>
          <a:prstGeom prst="roundRect">
            <a:avLst>
              <a:gd name="adj" fmla="val 16667"/>
            </a:avLst>
          </a:prstGeom>
          <a:noFill/>
          <a:ln>
            <a:noFill/>
          </a:ln>
        </p:spPr>
        <p:txBody>
          <a:bodyPr spcFirstLastPara="1" wrap="square" lIns="0" tIns="0" rIns="0" bIns="0" anchor="t" anchorCtr="0">
            <a:noAutofit/>
          </a:bodyPr>
          <a:lstStyle/>
          <a:p>
            <a:pPr>
              <a:lnSpc>
                <a:spcPts val="2133"/>
              </a:lnSpc>
              <a:spcBef>
                <a:spcPts val="0"/>
              </a:spcBef>
              <a:spcAft>
                <a:spcPts val="0"/>
              </a:spcAft>
            </a:pPr>
            <a:r>
              <a:rPr lang="en-GB" sz="2000">
                <a:latin typeface="+mj-lt"/>
                <a:ea typeface="Calibri"/>
                <a:cs typeface="Calibri"/>
                <a:sym typeface="Calibri"/>
              </a:rPr>
              <a:t>You see the big picture. Reflect on your vision for your workplace, and make a plan to communicate this to others.</a:t>
            </a:r>
            <a:endParaRPr sz="2000">
              <a:latin typeface="+mj-lt"/>
              <a:ea typeface="Calibri"/>
              <a:cs typeface="Calibri"/>
              <a:sym typeface="Calibri"/>
            </a:endParaRPr>
          </a:p>
        </p:txBody>
      </p:sp>
      <p:grpSp>
        <p:nvGrpSpPr>
          <p:cNvPr id="27" name="Group 26">
            <a:extLst>
              <a:ext uri="{FF2B5EF4-FFF2-40B4-BE49-F238E27FC236}">
                <a16:creationId xmlns:a16="http://schemas.microsoft.com/office/drawing/2014/main" id="{4AB66B72-C209-4AA3-B284-931B11EB9950}"/>
              </a:ext>
            </a:extLst>
          </p:cNvPr>
          <p:cNvGrpSpPr/>
          <p:nvPr/>
        </p:nvGrpSpPr>
        <p:grpSpPr>
          <a:xfrm>
            <a:off x="8400272" y="2700733"/>
            <a:ext cx="1463040" cy="1476665"/>
            <a:chOff x="4281499" y="3508704"/>
            <a:chExt cx="1097280" cy="1107499"/>
          </a:xfrm>
        </p:grpSpPr>
        <p:pic>
          <p:nvPicPr>
            <p:cNvPr id="29" name="Picture 28">
              <a:extLst>
                <a:ext uri="{FF2B5EF4-FFF2-40B4-BE49-F238E27FC236}">
                  <a16:creationId xmlns:a16="http://schemas.microsoft.com/office/drawing/2014/main" id="{8297CD61-4EDC-4AB8-B5C7-BB035433DA57}"/>
                </a:ext>
              </a:extLst>
            </p:cNvPr>
            <p:cNvPicPr>
              <a:picLocks/>
            </p:cNvPicPr>
            <p:nvPr/>
          </p:nvPicPr>
          <p:blipFill rotWithShape="1">
            <a:blip r:embed="rId4"/>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33" name="Oval 32">
              <a:extLst>
                <a:ext uri="{FF2B5EF4-FFF2-40B4-BE49-F238E27FC236}">
                  <a16:creationId xmlns:a16="http://schemas.microsoft.com/office/drawing/2014/main" id="{BCE49916-41FD-4968-AF1C-641E4207569C}"/>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16ECFD06-AEEE-4E22-93EE-D880B5E537C4}"/>
              </a:ext>
            </a:extLst>
          </p:cNvPr>
          <p:cNvGrpSpPr>
            <a:grpSpLocks noChangeAspect="1"/>
          </p:cNvGrpSpPr>
          <p:nvPr/>
        </p:nvGrpSpPr>
        <p:grpSpPr>
          <a:xfrm>
            <a:off x="5319387" y="2711820"/>
            <a:ext cx="1465576" cy="1465578"/>
            <a:chOff x="1644003" y="3518922"/>
            <a:chExt cx="1097280" cy="1097281"/>
          </a:xfrm>
        </p:grpSpPr>
        <p:pic>
          <p:nvPicPr>
            <p:cNvPr id="35" name="Picture 34">
              <a:extLst>
                <a:ext uri="{FF2B5EF4-FFF2-40B4-BE49-F238E27FC236}">
                  <a16:creationId xmlns:a16="http://schemas.microsoft.com/office/drawing/2014/main" id="{63F1A453-8F5D-4A58-8BB4-6ADE36BE380A}"/>
                </a:ext>
              </a:extLst>
            </p:cNvPr>
            <p:cNvPicPr>
              <a:picLocks/>
            </p:cNvPicPr>
            <p:nvPr/>
          </p:nvPicPr>
          <p:blipFill>
            <a:blip r:embed="rId5"/>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36" name="Oval 35">
              <a:extLst>
                <a:ext uri="{FF2B5EF4-FFF2-40B4-BE49-F238E27FC236}">
                  <a16:creationId xmlns:a16="http://schemas.microsoft.com/office/drawing/2014/main" id="{4F12E1F5-BDDB-4AB5-B745-737DAC25371E}"/>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Tree>
    <p:extLst>
      <p:ext uri="{BB962C8B-B14F-4D97-AF65-F5344CB8AC3E}">
        <p14:creationId xmlns:p14="http://schemas.microsoft.com/office/powerpoint/2010/main" val="2422943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19"/>
          <p:cNvSpPr/>
          <p:nvPr/>
        </p:nvSpPr>
        <p:spPr>
          <a:xfrm rot="21599113">
            <a:off x="4780347" y="2094741"/>
            <a:ext cx="3470905" cy="3340519"/>
          </a:xfrm>
          <a:custGeom>
            <a:avLst/>
            <a:gdLst>
              <a:gd name="connsiteX0" fmla="*/ 0 w 1339596"/>
              <a:gd name="connsiteY0" fmla="*/ 0 h 1219200"/>
              <a:gd name="connsiteX1" fmla="*/ 1339596 w 1339596"/>
              <a:gd name="connsiteY1" fmla="*/ 0 h 1219200"/>
              <a:gd name="connsiteX2" fmla="*/ 1339596 w 1339596"/>
              <a:gd name="connsiteY2" fmla="*/ 1219200 h 1219200"/>
              <a:gd name="connsiteX3" fmla="*/ 0 w 1339596"/>
              <a:gd name="connsiteY3" fmla="*/ 1219200 h 1219200"/>
              <a:gd name="connsiteX4" fmla="*/ 0 w 1339596"/>
              <a:gd name="connsiteY4" fmla="*/ 0 h 1219200"/>
              <a:gd name="connsiteX0" fmla="*/ 0 w 1339596"/>
              <a:gd name="connsiteY0" fmla="*/ 11733 h 1230933"/>
              <a:gd name="connsiteX1" fmla="*/ 1306342 w 1339596"/>
              <a:gd name="connsiteY1" fmla="*/ 0 h 1230933"/>
              <a:gd name="connsiteX2" fmla="*/ 1339596 w 1339596"/>
              <a:gd name="connsiteY2" fmla="*/ 1230933 h 1230933"/>
              <a:gd name="connsiteX3" fmla="*/ 0 w 1339596"/>
              <a:gd name="connsiteY3" fmla="*/ 1230933 h 1230933"/>
              <a:gd name="connsiteX4" fmla="*/ 0 w 1339596"/>
              <a:gd name="connsiteY4" fmla="*/ 11733 h 1230933"/>
              <a:gd name="connsiteX0" fmla="*/ 55747 w 1339596"/>
              <a:gd name="connsiteY0" fmla="*/ 12706 h 1230933"/>
              <a:gd name="connsiteX1" fmla="*/ 1306342 w 1339596"/>
              <a:gd name="connsiteY1" fmla="*/ 0 h 1230933"/>
              <a:gd name="connsiteX2" fmla="*/ 1339596 w 1339596"/>
              <a:gd name="connsiteY2" fmla="*/ 1230933 h 1230933"/>
              <a:gd name="connsiteX3" fmla="*/ 0 w 1339596"/>
              <a:gd name="connsiteY3" fmla="*/ 1230933 h 1230933"/>
              <a:gd name="connsiteX4" fmla="*/ 55747 w 1339596"/>
              <a:gd name="connsiteY4" fmla="*/ 12706 h 1230933"/>
              <a:gd name="connsiteX0" fmla="*/ 28195 w 1339596"/>
              <a:gd name="connsiteY0" fmla="*/ 12225 h 1230933"/>
              <a:gd name="connsiteX1" fmla="*/ 1306342 w 1339596"/>
              <a:gd name="connsiteY1" fmla="*/ 0 h 1230933"/>
              <a:gd name="connsiteX2" fmla="*/ 1339596 w 1339596"/>
              <a:gd name="connsiteY2" fmla="*/ 1230933 h 1230933"/>
              <a:gd name="connsiteX3" fmla="*/ 0 w 1339596"/>
              <a:gd name="connsiteY3" fmla="*/ 1230933 h 1230933"/>
              <a:gd name="connsiteX4" fmla="*/ 28195 w 1339596"/>
              <a:gd name="connsiteY4" fmla="*/ 12225 h 1230933"/>
              <a:gd name="connsiteX0" fmla="*/ 28195 w 1353846"/>
              <a:gd name="connsiteY0" fmla="*/ 6385 h 1225093"/>
              <a:gd name="connsiteX1" fmla="*/ 1353846 w 1353846"/>
              <a:gd name="connsiteY1" fmla="*/ 0 h 1225093"/>
              <a:gd name="connsiteX2" fmla="*/ 1339596 w 1353846"/>
              <a:gd name="connsiteY2" fmla="*/ 1225093 h 1225093"/>
              <a:gd name="connsiteX3" fmla="*/ 0 w 1353846"/>
              <a:gd name="connsiteY3" fmla="*/ 1225093 h 1225093"/>
              <a:gd name="connsiteX4" fmla="*/ 28195 w 1353846"/>
              <a:gd name="connsiteY4" fmla="*/ 6385 h 1225093"/>
              <a:gd name="connsiteX0" fmla="*/ 20681 w 1353846"/>
              <a:gd name="connsiteY0" fmla="*/ 6253 h 1225093"/>
              <a:gd name="connsiteX1" fmla="*/ 1353846 w 1353846"/>
              <a:gd name="connsiteY1" fmla="*/ 0 h 1225093"/>
              <a:gd name="connsiteX2" fmla="*/ 1339596 w 1353846"/>
              <a:gd name="connsiteY2" fmla="*/ 1225093 h 1225093"/>
              <a:gd name="connsiteX3" fmla="*/ 0 w 1353846"/>
              <a:gd name="connsiteY3" fmla="*/ 1225093 h 1225093"/>
              <a:gd name="connsiteX4" fmla="*/ 20681 w 1353846"/>
              <a:gd name="connsiteY4" fmla="*/ 6253 h 1225093"/>
              <a:gd name="connsiteX0" fmla="*/ 20681 w 1339596"/>
              <a:gd name="connsiteY0" fmla="*/ 6603 h 1225443"/>
              <a:gd name="connsiteX1" fmla="*/ 1333808 w 1339596"/>
              <a:gd name="connsiteY1" fmla="*/ 0 h 1225443"/>
              <a:gd name="connsiteX2" fmla="*/ 1339596 w 1339596"/>
              <a:gd name="connsiteY2" fmla="*/ 1225443 h 1225443"/>
              <a:gd name="connsiteX3" fmla="*/ 0 w 1339596"/>
              <a:gd name="connsiteY3" fmla="*/ 1225443 h 1225443"/>
              <a:gd name="connsiteX4" fmla="*/ 20681 w 1339596"/>
              <a:gd name="connsiteY4" fmla="*/ 6603 h 1225443"/>
              <a:gd name="connsiteX0" fmla="*/ 33205 w 1339596"/>
              <a:gd name="connsiteY0" fmla="*/ 6822 h 1225443"/>
              <a:gd name="connsiteX1" fmla="*/ 1333808 w 1339596"/>
              <a:gd name="connsiteY1" fmla="*/ 0 h 1225443"/>
              <a:gd name="connsiteX2" fmla="*/ 1339596 w 1339596"/>
              <a:gd name="connsiteY2" fmla="*/ 1225443 h 1225443"/>
              <a:gd name="connsiteX3" fmla="*/ 0 w 1339596"/>
              <a:gd name="connsiteY3" fmla="*/ 1225443 h 1225443"/>
              <a:gd name="connsiteX4" fmla="*/ 33205 w 1339596"/>
              <a:gd name="connsiteY4" fmla="*/ 6822 h 1225443"/>
              <a:gd name="connsiteX0" fmla="*/ 13167 w 1339596"/>
              <a:gd name="connsiteY0" fmla="*/ 6472 h 1225443"/>
              <a:gd name="connsiteX1" fmla="*/ 1333808 w 1339596"/>
              <a:gd name="connsiteY1" fmla="*/ 0 h 1225443"/>
              <a:gd name="connsiteX2" fmla="*/ 1339596 w 1339596"/>
              <a:gd name="connsiteY2" fmla="*/ 1225443 h 1225443"/>
              <a:gd name="connsiteX3" fmla="*/ 0 w 1339596"/>
              <a:gd name="connsiteY3" fmla="*/ 1225443 h 1225443"/>
              <a:gd name="connsiteX4" fmla="*/ 13167 w 1339596"/>
              <a:gd name="connsiteY4" fmla="*/ 6472 h 1225443"/>
              <a:gd name="connsiteX0" fmla="*/ 13167 w 1333884"/>
              <a:gd name="connsiteY0" fmla="*/ 6472 h 1225443"/>
              <a:gd name="connsiteX1" fmla="*/ 1333808 w 1333884"/>
              <a:gd name="connsiteY1" fmla="*/ 0 h 1225443"/>
              <a:gd name="connsiteX2" fmla="*/ 1302330 w 1333884"/>
              <a:gd name="connsiteY2" fmla="*/ 1207253 h 1225443"/>
              <a:gd name="connsiteX3" fmla="*/ 0 w 1333884"/>
              <a:gd name="connsiteY3" fmla="*/ 1225443 h 1225443"/>
              <a:gd name="connsiteX4" fmla="*/ 13167 w 1333884"/>
              <a:gd name="connsiteY4" fmla="*/ 6472 h 1225443"/>
              <a:gd name="connsiteX0" fmla="*/ 13167 w 1334211"/>
              <a:gd name="connsiteY0" fmla="*/ 6472 h 1232826"/>
              <a:gd name="connsiteX1" fmla="*/ 1333808 w 1334211"/>
              <a:gd name="connsiteY1" fmla="*/ 0 h 1232826"/>
              <a:gd name="connsiteX2" fmla="*/ 1331950 w 1334211"/>
              <a:gd name="connsiteY2" fmla="*/ 1232826 h 1232826"/>
              <a:gd name="connsiteX3" fmla="*/ 0 w 1334211"/>
              <a:gd name="connsiteY3" fmla="*/ 1225443 h 1232826"/>
              <a:gd name="connsiteX4" fmla="*/ 13167 w 1334211"/>
              <a:gd name="connsiteY4" fmla="*/ 6472 h 1232826"/>
              <a:gd name="connsiteX0" fmla="*/ 13167 w 1333952"/>
              <a:gd name="connsiteY0" fmla="*/ 6472 h 1225443"/>
              <a:gd name="connsiteX1" fmla="*/ 1333808 w 1333952"/>
              <a:gd name="connsiteY1" fmla="*/ 0 h 1225443"/>
              <a:gd name="connsiteX2" fmla="*/ 1319601 w 1333952"/>
              <a:gd name="connsiteY2" fmla="*/ 1222588 h 1225443"/>
              <a:gd name="connsiteX3" fmla="*/ 0 w 1333952"/>
              <a:gd name="connsiteY3" fmla="*/ 1225443 h 1225443"/>
              <a:gd name="connsiteX4" fmla="*/ 13167 w 1333952"/>
              <a:gd name="connsiteY4" fmla="*/ 6472 h 1225443"/>
              <a:gd name="connsiteX0" fmla="*/ 30785 w 1333952"/>
              <a:gd name="connsiteY0" fmla="*/ 0 h 1235984"/>
              <a:gd name="connsiteX1" fmla="*/ 1333808 w 1333952"/>
              <a:gd name="connsiteY1" fmla="*/ 10541 h 1235984"/>
              <a:gd name="connsiteX2" fmla="*/ 1319601 w 1333952"/>
              <a:gd name="connsiteY2" fmla="*/ 1233129 h 1235984"/>
              <a:gd name="connsiteX3" fmla="*/ 0 w 1333952"/>
              <a:gd name="connsiteY3" fmla="*/ 1235984 h 1235984"/>
              <a:gd name="connsiteX4" fmla="*/ 30785 w 1333952"/>
              <a:gd name="connsiteY4" fmla="*/ 0 h 1235984"/>
              <a:gd name="connsiteX0" fmla="*/ 30785 w 1319601"/>
              <a:gd name="connsiteY0" fmla="*/ 0 h 1235984"/>
              <a:gd name="connsiteX1" fmla="*/ 1312848 w 1319601"/>
              <a:gd name="connsiteY1" fmla="*/ 20567 h 1235984"/>
              <a:gd name="connsiteX2" fmla="*/ 1319601 w 1319601"/>
              <a:gd name="connsiteY2" fmla="*/ 1233129 h 1235984"/>
              <a:gd name="connsiteX3" fmla="*/ 0 w 1319601"/>
              <a:gd name="connsiteY3" fmla="*/ 1235984 h 1235984"/>
              <a:gd name="connsiteX4" fmla="*/ 30785 w 1319601"/>
              <a:gd name="connsiteY4" fmla="*/ 0 h 1235984"/>
              <a:gd name="connsiteX0" fmla="*/ 30785 w 1319601"/>
              <a:gd name="connsiteY0" fmla="*/ 0 h 1258608"/>
              <a:gd name="connsiteX1" fmla="*/ 1312848 w 1319601"/>
              <a:gd name="connsiteY1" fmla="*/ 20567 h 1258608"/>
              <a:gd name="connsiteX2" fmla="*/ 1319601 w 1319601"/>
              <a:gd name="connsiteY2" fmla="*/ 1233129 h 1258608"/>
              <a:gd name="connsiteX3" fmla="*/ 0 w 1319601"/>
              <a:gd name="connsiteY3" fmla="*/ 1235984 h 1258608"/>
              <a:gd name="connsiteX4" fmla="*/ 30785 w 1319601"/>
              <a:gd name="connsiteY4" fmla="*/ 0 h 1258608"/>
              <a:gd name="connsiteX0" fmla="*/ 31250 w 1320066"/>
              <a:gd name="connsiteY0" fmla="*/ 0 h 1267432"/>
              <a:gd name="connsiteX1" fmla="*/ 1313313 w 1320066"/>
              <a:gd name="connsiteY1" fmla="*/ 20567 h 1267432"/>
              <a:gd name="connsiteX2" fmla="*/ 1320066 w 1320066"/>
              <a:gd name="connsiteY2" fmla="*/ 1233129 h 1267432"/>
              <a:gd name="connsiteX3" fmla="*/ 0 w 1320066"/>
              <a:gd name="connsiteY3" fmla="*/ 1260343 h 1267432"/>
              <a:gd name="connsiteX4" fmla="*/ 31250 w 1320066"/>
              <a:gd name="connsiteY4" fmla="*/ 0 h 1267432"/>
              <a:gd name="connsiteX0" fmla="*/ 31250 w 1320066"/>
              <a:gd name="connsiteY0" fmla="*/ 0 h 1268253"/>
              <a:gd name="connsiteX1" fmla="*/ 1313313 w 1320066"/>
              <a:gd name="connsiteY1" fmla="*/ 20567 h 1268253"/>
              <a:gd name="connsiteX2" fmla="*/ 1320066 w 1320066"/>
              <a:gd name="connsiteY2" fmla="*/ 1233129 h 1268253"/>
              <a:gd name="connsiteX3" fmla="*/ 0 w 1320066"/>
              <a:gd name="connsiteY3" fmla="*/ 1260343 h 1268253"/>
              <a:gd name="connsiteX4" fmla="*/ 31250 w 1320066"/>
              <a:gd name="connsiteY4" fmla="*/ 0 h 1268253"/>
              <a:gd name="connsiteX0" fmla="*/ 31250 w 1320066"/>
              <a:gd name="connsiteY0" fmla="*/ 0 h 1263844"/>
              <a:gd name="connsiteX1" fmla="*/ 1313313 w 1320066"/>
              <a:gd name="connsiteY1" fmla="*/ 20567 h 1263844"/>
              <a:gd name="connsiteX2" fmla="*/ 1320066 w 1320066"/>
              <a:gd name="connsiteY2" fmla="*/ 1233129 h 1263844"/>
              <a:gd name="connsiteX3" fmla="*/ 0 w 1320066"/>
              <a:gd name="connsiteY3" fmla="*/ 1260343 h 1263844"/>
              <a:gd name="connsiteX4" fmla="*/ 31250 w 1320066"/>
              <a:gd name="connsiteY4" fmla="*/ 0 h 1263844"/>
              <a:gd name="connsiteX0" fmla="*/ 31250 w 1320066"/>
              <a:gd name="connsiteY0" fmla="*/ 0 h 1263844"/>
              <a:gd name="connsiteX1" fmla="*/ 1313313 w 1320066"/>
              <a:gd name="connsiteY1" fmla="*/ 20567 h 1263844"/>
              <a:gd name="connsiteX2" fmla="*/ 1320066 w 1320066"/>
              <a:gd name="connsiteY2" fmla="*/ 1233129 h 1263844"/>
              <a:gd name="connsiteX3" fmla="*/ 0 w 1320066"/>
              <a:gd name="connsiteY3" fmla="*/ 1260343 h 1263844"/>
              <a:gd name="connsiteX4" fmla="*/ 31250 w 1320066"/>
              <a:gd name="connsiteY4" fmla="*/ 0 h 1263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066" h="1263844">
                <a:moveTo>
                  <a:pt x="31250" y="0"/>
                </a:moveTo>
                <a:lnTo>
                  <a:pt x="1313313" y="20567"/>
                </a:lnTo>
                <a:cubicBezTo>
                  <a:pt x="1315242" y="429048"/>
                  <a:pt x="1291435" y="859628"/>
                  <a:pt x="1320066" y="1233129"/>
                </a:cubicBezTo>
                <a:cubicBezTo>
                  <a:pt x="665493" y="1279400"/>
                  <a:pt x="439867" y="1259391"/>
                  <a:pt x="0" y="1260343"/>
                </a:cubicBezTo>
                <a:lnTo>
                  <a:pt x="31250" y="0"/>
                </a:lnTo>
                <a:close/>
              </a:path>
            </a:pathLst>
          </a:custGeom>
          <a:gradFill flip="none" rotWithShape="1">
            <a:gsLst>
              <a:gs pos="0">
                <a:srgbClr val="F6EBB6"/>
              </a:gs>
              <a:gs pos="100000">
                <a:srgbClr val="F0DD80"/>
              </a:gs>
            </a:gsLst>
            <a:lin ang="5400000" scaled="1"/>
            <a:tileRect/>
          </a:gradFill>
          <a:ln>
            <a:noFill/>
          </a:ln>
          <a:effectLst>
            <a:outerShdw blurRad="38100" dist="12700" dir="5400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endParaRPr lang="en-US" sz="2000">
              <a:solidFill>
                <a:schemeClr val="tx1"/>
              </a:solidFill>
              <a:latin typeface="Arial" pitchFamily="34" charset="0"/>
              <a:cs typeface="Arial" pitchFamily="34" charset="0"/>
            </a:endParaRPr>
          </a:p>
        </p:txBody>
      </p:sp>
      <p:sp>
        <p:nvSpPr>
          <p:cNvPr id="45" name="Oval 44"/>
          <p:cNvSpPr/>
          <p:nvPr/>
        </p:nvSpPr>
        <p:spPr>
          <a:xfrm rot="21599113">
            <a:off x="6398011" y="2094408"/>
            <a:ext cx="418236" cy="438802"/>
          </a:xfrm>
          <a:prstGeom prst="ellipse">
            <a:avLst/>
          </a:prstGeom>
          <a:solidFill>
            <a:schemeClr val="accent1"/>
          </a:solidFill>
          <a:ln>
            <a:noFill/>
          </a:ln>
          <a:effectLst/>
          <a:scene3d>
            <a:camera prst="orthographicFront">
              <a:rot lat="0" lon="0" rev="0"/>
            </a:camera>
            <a:lightRig rig="contrasting" dir="t">
              <a:rot lat="0" lon="0" rev="1500000"/>
            </a:lightRig>
          </a:scene3d>
          <a:sp3d>
            <a:bevelT w="44450" h="6985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p>
        </p:txBody>
      </p:sp>
      <p:sp>
        <p:nvSpPr>
          <p:cNvPr id="46" name="Oval 45"/>
          <p:cNvSpPr/>
          <p:nvPr/>
        </p:nvSpPr>
        <p:spPr>
          <a:xfrm rot="21599113">
            <a:off x="6501211" y="2186960"/>
            <a:ext cx="228394" cy="239625"/>
          </a:xfrm>
          <a:prstGeom prst="ellipse">
            <a:avLst/>
          </a:prstGeom>
          <a:solidFill>
            <a:schemeClr val="accent1">
              <a:lumMod val="50000"/>
            </a:schemeClr>
          </a:solidFill>
          <a:ln>
            <a:noFill/>
          </a:ln>
          <a:effectLst/>
          <a:scene3d>
            <a:camera prst="orthographicFront">
              <a:rot lat="0" lon="0" rev="0"/>
            </a:camera>
            <a:lightRig rig="contrasting" dir="t">
              <a:rot lat="0" lon="0" rev="1500000"/>
            </a:lightRig>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p>
        </p:txBody>
      </p:sp>
      <p:sp>
        <p:nvSpPr>
          <p:cNvPr id="47" name="Oval 46"/>
          <p:cNvSpPr/>
          <p:nvPr/>
        </p:nvSpPr>
        <p:spPr>
          <a:xfrm rot="21599113">
            <a:off x="6590166" y="2057314"/>
            <a:ext cx="278825" cy="292536"/>
          </a:xfrm>
          <a:prstGeom prst="ellipse">
            <a:avLst/>
          </a:prstGeom>
          <a:solidFill>
            <a:schemeClr val="accent1"/>
          </a:solidFill>
          <a:ln>
            <a:noFill/>
          </a:ln>
          <a:effectLst/>
          <a:scene3d>
            <a:camera prst="orthographicFront">
              <a:rot lat="0" lon="0" rev="0"/>
            </a:camera>
            <a:lightRig rig="contrasting" dir="t">
              <a:rot lat="0" lon="0" rev="1500000"/>
            </a:lightRig>
          </a:scene3d>
          <a:sp3d>
            <a:bevelT w="31750" h="6985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p>
        </p:txBody>
      </p:sp>
      <p:sp>
        <p:nvSpPr>
          <p:cNvPr id="5" name="Title 4"/>
          <p:cNvSpPr>
            <a:spLocks noGrp="1"/>
          </p:cNvSpPr>
          <p:nvPr>
            <p:ph type="title"/>
          </p:nvPr>
        </p:nvSpPr>
        <p:spPr>
          <a:xfrm>
            <a:off x="838200" y="398527"/>
            <a:ext cx="10515600" cy="1325563"/>
          </a:xfrm>
        </p:spPr>
        <p:txBody>
          <a:bodyPr>
            <a:normAutofit/>
          </a:bodyPr>
          <a:lstStyle/>
          <a:p>
            <a:pPr algn="ctr"/>
            <a:r>
              <a:rPr lang="en-US"/>
              <a:t>Opportunities for Leadership</a:t>
            </a:r>
          </a:p>
        </p:txBody>
      </p:sp>
      <p:sp>
        <p:nvSpPr>
          <p:cNvPr id="18" name="Rectangle 19"/>
          <p:cNvSpPr/>
          <p:nvPr/>
        </p:nvSpPr>
        <p:spPr>
          <a:xfrm rot="21599113">
            <a:off x="824345" y="2069681"/>
            <a:ext cx="3470905" cy="3340519"/>
          </a:xfrm>
          <a:custGeom>
            <a:avLst/>
            <a:gdLst>
              <a:gd name="connsiteX0" fmla="*/ 0 w 1339596"/>
              <a:gd name="connsiteY0" fmla="*/ 0 h 1219200"/>
              <a:gd name="connsiteX1" fmla="*/ 1339596 w 1339596"/>
              <a:gd name="connsiteY1" fmla="*/ 0 h 1219200"/>
              <a:gd name="connsiteX2" fmla="*/ 1339596 w 1339596"/>
              <a:gd name="connsiteY2" fmla="*/ 1219200 h 1219200"/>
              <a:gd name="connsiteX3" fmla="*/ 0 w 1339596"/>
              <a:gd name="connsiteY3" fmla="*/ 1219200 h 1219200"/>
              <a:gd name="connsiteX4" fmla="*/ 0 w 1339596"/>
              <a:gd name="connsiteY4" fmla="*/ 0 h 1219200"/>
              <a:gd name="connsiteX0" fmla="*/ 0 w 1339596"/>
              <a:gd name="connsiteY0" fmla="*/ 11733 h 1230933"/>
              <a:gd name="connsiteX1" fmla="*/ 1306342 w 1339596"/>
              <a:gd name="connsiteY1" fmla="*/ 0 h 1230933"/>
              <a:gd name="connsiteX2" fmla="*/ 1339596 w 1339596"/>
              <a:gd name="connsiteY2" fmla="*/ 1230933 h 1230933"/>
              <a:gd name="connsiteX3" fmla="*/ 0 w 1339596"/>
              <a:gd name="connsiteY3" fmla="*/ 1230933 h 1230933"/>
              <a:gd name="connsiteX4" fmla="*/ 0 w 1339596"/>
              <a:gd name="connsiteY4" fmla="*/ 11733 h 1230933"/>
              <a:gd name="connsiteX0" fmla="*/ 55747 w 1339596"/>
              <a:gd name="connsiteY0" fmla="*/ 12706 h 1230933"/>
              <a:gd name="connsiteX1" fmla="*/ 1306342 w 1339596"/>
              <a:gd name="connsiteY1" fmla="*/ 0 h 1230933"/>
              <a:gd name="connsiteX2" fmla="*/ 1339596 w 1339596"/>
              <a:gd name="connsiteY2" fmla="*/ 1230933 h 1230933"/>
              <a:gd name="connsiteX3" fmla="*/ 0 w 1339596"/>
              <a:gd name="connsiteY3" fmla="*/ 1230933 h 1230933"/>
              <a:gd name="connsiteX4" fmla="*/ 55747 w 1339596"/>
              <a:gd name="connsiteY4" fmla="*/ 12706 h 1230933"/>
              <a:gd name="connsiteX0" fmla="*/ 28195 w 1339596"/>
              <a:gd name="connsiteY0" fmla="*/ 12225 h 1230933"/>
              <a:gd name="connsiteX1" fmla="*/ 1306342 w 1339596"/>
              <a:gd name="connsiteY1" fmla="*/ 0 h 1230933"/>
              <a:gd name="connsiteX2" fmla="*/ 1339596 w 1339596"/>
              <a:gd name="connsiteY2" fmla="*/ 1230933 h 1230933"/>
              <a:gd name="connsiteX3" fmla="*/ 0 w 1339596"/>
              <a:gd name="connsiteY3" fmla="*/ 1230933 h 1230933"/>
              <a:gd name="connsiteX4" fmla="*/ 28195 w 1339596"/>
              <a:gd name="connsiteY4" fmla="*/ 12225 h 1230933"/>
              <a:gd name="connsiteX0" fmla="*/ 28195 w 1353846"/>
              <a:gd name="connsiteY0" fmla="*/ 6385 h 1225093"/>
              <a:gd name="connsiteX1" fmla="*/ 1353846 w 1353846"/>
              <a:gd name="connsiteY1" fmla="*/ 0 h 1225093"/>
              <a:gd name="connsiteX2" fmla="*/ 1339596 w 1353846"/>
              <a:gd name="connsiteY2" fmla="*/ 1225093 h 1225093"/>
              <a:gd name="connsiteX3" fmla="*/ 0 w 1353846"/>
              <a:gd name="connsiteY3" fmla="*/ 1225093 h 1225093"/>
              <a:gd name="connsiteX4" fmla="*/ 28195 w 1353846"/>
              <a:gd name="connsiteY4" fmla="*/ 6385 h 1225093"/>
              <a:gd name="connsiteX0" fmla="*/ 20681 w 1353846"/>
              <a:gd name="connsiteY0" fmla="*/ 6253 h 1225093"/>
              <a:gd name="connsiteX1" fmla="*/ 1353846 w 1353846"/>
              <a:gd name="connsiteY1" fmla="*/ 0 h 1225093"/>
              <a:gd name="connsiteX2" fmla="*/ 1339596 w 1353846"/>
              <a:gd name="connsiteY2" fmla="*/ 1225093 h 1225093"/>
              <a:gd name="connsiteX3" fmla="*/ 0 w 1353846"/>
              <a:gd name="connsiteY3" fmla="*/ 1225093 h 1225093"/>
              <a:gd name="connsiteX4" fmla="*/ 20681 w 1353846"/>
              <a:gd name="connsiteY4" fmla="*/ 6253 h 1225093"/>
              <a:gd name="connsiteX0" fmla="*/ 20681 w 1339596"/>
              <a:gd name="connsiteY0" fmla="*/ 6603 h 1225443"/>
              <a:gd name="connsiteX1" fmla="*/ 1333808 w 1339596"/>
              <a:gd name="connsiteY1" fmla="*/ 0 h 1225443"/>
              <a:gd name="connsiteX2" fmla="*/ 1339596 w 1339596"/>
              <a:gd name="connsiteY2" fmla="*/ 1225443 h 1225443"/>
              <a:gd name="connsiteX3" fmla="*/ 0 w 1339596"/>
              <a:gd name="connsiteY3" fmla="*/ 1225443 h 1225443"/>
              <a:gd name="connsiteX4" fmla="*/ 20681 w 1339596"/>
              <a:gd name="connsiteY4" fmla="*/ 6603 h 1225443"/>
              <a:gd name="connsiteX0" fmla="*/ 33205 w 1339596"/>
              <a:gd name="connsiteY0" fmla="*/ 6822 h 1225443"/>
              <a:gd name="connsiteX1" fmla="*/ 1333808 w 1339596"/>
              <a:gd name="connsiteY1" fmla="*/ 0 h 1225443"/>
              <a:gd name="connsiteX2" fmla="*/ 1339596 w 1339596"/>
              <a:gd name="connsiteY2" fmla="*/ 1225443 h 1225443"/>
              <a:gd name="connsiteX3" fmla="*/ 0 w 1339596"/>
              <a:gd name="connsiteY3" fmla="*/ 1225443 h 1225443"/>
              <a:gd name="connsiteX4" fmla="*/ 33205 w 1339596"/>
              <a:gd name="connsiteY4" fmla="*/ 6822 h 1225443"/>
              <a:gd name="connsiteX0" fmla="*/ 13167 w 1339596"/>
              <a:gd name="connsiteY0" fmla="*/ 6472 h 1225443"/>
              <a:gd name="connsiteX1" fmla="*/ 1333808 w 1339596"/>
              <a:gd name="connsiteY1" fmla="*/ 0 h 1225443"/>
              <a:gd name="connsiteX2" fmla="*/ 1339596 w 1339596"/>
              <a:gd name="connsiteY2" fmla="*/ 1225443 h 1225443"/>
              <a:gd name="connsiteX3" fmla="*/ 0 w 1339596"/>
              <a:gd name="connsiteY3" fmla="*/ 1225443 h 1225443"/>
              <a:gd name="connsiteX4" fmla="*/ 13167 w 1339596"/>
              <a:gd name="connsiteY4" fmla="*/ 6472 h 1225443"/>
              <a:gd name="connsiteX0" fmla="*/ 13167 w 1333884"/>
              <a:gd name="connsiteY0" fmla="*/ 6472 h 1225443"/>
              <a:gd name="connsiteX1" fmla="*/ 1333808 w 1333884"/>
              <a:gd name="connsiteY1" fmla="*/ 0 h 1225443"/>
              <a:gd name="connsiteX2" fmla="*/ 1302330 w 1333884"/>
              <a:gd name="connsiteY2" fmla="*/ 1207253 h 1225443"/>
              <a:gd name="connsiteX3" fmla="*/ 0 w 1333884"/>
              <a:gd name="connsiteY3" fmla="*/ 1225443 h 1225443"/>
              <a:gd name="connsiteX4" fmla="*/ 13167 w 1333884"/>
              <a:gd name="connsiteY4" fmla="*/ 6472 h 1225443"/>
              <a:gd name="connsiteX0" fmla="*/ 13167 w 1334211"/>
              <a:gd name="connsiteY0" fmla="*/ 6472 h 1232826"/>
              <a:gd name="connsiteX1" fmla="*/ 1333808 w 1334211"/>
              <a:gd name="connsiteY1" fmla="*/ 0 h 1232826"/>
              <a:gd name="connsiteX2" fmla="*/ 1331950 w 1334211"/>
              <a:gd name="connsiteY2" fmla="*/ 1232826 h 1232826"/>
              <a:gd name="connsiteX3" fmla="*/ 0 w 1334211"/>
              <a:gd name="connsiteY3" fmla="*/ 1225443 h 1232826"/>
              <a:gd name="connsiteX4" fmla="*/ 13167 w 1334211"/>
              <a:gd name="connsiteY4" fmla="*/ 6472 h 1232826"/>
              <a:gd name="connsiteX0" fmla="*/ 13167 w 1333952"/>
              <a:gd name="connsiteY0" fmla="*/ 6472 h 1225443"/>
              <a:gd name="connsiteX1" fmla="*/ 1333808 w 1333952"/>
              <a:gd name="connsiteY1" fmla="*/ 0 h 1225443"/>
              <a:gd name="connsiteX2" fmla="*/ 1319601 w 1333952"/>
              <a:gd name="connsiteY2" fmla="*/ 1222588 h 1225443"/>
              <a:gd name="connsiteX3" fmla="*/ 0 w 1333952"/>
              <a:gd name="connsiteY3" fmla="*/ 1225443 h 1225443"/>
              <a:gd name="connsiteX4" fmla="*/ 13167 w 1333952"/>
              <a:gd name="connsiteY4" fmla="*/ 6472 h 1225443"/>
              <a:gd name="connsiteX0" fmla="*/ 30785 w 1333952"/>
              <a:gd name="connsiteY0" fmla="*/ 0 h 1235984"/>
              <a:gd name="connsiteX1" fmla="*/ 1333808 w 1333952"/>
              <a:gd name="connsiteY1" fmla="*/ 10541 h 1235984"/>
              <a:gd name="connsiteX2" fmla="*/ 1319601 w 1333952"/>
              <a:gd name="connsiteY2" fmla="*/ 1233129 h 1235984"/>
              <a:gd name="connsiteX3" fmla="*/ 0 w 1333952"/>
              <a:gd name="connsiteY3" fmla="*/ 1235984 h 1235984"/>
              <a:gd name="connsiteX4" fmla="*/ 30785 w 1333952"/>
              <a:gd name="connsiteY4" fmla="*/ 0 h 1235984"/>
              <a:gd name="connsiteX0" fmla="*/ 30785 w 1319601"/>
              <a:gd name="connsiteY0" fmla="*/ 0 h 1235984"/>
              <a:gd name="connsiteX1" fmla="*/ 1312848 w 1319601"/>
              <a:gd name="connsiteY1" fmla="*/ 20567 h 1235984"/>
              <a:gd name="connsiteX2" fmla="*/ 1319601 w 1319601"/>
              <a:gd name="connsiteY2" fmla="*/ 1233129 h 1235984"/>
              <a:gd name="connsiteX3" fmla="*/ 0 w 1319601"/>
              <a:gd name="connsiteY3" fmla="*/ 1235984 h 1235984"/>
              <a:gd name="connsiteX4" fmla="*/ 30785 w 1319601"/>
              <a:gd name="connsiteY4" fmla="*/ 0 h 1235984"/>
              <a:gd name="connsiteX0" fmla="*/ 30785 w 1319601"/>
              <a:gd name="connsiteY0" fmla="*/ 0 h 1258608"/>
              <a:gd name="connsiteX1" fmla="*/ 1312848 w 1319601"/>
              <a:gd name="connsiteY1" fmla="*/ 20567 h 1258608"/>
              <a:gd name="connsiteX2" fmla="*/ 1319601 w 1319601"/>
              <a:gd name="connsiteY2" fmla="*/ 1233129 h 1258608"/>
              <a:gd name="connsiteX3" fmla="*/ 0 w 1319601"/>
              <a:gd name="connsiteY3" fmla="*/ 1235984 h 1258608"/>
              <a:gd name="connsiteX4" fmla="*/ 30785 w 1319601"/>
              <a:gd name="connsiteY4" fmla="*/ 0 h 1258608"/>
              <a:gd name="connsiteX0" fmla="*/ 31250 w 1320066"/>
              <a:gd name="connsiteY0" fmla="*/ 0 h 1267432"/>
              <a:gd name="connsiteX1" fmla="*/ 1313313 w 1320066"/>
              <a:gd name="connsiteY1" fmla="*/ 20567 h 1267432"/>
              <a:gd name="connsiteX2" fmla="*/ 1320066 w 1320066"/>
              <a:gd name="connsiteY2" fmla="*/ 1233129 h 1267432"/>
              <a:gd name="connsiteX3" fmla="*/ 0 w 1320066"/>
              <a:gd name="connsiteY3" fmla="*/ 1260343 h 1267432"/>
              <a:gd name="connsiteX4" fmla="*/ 31250 w 1320066"/>
              <a:gd name="connsiteY4" fmla="*/ 0 h 1267432"/>
              <a:gd name="connsiteX0" fmla="*/ 31250 w 1320066"/>
              <a:gd name="connsiteY0" fmla="*/ 0 h 1268253"/>
              <a:gd name="connsiteX1" fmla="*/ 1313313 w 1320066"/>
              <a:gd name="connsiteY1" fmla="*/ 20567 h 1268253"/>
              <a:gd name="connsiteX2" fmla="*/ 1320066 w 1320066"/>
              <a:gd name="connsiteY2" fmla="*/ 1233129 h 1268253"/>
              <a:gd name="connsiteX3" fmla="*/ 0 w 1320066"/>
              <a:gd name="connsiteY3" fmla="*/ 1260343 h 1268253"/>
              <a:gd name="connsiteX4" fmla="*/ 31250 w 1320066"/>
              <a:gd name="connsiteY4" fmla="*/ 0 h 1268253"/>
              <a:gd name="connsiteX0" fmla="*/ 31250 w 1320066"/>
              <a:gd name="connsiteY0" fmla="*/ 0 h 1263844"/>
              <a:gd name="connsiteX1" fmla="*/ 1313313 w 1320066"/>
              <a:gd name="connsiteY1" fmla="*/ 20567 h 1263844"/>
              <a:gd name="connsiteX2" fmla="*/ 1320066 w 1320066"/>
              <a:gd name="connsiteY2" fmla="*/ 1233129 h 1263844"/>
              <a:gd name="connsiteX3" fmla="*/ 0 w 1320066"/>
              <a:gd name="connsiteY3" fmla="*/ 1260343 h 1263844"/>
              <a:gd name="connsiteX4" fmla="*/ 31250 w 1320066"/>
              <a:gd name="connsiteY4" fmla="*/ 0 h 1263844"/>
              <a:gd name="connsiteX0" fmla="*/ 31250 w 1320066"/>
              <a:gd name="connsiteY0" fmla="*/ 0 h 1263844"/>
              <a:gd name="connsiteX1" fmla="*/ 1313313 w 1320066"/>
              <a:gd name="connsiteY1" fmla="*/ 20567 h 1263844"/>
              <a:gd name="connsiteX2" fmla="*/ 1320066 w 1320066"/>
              <a:gd name="connsiteY2" fmla="*/ 1233129 h 1263844"/>
              <a:gd name="connsiteX3" fmla="*/ 0 w 1320066"/>
              <a:gd name="connsiteY3" fmla="*/ 1260343 h 1263844"/>
              <a:gd name="connsiteX4" fmla="*/ 31250 w 1320066"/>
              <a:gd name="connsiteY4" fmla="*/ 0 h 1263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066" h="1263844">
                <a:moveTo>
                  <a:pt x="31250" y="0"/>
                </a:moveTo>
                <a:lnTo>
                  <a:pt x="1313313" y="20567"/>
                </a:lnTo>
                <a:cubicBezTo>
                  <a:pt x="1315242" y="429048"/>
                  <a:pt x="1291435" y="859628"/>
                  <a:pt x="1320066" y="1233129"/>
                </a:cubicBezTo>
                <a:cubicBezTo>
                  <a:pt x="665493" y="1279400"/>
                  <a:pt x="439867" y="1259391"/>
                  <a:pt x="0" y="1260343"/>
                </a:cubicBezTo>
                <a:lnTo>
                  <a:pt x="31250" y="0"/>
                </a:lnTo>
                <a:close/>
              </a:path>
            </a:pathLst>
          </a:custGeom>
          <a:gradFill flip="none" rotWithShape="1">
            <a:gsLst>
              <a:gs pos="0">
                <a:srgbClr val="F6EBB6"/>
              </a:gs>
              <a:gs pos="100000">
                <a:srgbClr val="F0DD80"/>
              </a:gs>
            </a:gsLst>
            <a:lin ang="5400000" scaled="1"/>
            <a:tileRect/>
          </a:gradFill>
          <a:ln>
            <a:noFill/>
          </a:ln>
          <a:effectLst>
            <a:outerShdw blurRad="38100" dist="12700" dir="5400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endParaRPr lang="en-US" sz="2000">
              <a:solidFill>
                <a:schemeClr val="tx1"/>
              </a:solidFill>
              <a:latin typeface="Arial" pitchFamily="34" charset="0"/>
              <a:cs typeface="Arial" pitchFamily="34" charset="0"/>
            </a:endParaRPr>
          </a:p>
        </p:txBody>
      </p:sp>
      <p:grpSp>
        <p:nvGrpSpPr>
          <p:cNvPr id="23" name="Group 22"/>
          <p:cNvGrpSpPr/>
          <p:nvPr/>
        </p:nvGrpSpPr>
        <p:grpSpPr>
          <a:xfrm rot="21599113">
            <a:off x="2353534" y="2057400"/>
            <a:ext cx="471008" cy="475864"/>
            <a:chOff x="4917745" y="2235200"/>
            <a:chExt cx="2584952" cy="2489199"/>
          </a:xfrm>
          <a:effectLst>
            <a:outerShdw blurRad="50800" dist="25400" dir="8100000" algn="tr" rotWithShape="0">
              <a:prstClr val="black">
                <a:alpha val="45000"/>
              </a:prstClr>
            </a:outerShdw>
          </a:effectLst>
        </p:grpSpPr>
        <p:sp>
          <p:nvSpPr>
            <p:cNvPr id="29" name="Oval 28"/>
            <p:cNvSpPr/>
            <p:nvPr/>
          </p:nvSpPr>
          <p:spPr>
            <a:xfrm>
              <a:off x="4917745" y="2429067"/>
              <a:ext cx="2295331" cy="2295332"/>
            </a:xfrm>
            <a:prstGeom prst="ellipse">
              <a:avLst/>
            </a:prstGeom>
            <a:solidFill>
              <a:srgbClr val="FF0000"/>
            </a:solidFill>
            <a:ln>
              <a:noFill/>
            </a:ln>
            <a:effectLst/>
            <a:scene3d>
              <a:camera prst="orthographicFront">
                <a:rot lat="0" lon="0" rev="0"/>
              </a:camera>
              <a:lightRig rig="contrasting" dir="t">
                <a:rot lat="0" lon="0" rev="1500000"/>
              </a:lightRig>
            </a:scene3d>
            <a:sp3d>
              <a:bevelT w="44450" h="6985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p>
          </p:txBody>
        </p:sp>
        <p:sp>
          <p:nvSpPr>
            <p:cNvPr id="30" name="Oval 29"/>
            <p:cNvSpPr/>
            <p:nvPr/>
          </p:nvSpPr>
          <p:spPr>
            <a:xfrm>
              <a:off x="5484130" y="2913213"/>
              <a:ext cx="1253454" cy="1253453"/>
            </a:xfrm>
            <a:prstGeom prst="ellipse">
              <a:avLst/>
            </a:prstGeom>
            <a:solidFill>
              <a:srgbClr val="800000"/>
            </a:solidFill>
            <a:ln>
              <a:noFill/>
            </a:ln>
            <a:effectLst/>
            <a:scene3d>
              <a:camera prst="orthographicFront">
                <a:rot lat="0" lon="0" rev="0"/>
              </a:camera>
              <a:lightRig rig="contrasting" dir="t">
                <a:rot lat="0" lon="0" rev="1500000"/>
              </a:lightRig>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p>
          </p:txBody>
        </p:sp>
        <p:sp>
          <p:nvSpPr>
            <p:cNvPr id="31" name="Oval 30"/>
            <p:cNvSpPr/>
            <p:nvPr/>
          </p:nvSpPr>
          <p:spPr>
            <a:xfrm>
              <a:off x="5972471" y="2235200"/>
              <a:ext cx="1530226" cy="1530226"/>
            </a:xfrm>
            <a:prstGeom prst="ellipse">
              <a:avLst/>
            </a:prstGeom>
            <a:solidFill>
              <a:srgbClr val="FF0000"/>
            </a:solidFill>
            <a:ln>
              <a:noFill/>
            </a:ln>
            <a:effectLst/>
            <a:scene3d>
              <a:camera prst="orthographicFront">
                <a:rot lat="0" lon="0" rev="0"/>
              </a:camera>
              <a:lightRig rig="contrasting" dir="t">
                <a:rot lat="0" lon="0" rev="1500000"/>
              </a:lightRig>
            </a:scene3d>
            <a:sp3d>
              <a:bevelT w="31750" h="6985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p>
          </p:txBody>
        </p:sp>
      </p:grpSp>
      <p:sp>
        <p:nvSpPr>
          <p:cNvPr id="34" name="Rectangle 33"/>
          <p:cNvSpPr/>
          <p:nvPr/>
        </p:nvSpPr>
        <p:spPr>
          <a:xfrm>
            <a:off x="1016362" y="3200400"/>
            <a:ext cx="3395261" cy="10098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a:solidFill>
                  <a:schemeClr val="tx1"/>
                </a:solidFill>
                <a:latin typeface="Noteworthy"/>
                <a:cs typeface="Calibri" panose="020F0502020204030204" pitchFamily="34" charset="0"/>
              </a:rPr>
              <a:t>New junior colleague joins your team</a:t>
            </a:r>
          </a:p>
        </p:txBody>
      </p:sp>
      <p:sp>
        <p:nvSpPr>
          <p:cNvPr id="41" name="Rectangle 40"/>
          <p:cNvSpPr/>
          <p:nvPr/>
        </p:nvSpPr>
        <p:spPr>
          <a:xfrm>
            <a:off x="4895858" y="3327205"/>
            <a:ext cx="3388539" cy="93442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a:solidFill>
                  <a:schemeClr val="tx1"/>
                </a:solidFill>
                <a:latin typeface="Noteworthy"/>
              </a:rPr>
              <a:t>Your team can’t seem to reach agreement on what to do but no one is taking charge</a:t>
            </a:r>
          </a:p>
        </p:txBody>
      </p:sp>
      <p:sp>
        <p:nvSpPr>
          <p:cNvPr id="49" name="Rectangle 19"/>
          <p:cNvSpPr/>
          <p:nvPr/>
        </p:nvSpPr>
        <p:spPr>
          <a:xfrm rot="21599113">
            <a:off x="8562137" y="2106501"/>
            <a:ext cx="3433113" cy="3304147"/>
          </a:xfrm>
          <a:custGeom>
            <a:avLst/>
            <a:gdLst>
              <a:gd name="connsiteX0" fmla="*/ 0 w 1339596"/>
              <a:gd name="connsiteY0" fmla="*/ 0 h 1219200"/>
              <a:gd name="connsiteX1" fmla="*/ 1339596 w 1339596"/>
              <a:gd name="connsiteY1" fmla="*/ 0 h 1219200"/>
              <a:gd name="connsiteX2" fmla="*/ 1339596 w 1339596"/>
              <a:gd name="connsiteY2" fmla="*/ 1219200 h 1219200"/>
              <a:gd name="connsiteX3" fmla="*/ 0 w 1339596"/>
              <a:gd name="connsiteY3" fmla="*/ 1219200 h 1219200"/>
              <a:gd name="connsiteX4" fmla="*/ 0 w 1339596"/>
              <a:gd name="connsiteY4" fmla="*/ 0 h 1219200"/>
              <a:gd name="connsiteX0" fmla="*/ 0 w 1339596"/>
              <a:gd name="connsiteY0" fmla="*/ 11733 h 1230933"/>
              <a:gd name="connsiteX1" fmla="*/ 1306342 w 1339596"/>
              <a:gd name="connsiteY1" fmla="*/ 0 h 1230933"/>
              <a:gd name="connsiteX2" fmla="*/ 1339596 w 1339596"/>
              <a:gd name="connsiteY2" fmla="*/ 1230933 h 1230933"/>
              <a:gd name="connsiteX3" fmla="*/ 0 w 1339596"/>
              <a:gd name="connsiteY3" fmla="*/ 1230933 h 1230933"/>
              <a:gd name="connsiteX4" fmla="*/ 0 w 1339596"/>
              <a:gd name="connsiteY4" fmla="*/ 11733 h 1230933"/>
              <a:gd name="connsiteX0" fmla="*/ 55747 w 1339596"/>
              <a:gd name="connsiteY0" fmla="*/ 12706 h 1230933"/>
              <a:gd name="connsiteX1" fmla="*/ 1306342 w 1339596"/>
              <a:gd name="connsiteY1" fmla="*/ 0 h 1230933"/>
              <a:gd name="connsiteX2" fmla="*/ 1339596 w 1339596"/>
              <a:gd name="connsiteY2" fmla="*/ 1230933 h 1230933"/>
              <a:gd name="connsiteX3" fmla="*/ 0 w 1339596"/>
              <a:gd name="connsiteY3" fmla="*/ 1230933 h 1230933"/>
              <a:gd name="connsiteX4" fmla="*/ 55747 w 1339596"/>
              <a:gd name="connsiteY4" fmla="*/ 12706 h 1230933"/>
              <a:gd name="connsiteX0" fmla="*/ 28195 w 1339596"/>
              <a:gd name="connsiteY0" fmla="*/ 12225 h 1230933"/>
              <a:gd name="connsiteX1" fmla="*/ 1306342 w 1339596"/>
              <a:gd name="connsiteY1" fmla="*/ 0 h 1230933"/>
              <a:gd name="connsiteX2" fmla="*/ 1339596 w 1339596"/>
              <a:gd name="connsiteY2" fmla="*/ 1230933 h 1230933"/>
              <a:gd name="connsiteX3" fmla="*/ 0 w 1339596"/>
              <a:gd name="connsiteY3" fmla="*/ 1230933 h 1230933"/>
              <a:gd name="connsiteX4" fmla="*/ 28195 w 1339596"/>
              <a:gd name="connsiteY4" fmla="*/ 12225 h 1230933"/>
              <a:gd name="connsiteX0" fmla="*/ 28195 w 1353846"/>
              <a:gd name="connsiteY0" fmla="*/ 6385 h 1225093"/>
              <a:gd name="connsiteX1" fmla="*/ 1353846 w 1353846"/>
              <a:gd name="connsiteY1" fmla="*/ 0 h 1225093"/>
              <a:gd name="connsiteX2" fmla="*/ 1339596 w 1353846"/>
              <a:gd name="connsiteY2" fmla="*/ 1225093 h 1225093"/>
              <a:gd name="connsiteX3" fmla="*/ 0 w 1353846"/>
              <a:gd name="connsiteY3" fmla="*/ 1225093 h 1225093"/>
              <a:gd name="connsiteX4" fmla="*/ 28195 w 1353846"/>
              <a:gd name="connsiteY4" fmla="*/ 6385 h 1225093"/>
              <a:gd name="connsiteX0" fmla="*/ 20681 w 1353846"/>
              <a:gd name="connsiteY0" fmla="*/ 6253 h 1225093"/>
              <a:gd name="connsiteX1" fmla="*/ 1353846 w 1353846"/>
              <a:gd name="connsiteY1" fmla="*/ 0 h 1225093"/>
              <a:gd name="connsiteX2" fmla="*/ 1339596 w 1353846"/>
              <a:gd name="connsiteY2" fmla="*/ 1225093 h 1225093"/>
              <a:gd name="connsiteX3" fmla="*/ 0 w 1353846"/>
              <a:gd name="connsiteY3" fmla="*/ 1225093 h 1225093"/>
              <a:gd name="connsiteX4" fmla="*/ 20681 w 1353846"/>
              <a:gd name="connsiteY4" fmla="*/ 6253 h 1225093"/>
              <a:gd name="connsiteX0" fmla="*/ 20681 w 1339596"/>
              <a:gd name="connsiteY0" fmla="*/ 6603 h 1225443"/>
              <a:gd name="connsiteX1" fmla="*/ 1333808 w 1339596"/>
              <a:gd name="connsiteY1" fmla="*/ 0 h 1225443"/>
              <a:gd name="connsiteX2" fmla="*/ 1339596 w 1339596"/>
              <a:gd name="connsiteY2" fmla="*/ 1225443 h 1225443"/>
              <a:gd name="connsiteX3" fmla="*/ 0 w 1339596"/>
              <a:gd name="connsiteY3" fmla="*/ 1225443 h 1225443"/>
              <a:gd name="connsiteX4" fmla="*/ 20681 w 1339596"/>
              <a:gd name="connsiteY4" fmla="*/ 6603 h 1225443"/>
              <a:gd name="connsiteX0" fmla="*/ 33205 w 1339596"/>
              <a:gd name="connsiteY0" fmla="*/ 6822 h 1225443"/>
              <a:gd name="connsiteX1" fmla="*/ 1333808 w 1339596"/>
              <a:gd name="connsiteY1" fmla="*/ 0 h 1225443"/>
              <a:gd name="connsiteX2" fmla="*/ 1339596 w 1339596"/>
              <a:gd name="connsiteY2" fmla="*/ 1225443 h 1225443"/>
              <a:gd name="connsiteX3" fmla="*/ 0 w 1339596"/>
              <a:gd name="connsiteY3" fmla="*/ 1225443 h 1225443"/>
              <a:gd name="connsiteX4" fmla="*/ 33205 w 1339596"/>
              <a:gd name="connsiteY4" fmla="*/ 6822 h 1225443"/>
              <a:gd name="connsiteX0" fmla="*/ 13167 w 1339596"/>
              <a:gd name="connsiteY0" fmla="*/ 6472 h 1225443"/>
              <a:gd name="connsiteX1" fmla="*/ 1333808 w 1339596"/>
              <a:gd name="connsiteY1" fmla="*/ 0 h 1225443"/>
              <a:gd name="connsiteX2" fmla="*/ 1339596 w 1339596"/>
              <a:gd name="connsiteY2" fmla="*/ 1225443 h 1225443"/>
              <a:gd name="connsiteX3" fmla="*/ 0 w 1339596"/>
              <a:gd name="connsiteY3" fmla="*/ 1225443 h 1225443"/>
              <a:gd name="connsiteX4" fmla="*/ 13167 w 1339596"/>
              <a:gd name="connsiteY4" fmla="*/ 6472 h 1225443"/>
              <a:gd name="connsiteX0" fmla="*/ 13167 w 1333884"/>
              <a:gd name="connsiteY0" fmla="*/ 6472 h 1225443"/>
              <a:gd name="connsiteX1" fmla="*/ 1333808 w 1333884"/>
              <a:gd name="connsiteY1" fmla="*/ 0 h 1225443"/>
              <a:gd name="connsiteX2" fmla="*/ 1302330 w 1333884"/>
              <a:gd name="connsiteY2" fmla="*/ 1207253 h 1225443"/>
              <a:gd name="connsiteX3" fmla="*/ 0 w 1333884"/>
              <a:gd name="connsiteY3" fmla="*/ 1225443 h 1225443"/>
              <a:gd name="connsiteX4" fmla="*/ 13167 w 1333884"/>
              <a:gd name="connsiteY4" fmla="*/ 6472 h 1225443"/>
              <a:gd name="connsiteX0" fmla="*/ 13167 w 1334211"/>
              <a:gd name="connsiteY0" fmla="*/ 6472 h 1232826"/>
              <a:gd name="connsiteX1" fmla="*/ 1333808 w 1334211"/>
              <a:gd name="connsiteY1" fmla="*/ 0 h 1232826"/>
              <a:gd name="connsiteX2" fmla="*/ 1331950 w 1334211"/>
              <a:gd name="connsiteY2" fmla="*/ 1232826 h 1232826"/>
              <a:gd name="connsiteX3" fmla="*/ 0 w 1334211"/>
              <a:gd name="connsiteY3" fmla="*/ 1225443 h 1232826"/>
              <a:gd name="connsiteX4" fmla="*/ 13167 w 1334211"/>
              <a:gd name="connsiteY4" fmla="*/ 6472 h 1232826"/>
              <a:gd name="connsiteX0" fmla="*/ 13167 w 1333952"/>
              <a:gd name="connsiteY0" fmla="*/ 6472 h 1225443"/>
              <a:gd name="connsiteX1" fmla="*/ 1333808 w 1333952"/>
              <a:gd name="connsiteY1" fmla="*/ 0 h 1225443"/>
              <a:gd name="connsiteX2" fmla="*/ 1319601 w 1333952"/>
              <a:gd name="connsiteY2" fmla="*/ 1222588 h 1225443"/>
              <a:gd name="connsiteX3" fmla="*/ 0 w 1333952"/>
              <a:gd name="connsiteY3" fmla="*/ 1225443 h 1225443"/>
              <a:gd name="connsiteX4" fmla="*/ 13167 w 1333952"/>
              <a:gd name="connsiteY4" fmla="*/ 6472 h 1225443"/>
              <a:gd name="connsiteX0" fmla="*/ 30785 w 1333952"/>
              <a:gd name="connsiteY0" fmla="*/ 0 h 1235984"/>
              <a:gd name="connsiteX1" fmla="*/ 1333808 w 1333952"/>
              <a:gd name="connsiteY1" fmla="*/ 10541 h 1235984"/>
              <a:gd name="connsiteX2" fmla="*/ 1319601 w 1333952"/>
              <a:gd name="connsiteY2" fmla="*/ 1233129 h 1235984"/>
              <a:gd name="connsiteX3" fmla="*/ 0 w 1333952"/>
              <a:gd name="connsiteY3" fmla="*/ 1235984 h 1235984"/>
              <a:gd name="connsiteX4" fmla="*/ 30785 w 1333952"/>
              <a:gd name="connsiteY4" fmla="*/ 0 h 1235984"/>
              <a:gd name="connsiteX0" fmla="*/ 30785 w 1319601"/>
              <a:gd name="connsiteY0" fmla="*/ 0 h 1235984"/>
              <a:gd name="connsiteX1" fmla="*/ 1312848 w 1319601"/>
              <a:gd name="connsiteY1" fmla="*/ 20567 h 1235984"/>
              <a:gd name="connsiteX2" fmla="*/ 1319601 w 1319601"/>
              <a:gd name="connsiteY2" fmla="*/ 1233129 h 1235984"/>
              <a:gd name="connsiteX3" fmla="*/ 0 w 1319601"/>
              <a:gd name="connsiteY3" fmla="*/ 1235984 h 1235984"/>
              <a:gd name="connsiteX4" fmla="*/ 30785 w 1319601"/>
              <a:gd name="connsiteY4" fmla="*/ 0 h 1235984"/>
              <a:gd name="connsiteX0" fmla="*/ 30785 w 1319601"/>
              <a:gd name="connsiteY0" fmla="*/ 0 h 1258608"/>
              <a:gd name="connsiteX1" fmla="*/ 1312848 w 1319601"/>
              <a:gd name="connsiteY1" fmla="*/ 20567 h 1258608"/>
              <a:gd name="connsiteX2" fmla="*/ 1319601 w 1319601"/>
              <a:gd name="connsiteY2" fmla="*/ 1233129 h 1258608"/>
              <a:gd name="connsiteX3" fmla="*/ 0 w 1319601"/>
              <a:gd name="connsiteY3" fmla="*/ 1235984 h 1258608"/>
              <a:gd name="connsiteX4" fmla="*/ 30785 w 1319601"/>
              <a:gd name="connsiteY4" fmla="*/ 0 h 1258608"/>
              <a:gd name="connsiteX0" fmla="*/ 31250 w 1320066"/>
              <a:gd name="connsiteY0" fmla="*/ 0 h 1267432"/>
              <a:gd name="connsiteX1" fmla="*/ 1313313 w 1320066"/>
              <a:gd name="connsiteY1" fmla="*/ 20567 h 1267432"/>
              <a:gd name="connsiteX2" fmla="*/ 1320066 w 1320066"/>
              <a:gd name="connsiteY2" fmla="*/ 1233129 h 1267432"/>
              <a:gd name="connsiteX3" fmla="*/ 0 w 1320066"/>
              <a:gd name="connsiteY3" fmla="*/ 1260343 h 1267432"/>
              <a:gd name="connsiteX4" fmla="*/ 31250 w 1320066"/>
              <a:gd name="connsiteY4" fmla="*/ 0 h 1267432"/>
              <a:gd name="connsiteX0" fmla="*/ 31250 w 1320066"/>
              <a:gd name="connsiteY0" fmla="*/ 0 h 1268253"/>
              <a:gd name="connsiteX1" fmla="*/ 1313313 w 1320066"/>
              <a:gd name="connsiteY1" fmla="*/ 20567 h 1268253"/>
              <a:gd name="connsiteX2" fmla="*/ 1320066 w 1320066"/>
              <a:gd name="connsiteY2" fmla="*/ 1233129 h 1268253"/>
              <a:gd name="connsiteX3" fmla="*/ 0 w 1320066"/>
              <a:gd name="connsiteY3" fmla="*/ 1260343 h 1268253"/>
              <a:gd name="connsiteX4" fmla="*/ 31250 w 1320066"/>
              <a:gd name="connsiteY4" fmla="*/ 0 h 1268253"/>
              <a:gd name="connsiteX0" fmla="*/ 31250 w 1320066"/>
              <a:gd name="connsiteY0" fmla="*/ 0 h 1263844"/>
              <a:gd name="connsiteX1" fmla="*/ 1313313 w 1320066"/>
              <a:gd name="connsiteY1" fmla="*/ 20567 h 1263844"/>
              <a:gd name="connsiteX2" fmla="*/ 1320066 w 1320066"/>
              <a:gd name="connsiteY2" fmla="*/ 1233129 h 1263844"/>
              <a:gd name="connsiteX3" fmla="*/ 0 w 1320066"/>
              <a:gd name="connsiteY3" fmla="*/ 1260343 h 1263844"/>
              <a:gd name="connsiteX4" fmla="*/ 31250 w 1320066"/>
              <a:gd name="connsiteY4" fmla="*/ 0 h 1263844"/>
              <a:gd name="connsiteX0" fmla="*/ 31250 w 1320066"/>
              <a:gd name="connsiteY0" fmla="*/ 0 h 1263844"/>
              <a:gd name="connsiteX1" fmla="*/ 1313313 w 1320066"/>
              <a:gd name="connsiteY1" fmla="*/ 20567 h 1263844"/>
              <a:gd name="connsiteX2" fmla="*/ 1320066 w 1320066"/>
              <a:gd name="connsiteY2" fmla="*/ 1233129 h 1263844"/>
              <a:gd name="connsiteX3" fmla="*/ 0 w 1320066"/>
              <a:gd name="connsiteY3" fmla="*/ 1260343 h 1263844"/>
              <a:gd name="connsiteX4" fmla="*/ 31250 w 1320066"/>
              <a:gd name="connsiteY4" fmla="*/ 0 h 1263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066" h="1263844">
                <a:moveTo>
                  <a:pt x="31250" y="0"/>
                </a:moveTo>
                <a:lnTo>
                  <a:pt x="1313313" y="20567"/>
                </a:lnTo>
                <a:cubicBezTo>
                  <a:pt x="1315242" y="429048"/>
                  <a:pt x="1291435" y="859628"/>
                  <a:pt x="1320066" y="1233129"/>
                </a:cubicBezTo>
                <a:cubicBezTo>
                  <a:pt x="665493" y="1279400"/>
                  <a:pt x="439867" y="1259391"/>
                  <a:pt x="0" y="1260343"/>
                </a:cubicBezTo>
                <a:lnTo>
                  <a:pt x="31250" y="0"/>
                </a:lnTo>
                <a:close/>
              </a:path>
            </a:pathLst>
          </a:custGeom>
          <a:gradFill flip="none" rotWithShape="1">
            <a:gsLst>
              <a:gs pos="0">
                <a:srgbClr val="F6EBB6"/>
              </a:gs>
              <a:gs pos="100000">
                <a:srgbClr val="F0DD80"/>
              </a:gs>
            </a:gsLst>
            <a:lin ang="5400000" scaled="1"/>
            <a:tileRect/>
          </a:gradFill>
          <a:ln>
            <a:noFill/>
          </a:ln>
          <a:effectLst>
            <a:outerShdw blurRad="38100" dist="12700" dir="5400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endParaRPr lang="en-US" sz="2000">
              <a:solidFill>
                <a:schemeClr val="tx1"/>
              </a:solidFill>
              <a:latin typeface="Arial" pitchFamily="34" charset="0"/>
              <a:cs typeface="Arial" pitchFamily="34" charset="0"/>
            </a:endParaRPr>
          </a:p>
        </p:txBody>
      </p:sp>
      <p:grpSp>
        <p:nvGrpSpPr>
          <p:cNvPr id="50" name="Group 49"/>
          <p:cNvGrpSpPr/>
          <p:nvPr/>
        </p:nvGrpSpPr>
        <p:grpSpPr>
          <a:xfrm rot="21599113">
            <a:off x="10074675" y="2094354"/>
            <a:ext cx="465880" cy="470683"/>
            <a:chOff x="4917745" y="2235200"/>
            <a:chExt cx="2584952" cy="2489199"/>
          </a:xfrm>
          <a:effectLst>
            <a:outerShdw blurRad="50800" dist="25400" dir="8100000" algn="tr" rotWithShape="0">
              <a:prstClr val="black">
                <a:alpha val="45000"/>
              </a:prstClr>
            </a:outerShdw>
          </a:effectLst>
        </p:grpSpPr>
        <p:sp>
          <p:nvSpPr>
            <p:cNvPr id="51" name="Oval 50"/>
            <p:cNvSpPr/>
            <p:nvPr/>
          </p:nvSpPr>
          <p:spPr>
            <a:xfrm>
              <a:off x="4917745" y="2429067"/>
              <a:ext cx="2295331" cy="2295332"/>
            </a:xfrm>
            <a:prstGeom prst="ellipse">
              <a:avLst/>
            </a:prstGeom>
            <a:solidFill>
              <a:schemeClr val="accent6">
                <a:lumMod val="75000"/>
              </a:schemeClr>
            </a:solidFill>
            <a:ln>
              <a:noFill/>
            </a:ln>
            <a:effectLst/>
            <a:scene3d>
              <a:camera prst="orthographicFront">
                <a:rot lat="0" lon="0" rev="0"/>
              </a:camera>
              <a:lightRig rig="contrasting" dir="t">
                <a:rot lat="0" lon="0" rev="1500000"/>
              </a:lightRig>
            </a:scene3d>
            <a:sp3d>
              <a:bevelT w="44450" h="6985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p>
          </p:txBody>
        </p:sp>
        <p:sp>
          <p:nvSpPr>
            <p:cNvPr id="52" name="Oval 51"/>
            <p:cNvSpPr/>
            <p:nvPr/>
          </p:nvSpPr>
          <p:spPr>
            <a:xfrm>
              <a:off x="5484130" y="2913213"/>
              <a:ext cx="1253454" cy="1253453"/>
            </a:xfrm>
            <a:prstGeom prst="ellipse">
              <a:avLst/>
            </a:prstGeom>
            <a:solidFill>
              <a:schemeClr val="accent6">
                <a:lumMod val="50000"/>
              </a:schemeClr>
            </a:solidFill>
            <a:ln>
              <a:noFill/>
            </a:ln>
            <a:effectLst/>
            <a:scene3d>
              <a:camera prst="orthographicFront">
                <a:rot lat="0" lon="0" rev="0"/>
              </a:camera>
              <a:lightRig rig="contrasting" dir="t">
                <a:rot lat="0" lon="0" rev="1500000"/>
              </a:lightRig>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p>
          </p:txBody>
        </p:sp>
        <p:sp>
          <p:nvSpPr>
            <p:cNvPr id="53" name="Oval 52"/>
            <p:cNvSpPr/>
            <p:nvPr/>
          </p:nvSpPr>
          <p:spPr>
            <a:xfrm>
              <a:off x="5972471" y="2235200"/>
              <a:ext cx="1530226" cy="1530226"/>
            </a:xfrm>
            <a:prstGeom prst="ellipse">
              <a:avLst/>
            </a:prstGeom>
            <a:solidFill>
              <a:schemeClr val="accent6">
                <a:lumMod val="75000"/>
              </a:schemeClr>
            </a:solidFill>
            <a:ln>
              <a:noFill/>
            </a:ln>
            <a:effectLst/>
            <a:scene3d>
              <a:camera prst="orthographicFront">
                <a:rot lat="0" lon="0" rev="0"/>
              </a:camera>
              <a:lightRig rig="contrasting" dir="t">
                <a:rot lat="0" lon="0" rev="1500000"/>
              </a:lightRig>
            </a:scene3d>
            <a:sp3d>
              <a:bevelT w="31750" h="6985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p>
          </p:txBody>
        </p:sp>
      </p:grpSp>
      <p:sp>
        <p:nvSpPr>
          <p:cNvPr id="54" name="Rectangle 53"/>
          <p:cNvSpPr/>
          <p:nvPr/>
        </p:nvSpPr>
        <p:spPr>
          <a:xfrm>
            <a:off x="8735918" y="3238098"/>
            <a:ext cx="3186207" cy="93442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a:solidFill>
                  <a:schemeClr val="tx1"/>
                </a:solidFill>
                <a:latin typeface="Noteworthy"/>
              </a:rPr>
              <a:t>A project you are working on with your team is at a standstill </a:t>
            </a:r>
          </a:p>
        </p:txBody>
      </p:sp>
    </p:spTree>
    <p:extLst>
      <p:ext uri="{BB962C8B-B14F-4D97-AF65-F5344CB8AC3E}">
        <p14:creationId xmlns:p14="http://schemas.microsoft.com/office/powerpoint/2010/main" val="171411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a:t>Opportunities for Leadership</a:t>
            </a:r>
          </a:p>
        </p:txBody>
      </p:sp>
      <p:sp>
        <p:nvSpPr>
          <p:cNvPr id="5" name="Rectangle 4"/>
          <p:cNvSpPr/>
          <p:nvPr/>
        </p:nvSpPr>
        <p:spPr>
          <a:xfrm>
            <a:off x="789708" y="1690688"/>
            <a:ext cx="10792691" cy="2667000"/>
          </a:xfrm>
          <a:prstGeom prst="rect">
            <a:avLst/>
          </a:prstGeom>
          <a:solidFill>
            <a:schemeClr val="bg2"/>
          </a:solid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a:solidFill>
                <a:schemeClr val="tx1"/>
              </a:solidFill>
            </a:endParaRPr>
          </a:p>
          <a:p>
            <a:pPr marL="457200" indent="-457200">
              <a:buAutoNum type="arabicPeriod"/>
            </a:pPr>
            <a:r>
              <a:rPr lang="en-US" sz="2500">
                <a:solidFill>
                  <a:schemeClr val="tx1"/>
                </a:solidFill>
                <a:latin typeface="+mj-lt"/>
              </a:rPr>
              <a:t>What is your </a:t>
            </a:r>
            <a:r>
              <a:rPr lang="en-US" sz="2500" b="1">
                <a:solidFill>
                  <a:schemeClr val="tx1"/>
                </a:solidFill>
                <a:latin typeface="+mj-lt"/>
              </a:rPr>
              <a:t>primary</a:t>
            </a:r>
            <a:r>
              <a:rPr lang="en-US" sz="2500">
                <a:solidFill>
                  <a:schemeClr val="tx1"/>
                </a:solidFill>
                <a:latin typeface="+mj-lt"/>
              </a:rPr>
              <a:t> strategy? What is a specific situation where you use this strategy?</a:t>
            </a:r>
          </a:p>
          <a:p>
            <a:pPr marL="457200" indent="-457200">
              <a:buAutoNum type="arabicPeriod"/>
            </a:pPr>
            <a:r>
              <a:rPr lang="en-US" sz="2500">
                <a:solidFill>
                  <a:schemeClr val="tx1"/>
                </a:solidFill>
                <a:latin typeface="+mj-lt"/>
              </a:rPr>
              <a:t>What is your </a:t>
            </a:r>
            <a:r>
              <a:rPr lang="en-US" sz="2500" b="1">
                <a:solidFill>
                  <a:schemeClr val="tx1"/>
                </a:solidFill>
                <a:latin typeface="+mj-lt"/>
              </a:rPr>
              <a:t>growth</a:t>
            </a:r>
            <a:r>
              <a:rPr lang="en-US" sz="2500">
                <a:solidFill>
                  <a:schemeClr val="tx1"/>
                </a:solidFill>
                <a:latin typeface="+mj-lt"/>
              </a:rPr>
              <a:t> strategy? What is a specific situation where you would like to use this strategy more?</a:t>
            </a:r>
          </a:p>
        </p:txBody>
      </p:sp>
      <p:sp>
        <p:nvSpPr>
          <p:cNvPr id="6" name="Content Placeholder 2"/>
          <p:cNvSpPr txBox="1">
            <a:spLocks/>
          </p:cNvSpPr>
          <p:nvPr/>
        </p:nvSpPr>
        <p:spPr>
          <a:xfrm>
            <a:off x="1246909" y="1843088"/>
            <a:ext cx="9753600" cy="17369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b="1">
                <a:solidFill>
                  <a:srgbClr val="5A2E54"/>
                </a:solidFill>
              </a:rPr>
              <a:t>Question Set 6  </a:t>
            </a:r>
            <a:r>
              <a:rPr lang="en-US" sz="2000">
                <a:solidFill>
                  <a:schemeClr val="tx1">
                    <a:lumMod val="75000"/>
                    <a:lumOff val="25000"/>
                  </a:schemeClr>
                </a:solidFill>
              </a:rPr>
              <a:t>With your partner, take turns answering both questions for 10 min.</a:t>
            </a:r>
          </a:p>
          <a:p>
            <a:pPr marL="0" indent="0" algn="ctr">
              <a:buNone/>
            </a:pPr>
            <a:endParaRPr lang="en-US" b="1">
              <a:solidFill>
                <a:srgbClr val="5A2E54"/>
              </a:solidFill>
            </a:endParaRPr>
          </a:p>
        </p:txBody>
      </p:sp>
      <p:pic>
        <p:nvPicPr>
          <p:cNvPr id="7" name="Picture 6">
            <a:extLst>
              <a:ext uri="{FF2B5EF4-FFF2-40B4-BE49-F238E27FC236}">
                <a16:creationId xmlns:a16="http://schemas.microsoft.com/office/drawing/2014/main" id="{6D25A6CE-5B66-4C05-B549-A0BE85049E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2" t="5355" r="20734" b="4362"/>
          <a:stretch/>
        </p:blipFill>
        <p:spPr>
          <a:xfrm>
            <a:off x="2209800" y="5191825"/>
            <a:ext cx="1493978" cy="1465576"/>
          </a:xfrm>
          <a:prstGeom prst="flowChartConnector">
            <a:avLst/>
          </a:prstGeom>
          <a:ln w="19050">
            <a:solidFill>
              <a:schemeClr val="tx1">
                <a:lumMod val="65000"/>
                <a:lumOff val="35000"/>
              </a:schemeClr>
            </a:solidFill>
          </a:ln>
        </p:spPr>
      </p:pic>
      <p:sp>
        <p:nvSpPr>
          <p:cNvPr id="8" name="Google Shape;174;p29">
            <a:extLst>
              <a:ext uri="{FF2B5EF4-FFF2-40B4-BE49-F238E27FC236}">
                <a16:creationId xmlns:a16="http://schemas.microsoft.com/office/drawing/2014/main" id="{371F37E8-1B6A-4959-B23C-2964FB76C507}"/>
              </a:ext>
            </a:extLst>
          </p:cNvPr>
          <p:cNvSpPr txBox="1"/>
          <p:nvPr/>
        </p:nvSpPr>
        <p:spPr>
          <a:xfrm>
            <a:off x="1992011" y="4478223"/>
            <a:ext cx="1929559" cy="766021"/>
          </a:xfrm>
          <a:prstGeom prst="rect">
            <a:avLst/>
          </a:prstGeom>
          <a:noFill/>
          <a:ln>
            <a:noFill/>
          </a:ln>
        </p:spPr>
        <p:txBody>
          <a:bodyPr spcFirstLastPara="1" wrap="square" lIns="121900" tIns="60933" rIns="121900" bIns="60933" anchor="t" anchorCtr="0">
            <a:noAutofit/>
          </a:bodyPr>
          <a:lstStyle/>
          <a:p>
            <a:pPr algn="ctr">
              <a:lnSpc>
                <a:spcPts val="2000"/>
              </a:lnSpc>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Technical Mastery</a:t>
            </a:r>
            <a:endParaRPr sz="2400" b="1">
              <a:latin typeface="+mj-lt"/>
              <a:cs typeface="Calibri Light" panose="020F0302020204030204" pitchFamily="34" charset="0"/>
            </a:endParaRPr>
          </a:p>
          <a:p>
            <a:pPr algn="r">
              <a:lnSpc>
                <a:spcPts val="2000"/>
              </a:lnSpc>
              <a:spcBef>
                <a:spcPts val="480"/>
              </a:spcBef>
              <a:spcAft>
                <a:spcPts val="0"/>
              </a:spcAft>
              <a:buClr>
                <a:srgbClr val="505050"/>
              </a:buClr>
              <a:buSzPts val="1800"/>
            </a:pPr>
            <a:endParaRPr sz="2400" b="1">
              <a:latin typeface="+mj-lt"/>
              <a:cs typeface="Calibri Light" panose="020F0302020204030204" pitchFamily="34" charset="0"/>
            </a:endParaRPr>
          </a:p>
        </p:txBody>
      </p:sp>
      <p:sp>
        <p:nvSpPr>
          <p:cNvPr id="9" name="Rectangle 8">
            <a:extLst>
              <a:ext uri="{FF2B5EF4-FFF2-40B4-BE49-F238E27FC236}">
                <a16:creationId xmlns:a16="http://schemas.microsoft.com/office/drawing/2014/main" id="{E2A0959F-4138-4B80-82F2-86A044A92F53}"/>
              </a:ext>
            </a:extLst>
          </p:cNvPr>
          <p:cNvSpPr/>
          <p:nvPr/>
        </p:nvSpPr>
        <p:spPr>
          <a:xfrm>
            <a:off x="4976674" y="4478223"/>
            <a:ext cx="2128276" cy="925894"/>
          </a:xfrm>
          <a:prstGeom prst="rect">
            <a:avLst/>
          </a:prstGeom>
        </p:spPr>
        <p:txBody>
          <a:bodyPr wrap="square">
            <a:spAutoFit/>
          </a:bodyPr>
          <a:lstStyle/>
          <a:p>
            <a:pPr algn="ctr">
              <a:lnSpc>
                <a:spcPts val="2000"/>
              </a:lnSpc>
              <a:buClr>
                <a:srgbClr val="505050"/>
              </a:buClr>
              <a:buSzPts val="2000"/>
            </a:pPr>
            <a:r>
              <a:rPr lang="en-US" sz="2400" b="1">
                <a:latin typeface="+mj-lt"/>
                <a:ea typeface="Helvetica Neue"/>
                <a:cs typeface="Calibri Light" panose="020F0302020204030204" pitchFamily="34" charset="0"/>
                <a:sym typeface="Helvetica Neue"/>
              </a:rPr>
              <a:t>Collaborative Optimization</a:t>
            </a:r>
            <a:endParaRPr lang="en-US" sz="2400" b="1">
              <a:latin typeface="+mj-lt"/>
              <a:cs typeface="Calibri Light" panose="020F0302020204030204" pitchFamily="34" charset="0"/>
            </a:endParaRPr>
          </a:p>
          <a:p>
            <a:pPr algn="ctr">
              <a:lnSpc>
                <a:spcPts val="2000"/>
              </a:lnSpc>
              <a:spcBef>
                <a:spcPts val="480"/>
              </a:spcBef>
              <a:buClr>
                <a:srgbClr val="505050"/>
              </a:buClr>
              <a:buSzPts val="1800"/>
            </a:pPr>
            <a:endParaRPr lang="en-US" sz="2400" b="1">
              <a:latin typeface="+mj-lt"/>
              <a:cs typeface="Calibri Light" panose="020F0302020204030204" pitchFamily="34" charset="0"/>
            </a:endParaRPr>
          </a:p>
        </p:txBody>
      </p:sp>
      <p:sp>
        <p:nvSpPr>
          <p:cNvPr id="10" name="Rectangle 9">
            <a:extLst>
              <a:ext uri="{FF2B5EF4-FFF2-40B4-BE49-F238E27FC236}">
                <a16:creationId xmlns:a16="http://schemas.microsoft.com/office/drawing/2014/main" id="{1CBA41A6-5FAB-4C46-B754-AEBC3D9575B4}"/>
              </a:ext>
            </a:extLst>
          </p:cNvPr>
          <p:cNvSpPr/>
          <p:nvPr/>
        </p:nvSpPr>
        <p:spPr>
          <a:xfrm>
            <a:off x="7839962" y="4508330"/>
            <a:ext cx="2469603" cy="861774"/>
          </a:xfrm>
          <a:prstGeom prst="rect">
            <a:avLst/>
          </a:prstGeom>
        </p:spPr>
        <p:txBody>
          <a:bodyPr wrap="square">
            <a:spAutoFit/>
          </a:bodyPr>
          <a:lstStyle/>
          <a:p>
            <a:pPr algn="ctr">
              <a:lnSpc>
                <a:spcPts val="2000"/>
              </a:lnSpc>
              <a:buClr>
                <a:srgbClr val="505050"/>
              </a:buClr>
              <a:buSzPts val="2000"/>
            </a:pPr>
            <a:r>
              <a:rPr lang="en-US" sz="2400" b="1">
                <a:latin typeface="+mj-lt"/>
                <a:ea typeface="Helvetica Neue"/>
                <a:cs typeface="Calibri Light" panose="020F0302020204030204" pitchFamily="34" charset="0"/>
                <a:sym typeface="Helvetica Neue"/>
              </a:rPr>
              <a:t>Organizational Innovation</a:t>
            </a:r>
          </a:p>
          <a:p>
            <a:pPr algn="ctr">
              <a:lnSpc>
                <a:spcPts val="2000"/>
              </a:lnSpc>
              <a:buClr>
                <a:srgbClr val="505050"/>
              </a:buClr>
              <a:buSzPts val="2000"/>
            </a:pPr>
            <a:endParaRPr lang="en-US" sz="2400" b="1">
              <a:latin typeface="+mj-lt"/>
              <a:ea typeface="Helvetica Neue"/>
              <a:cs typeface="Calibri Light" panose="020F0302020204030204" pitchFamily="34" charset="0"/>
              <a:sym typeface="Helvetica Neue"/>
            </a:endParaRPr>
          </a:p>
        </p:txBody>
      </p:sp>
      <p:grpSp>
        <p:nvGrpSpPr>
          <p:cNvPr id="11" name="Group 10">
            <a:extLst>
              <a:ext uri="{FF2B5EF4-FFF2-40B4-BE49-F238E27FC236}">
                <a16:creationId xmlns:a16="http://schemas.microsoft.com/office/drawing/2014/main" id="{4AB66B72-C209-4AA3-B284-931B11EB9950}"/>
              </a:ext>
            </a:extLst>
          </p:cNvPr>
          <p:cNvGrpSpPr/>
          <p:nvPr/>
        </p:nvGrpSpPr>
        <p:grpSpPr>
          <a:xfrm>
            <a:off x="8377846" y="5191823"/>
            <a:ext cx="1463040" cy="1476665"/>
            <a:chOff x="4281499" y="3508704"/>
            <a:chExt cx="1097280" cy="1107499"/>
          </a:xfrm>
        </p:grpSpPr>
        <p:pic>
          <p:nvPicPr>
            <p:cNvPr id="12" name="Picture 11">
              <a:extLst>
                <a:ext uri="{FF2B5EF4-FFF2-40B4-BE49-F238E27FC236}">
                  <a16:creationId xmlns:a16="http://schemas.microsoft.com/office/drawing/2014/main" id="{8297CD61-4EDC-4AB8-B5C7-BB035433DA57}"/>
                </a:ext>
              </a:extLst>
            </p:cNvPr>
            <p:cNvPicPr>
              <a:picLocks/>
            </p:cNvPicPr>
            <p:nvPr/>
          </p:nvPicPr>
          <p:blipFill rotWithShape="1">
            <a:blip r:embed="rId4"/>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13" name="Oval 12">
              <a:extLst>
                <a:ext uri="{FF2B5EF4-FFF2-40B4-BE49-F238E27FC236}">
                  <a16:creationId xmlns:a16="http://schemas.microsoft.com/office/drawing/2014/main" id="{BCE49916-41FD-4968-AF1C-641E4207569C}"/>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16ECFD06-AEEE-4E22-93EE-D880B5E537C4}"/>
              </a:ext>
            </a:extLst>
          </p:cNvPr>
          <p:cNvGrpSpPr>
            <a:grpSpLocks noChangeAspect="1"/>
          </p:cNvGrpSpPr>
          <p:nvPr/>
        </p:nvGrpSpPr>
        <p:grpSpPr>
          <a:xfrm>
            <a:off x="5363212" y="5191823"/>
            <a:ext cx="1465576" cy="1465578"/>
            <a:chOff x="1644003" y="3518922"/>
            <a:chExt cx="1097280" cy="1097281"/>
          </a:xfrm>
        </p:grpSpPr>
        <p:pic>
          <p:nvPicPr>
            <p:cNvPr id="15" name="Picture 14">
              <a:extLst>
                <a:ext uri="{FF2B5EF4-FFF2-40B4-BE49-F238E27FC236}">
                  <a16:creationId xmlns:a16="http://schemas.microsoft.com/office/drawing/2014/main" id="{63F1A453-8F5D-4A58-8BB4-6ADE36BE380A}"/>
                </a:ext>
              </a:extLst>
            </p:cNvPr>
            <p:cNvPicPr>
              <a:picLocks/>
            </p:cNvPicPr>
            <p:nvPr/>
          </p:nvPicPr>
          <p:blipFill>
            <a:blip r:embed="rId5"/>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16" name="Oval 15">
              <a:extLst>
                <a:ext uri="{FF2B5EF4-FFF2-40B4-BE49-F238E27FC236}">
                  <a16:creationId xmlns:a16="http://schemas.microsoft.com/office/drawing/2014/main" id="{4F12E1F5-BDDB-4AB5-B745-737DAC25371E}"/>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2" name="Rectangle 1"/>
          <p:cNvSpPr/>
          <p:nvPr/>
        </p:nvSpPr>
        <p:spPr>
          <a:xfrm>
            <a:off x="12344400" y="1371600"/>
            <a:ext cx="1447800" cy="2743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We decided to make this 10 min to give them more time.</a:t>
            </a:r>
          </a:p>
        </p:txBody>
      </p:sp>
    </p:spTree>
    <p:extLst>
      <p:ext uri="{BB962C8B-B14F-4D97-AF65-F5344CB8AC3E}">
        <p14:creationId xmlns:p14="http://schemas.microsoft.com/office/powerpoint/2010/main" val="3881142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3241" b="91481" l="1931" r="98970">
                        <a14:foregroundMark x1="15187" y1="14630" x2="15187" y2="14630"/>
                        <a14:foregroundMark x1="7851" y1="11204" x2="7851" y2="11204"/>
                      </a14:backgroundRemoval>
                    </a14:imgEffect>
                  </a14:imgLayer>
                </a14:imgProps>
              </a:ext>
            </a:extLst>
          </a:blip>
          <a:srcRect t="-1" b="52252"/>
          <a:stretch/>
        </p:blipFill>
        <p:spPr>
          <a:xfrm>
            <a:off x="1331572" y="1346643"/>
            <a:ext cx="9107828" cy="5511357"/>
          </a:xfrm>
          <a:prstGeom prst="rect">
            <a:avLst/>
          </a:prstGeom>
        </p:spPr>
      </p:pic>
      <p:sp>
        <p:nvSpPr>
          <p:cNvPr id="5" name="TextBox 4"/>
          <p:cNvSpPr txBox="1"/>
          <p:nvPr/>
        </p:nvSpPr>
        <p:spPr>
          <a:xfrm rot="21350200">
            <a:off x="3665059" y="3168641"/>
            <a:ext cx="5703058" cy="707886"/>
          </a:xfrm>
          <a:prstGeom prst="rect">
            <a:avLst/>
          </a:prstGeom>
          <a:noFill/>
        </p:spPr>
        <p:txBody>
          <a:bodyPr wrap="square" rtlCol="0">
            <a:spAutoFit/>
          </a:bodyPr>
          <a:lstStyle/>
          <a:p>
            <a:r>
              <a:rPr lang="en-US" sz="2800">
                <a:ln>
                  <a:solidFill>
                    <a:schemeClr val="tx1"/>
                  </a:solidFill>
                </a:ln>
                <a:latin typeface="Noteworthy"/>
              </a:rPr>
              <a:t>IF</a:t>
            </a:r>
            <a:r>
              <a:rPr lang="en-US" sz="4000">
                <a:ln>
                  <a:solidFill>
                    <a:schemeClr val="tx1"/>
                  </a:solidFill>
                </a:ln>
                <a:latin typeface="Noteworthy"/>
              </a:rPr>
              <a:t> </a:t>
            </a:r>
            <a:r>
              <a:rPr lang="en-US" sz="4000" u="sng">
                <a:ln>
                  <a:solidFill>
                    <a:schemeClr val="tx1"/>
                  </a:solidFill>
                </a:ln>
                <a:latin typeface="Noteworthy"/>
              </a:rPr>
              <a:t>					</a:t>
            </a:r>
            <a:r>
              <a:rPr lang="en-US" sz="4000">
                <a:ln>
                  <a:solidFill>
                    <a:schemeClr val="tx1"/>
                  </a:solidFill>
                </a:ln>
                <a:latin typeface="Noteworthy"/>
              </a:rPr>
              <a:t>,</a:t>
            </a:r>
            <a:endParaRPr lang="en-US" sz="4000" u="sng">
              <a:ln>
                <a:solidFill>
                  <a:schemeClr val="tx1"/>
                </a:solidFill>
              </a:ln>
              <a:latin typeface="Noteworthy"/>
            </a:endParaRPr>
          </a:p>
        </p:txBody>
      </p:sp>
      <p:sp>
        <p:nvSpPr>
          <p:cNvPr id="6" name="TextBox 5"/>
          <p:cNvSpPr txBox="1"/>
          <p:nvPr/>
        </p:nvSpPr>
        <p:spPr>
          <a:xfrm rot="21350200">
            <a:off x="2159076" y="4245870"/>
            <a:ext cx="7834823" cy="707886"/>
          </a:xfrm>
          <a:prstGeom prst="rect">
            <a:avLst/>
          </a:prstGeom>
          <a:noFill/>
        </p:spPr>
        <p:txBody>
          <a:bodyPr wrap="square" rtlCol="0">
            <a:spAutoFit/>
          </a:bodyPr>
          <a:lstStyle/>
          <a:p>
            <a:r>
              <a:rPr lang="en-US" sz="2800">
                <a:ln>
                  <a:solidFill>
                    <a:schemeClr val="tx1"/>
                  </a:solidFill>
                </a:ln>
                <a:latin typeface="Noteworthy"/>
              </a:rPr>
              <a:t>THEN I WILL</a:t>
            </a:r>
            <a:r>
              <a:rPr lang="en-US" sz="4000">
                <a:ln>
                  <a:solidFill>
                    <a:schemeClr val="tx1"/>
                  </a:solidFill>
                </a:ln>
                <a:latin typeface="Noteworthy"/>
              </a:rPr>
              <a:t> _________________.</a:t>
            </a:r>
          </a:p>
        </p:txBody>
      </p:sp>
      <p:sp>
        <p:nvSpPr>
          <p:cNvPr id="7" name="TextBox 6"/>
          <p:cNvSpPr txBox="1"/>
          <p:nvPr/>
        </p:nvSpPr>
        <p:spPr>
          <a:xfrm rot="21322799">
            <a:off x="4776317" y="3402647"/>
            <a:ext cx="2845587" cy="369332"/>
          </a:xfrm>
          <a:prstGeom prst="rect">
            <a:avLst/>
          </a:prstGeom>
          <a:noFill/>
        </p:spPr>
        <p:txBody>
          <a:bodyPr wrap="none" rtlCol="0">
            <a:spAutoFit/>
          </a:bodyPr>
          <a:lstStyle/>
          <a:p>
            <a:r>
              <a:rPr lang="en-US">
                <a:solidFill>
                  <a:srgbClr val="FF0000"/>
                </a:solidFill>
                <a:latin typeface="Noteworthy Bold"/>
                <a:cs typeface="Noteworthy Bold"/>
              </a:rPr>
              <a:t>a new person joins the team</a:t>
            </a:r>
          </a:p>
        </p:txBody>
      </p:sp>
      <p:sp>
        <p:nvSpPr>
          <p:cNvPr id="10" name="TextBox 9">
            <a:extLst>
              <a:ext uri="{FF2B5EF4-FFF2-40B4-BE49-F238E27FC236}">
                <a16:creationId xmlns:a16="http://schemas.microsoft.com/office/drawing/2014/main" id="{A9134FD1-3573-3A44-ADDE-4B49E89ADBD7}"/>
              </a:ext>
            </a:extLst>
          </p:cNvPr>
          <p:cNvSpPr txBox="1"/>
          <p:nvPr/>
        </p:nvSpPr>
        <p:spPr>
          <a:xfrm rot="21314995">
            <a:off x="4504124" y="4434567"/>
            <a:ext cx="4057521" cy="369332"/>
          </a:xfrm>
          <a:prstGeom prst="rect">
            <a:avLst/>
          </a:prstGeom>
          <a:noFill/>
        </p:spPr>
        <p:txBody>
          <a:bodyPr wrap="none" rtlCol="0">
            <a:spAutoFit/>
          </a:bodyPr>
          <a:lstStyle/>
          <a:p>
            <a:r>
              <a:rPr lang="en-US">
                <a:solidFill>
                  <a:srgbClr val="FF0000"/>
                </a:solidFill>
                <a:latin typeface="Noteworthy Bold"/>
                <a:cs typeface="Noteworthy Bold"/>
              </a:rPr>
              <a:t>offer to provide a tutorial on a skill I have </a:t>
            </a:r>
          </a:p>
        </p:txBody>
      </p:sp>
      <p:sp>
        <p:nvSpPr>
          <p:cNvPr id="2" name="Title 1"/>
          <p:cNvSpPr>
            <a:spLocks noGrp="1"/>
          </p:cNvSpPr>
          <p:nvPr>
            <p:ph type="title"/>
          </p:nvPr>
        </p:nvSpPr>
        <p:spPr/>
        <p:txBody>
          <a:bodyPr>
            <a:normAutofit/>
          </a:bodyPr>
          <a:lstStyle/>
          <a:p>
            <a:r>
              <a:rPr lang="en-US"/>
              <a:t>Putting Leadership on Autopilot by </a:t>
            </a:r>
            <a:br>
              <a:rPr lang="en-US"/>
            </a:br>
            <a:r>
              <a:rPr lang="en-US"/>
              <a:t>Creating </a:t>
            </a:r>
            <a:r>
              <a:rPr lang="en-US" i="1"/>
              <a:t>If-Then</a:t>
            </a:r>
            <a:r>
              <a:rPr lang="en-US"/>
              <a:t> Contingencies</a:t>
            </a:r>
          </a:p>
        </p:txBody>
      </p:sp>
      <p:pic>
        <p:nvPicPr>
          <p:cNvPr id="13" name="Picture 12">
            <a:extLst>
              <a:ext uri="{FF2B5EF4-FFF2-40B4-BE49-F238E27FC236}">
                <a16:creationId xmlns:a16="http://schemas.microsoft.com/office/drawing/2014/main" id="{6D25A6CE-5B66-4C05-B549-A0BE85049ED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892" t="5355" r="20734" b="4362"/>
          <a:stretch/>
        </p:blipFill>
        <p:spPr>
          <a:xfrm>
            <a:off x="10255942" y="1886923"/>
            <a:ext cx="1493978" cy="1465576"/>
          </a:xfrm>
          <a:prstGeom prst="flowChartConnector">
            <a:avLst/>
          </a:prstGeom>
          <a:ln w="19050">
            <a:solidFill>
              <a:schemeClr val="tx1">
                <a:lumMod val="65000"/>
                <a:lumOff val="35000"/>
              </a:schemeClr>
            </a:solidFill>
          </a:ln>
        </p:spPr>
      </p:pic>
      <p:sp>
        <p:nvSpPr>
          <p:cNvPr id="14" name="Google Shape;174;p29">
            <a:extLst>
              <a:ext uri="{FF2B5EF4-FFF2-40B4-BE49-F238E27FC236}">
                <a16:creationId xmlns:a16="http://schemas.microsoft.com/office/drawing/2014/main" id="{371F37E8-1B6A-4959-B23C-2964FB76C507}"/>
              </a:ext>
            </a:extLst>
          </p:cNvPr>
          <p:cNvSpPr txBox="1"/>
          <p:nvPr/>
        </p:nvSpPr>
        <p:spPr>
          <a:xfrm>
            <a:off x="10038153" y="1173321"/>
            <a:ext cx="1929559" cy="766021"/>
          </a:xfrm>
          <a:prstGeom prst="rect">
            <a:avLst/>
          </a:prstGeom>
          <a:noFill/>
          <a:ln>
            <a:noFill/>
          </a:ln>
        </p:spPr>
        <p:txBody>
          <a:bodyPr spcFirstLastPara="1" wrap="square" lIns="121900" tIns="60933" rIns="121900" bIns="60933" anchor="t" anchorCtr="0">
            <a:noAutofit/>
          </a:bodyPr>
          <a:lstStyle/>
          <a:p>
            <a:pPr algn="ctr">
              <a:lnSpc>
                <a:spcPts val="2000"/>
              </a:lnSpc>
              <a:spcBef>
                <a:spcPts val="0"/>
              </a:spcBef>
              <a:spcAft>
                <a:spcPts val="0"/>
              </a:spcAft>
              <a:buClr>
                <a:srgbClr val="505050"/>
              </a:buClr>
              <a:buSzPts val="2000"/>
            </a:pPr>
            <a:r>
              <a:rPr lang="en-GB" sz="2400" b="1">
                <a:latin typeface="+mj-lt"/>
                <a:ea typeface="Helvetica Neue"/>
                <a:cs typeface="Calibri Light" panose="020F0302020204030204" pitchFamily="34" charset="0"/>
                <a:sym typeface="Helvetica Neue"/>
              </a:rPr>
              <a:t>Technical Mastery</a:t>
            </a:r>
            <a:endParaRPr sz="2400" b="1">
              <a:latin typeface="+mj-lt"/>
              <a:cs typeface="Calibri Light" panose="020F0302020204030204" pitchFamily="34" charset="0"/>
            </a:endParaRPr>
          </a:p>
          <a:p>
            <a:pPr algn="r">
              <a:lnSpc>
                <a:spcPts val="2000"/>
              </a:lnSpc>
              <a:spcBef>
                <a:spcPts val="480"/>
              </a:spcBef>
              <a:spcAft>
                <a:spcPts val="0"/>
              </a:spcAft>
              <a:buClr>
                <a:srgbClr val="505050"/>
              </a:buClr>
              <a:buSzPts val="1800"/>
            </a:pPr>
            <a:endParaRPr sz="2400" b="1">
              <a:latin typeface="+mj-lt"/>
              <a:cs typeface="Calibri Light" panose="020F0302020204030204" pitchFamily="34" charset="0"/>
            </a:endParaRPr>
          </a:p>
        </p:txBody>
      </p:sp>
    </p:spTree>
    <p:extLst>
      <p:ext uri="{BB962C8B-B14F-4D97-AF65-F5344CB8AC3E}">
        <p14:creationId xmlns:p14="http://schemas.microsoft.com/office/powerpoint/2010/main" val="311332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wipe(left)">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wipe(left)">
                                      <p:cBhvr>
                                        <p:cTn id="2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bldP spid="1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3241" b="91481" l="1931" r="98970">
                        <a14:foregroundMark x1="15187" y1="14630" x2="15187" y2="14630"/>
                        <a14:foregroundMark x1="7851" y1="11204" x2="7851" y2="11204"/>
                      </a14:backgroundRemoval>
                    </a14:imgEffect>
                  </a14:imgLayer>
                </a14:imgProps>
              </a:ext>
            </a:extLst>
          </a:blip>
          <a:srcRect t="-1" b="52252"/>
          <a:stretch/>
        </p:blipFill>
        <p:spPr>
          <a:xfrm>
            <a:off x="1331572" y="1346643"/>
            <a:ext cx="9107828" cy="5435157"/>
          </a:xfrm>
          <a:prstGeom prst="rect">
            <a:avLst/>
          </a:prstGeom>
        </p:spPr>
      </p:pic>
      <p:sp>
        <p:nvSpPr>
          <p:cNvPr id="2" name="Title 1"/>
          <p:cNvSpPr>
            <a:spLocks noGrp="1"/>
          </p:cNvSpPr>
          <p:nvPr>
            <p:ph type="title"/>
          </p:nvPr>
        </p:nvSpPr>
        <p:spPr/>
        <p:txBody>
          <a:bodyPr>
            <a:normAutofit/>
          </a:bodyPr>
          <a:lstStyle/>
          <a:p>
            <a:r>
              <a:rPr lang="en-US"/>
              <a:t>Putting Leadership on Autopilot by </a:t>
            </a:r>
            <a:br>
              <a:rPr lang="en-US"/>
            </a:br>
            <a:r>
              <a:rPr lang="en-US"/>
              <a:t>Creating </a:t>
            </a:r>
            <a:r>
              <a:rPr lang="en-US" i="1"/>
              <a:t>If-Then</a:t>
            </a:r>
            <a:r>
              <a:rPr lang="en-US"/>
              <a:t> Contingencies</a:t>
            </a:r>
          </a:p>
        </p:txBody>
      </p:sp>
      <p:sp>
        <p:nvSpPr>
          <p:cNvPr id="13" name="Rectangle 12">
            <a:extLst>
              <a:ext uri="{FF2B5EF4-FFF2-40B4-BE49-F238E27FC236}">
                <a16:creationId xmlns:a16="http://schemas.microsoft.com/office/drawing/2014/main" id="{E2A0959F-4138-4B80-82F2-86A044A92F53}"/>
              </a:ext>
            </a:extLst>
          </p:cNvPr>
          <p:cNvSpPr/>
          <p:nvPr/>
        </p:nvSpPr>
        <p:spPr>
          <a:xfrm>
            <a:off x="9733725" y="1171116"/>
            <a:ext cx="2128276" cy="925894"/>
          </a:xfrm>
          <a:prstGeom prst="rect">
            <a:avLst/>
          </a:prstGeom>
        </p:spPr>
        <p:txBody>
          <a:bodyPr wrap="square">
            <a:spAutoFit/>
          </a:bodyPr>
          <a:lstStyle/>
          <a:p>
            <a:pPr algn="ctr">
              <a:lnSpc>
                <a:spcPts val="2000"/>
              </a:lnSpc>
              <a:buClr>
                <a:srgbClr val="505050"/>
              </a:buClr>
              <a:buSzPts val="2000"/>
            </a:pPr>
            <a:r>
              <a:rPr lang="en-US" sz="2400" b="1">
                <a:latin typeface="+mj-lt"/>
                <a:ea typeface="Helvetica Neue"/>
                <a:cs typeface="Calibri Light" panose="020F0302020204030204" pitchFamily="34" charset="0"/>
                <a:sym typeface="Helvetica Neue"/>
              </a:rPr>
              <a:t>Collaborative Optimization</a:t>
            </a:r>
            <a:endParaRPr lang="en-US" sz="2400" b="1">
              <a:latin typeface="+mj-lt"/>
              <a:cs typeface="Calibri Light" panose="020F0302020204030204" pitchFamily="34" charset="0"/>
            </a:endParaRPr>
          </a:p>
          <a:p>
            <a:pPr algn="ctr">
              <a:lnSpc>
                <a:spcPts val="2000"/>
              </a:lnSpc>
              <a:spcBef>
                <a:spcPts val="480"/>
              </a:spcBef>
              <a:buClr>
                <a:srgbClr val="505050"/>
              </a:buClr>
              <a:buSzPts val="1800"/>
            </a:pPr>
            <a:endParaRPr lang="en-US" sz="2400" b="1">
              <a:latin typeface="+mj-lt"/>
              <a:cs typeface="Calibri Light" panose="020F0302020204030204" pitchFamily="34" charset="0"/>
            </a:endParaRPr>
          </a:p>
        </p:txBody>
      </p:sp>
      <p:sp>
        <p:nvSpPr>
          <p:cNvPr id="19" name="TextBox 18"/>
          <p:cNvSpPr txBox="1"/>
          <p:nvPr/>
        </p:nvSpPr>
        <p:spPr>
          <a:xfrm rot="21350200">
            <a:off x="3665059" y="3168641"/>
            <a:ext cx="5703058" cy="707886"/>
          </a:xfrm>
          <a:prstGeom prst="rect">
            <a:avLst/>
          </a:prstGeom>
          <a:noFill/>
        </p:spPr>
        <p:txBody>
          <a:bodyPr wrap="square" rtlCol="0">
            <a:spAutoFit/>
          </a:bodyPr>
          <a:lstStyle/>
          <a:p>
            <a:r>
              <a:rPr lang="en-US" sz="2800">
                <a:ln>
                  <a:solidFill>
                    <a:schemeClr val="tx1"/>
                  </a:solidFill>
                </a:ln>
                <a:latin typeface="Noteworthy"/>
              </a:rPr>
              <a:t>IF</a:t>
            </a:r>
            <a:r>
              <a:rPr lang="en-US" sz="4000">
                <a:ln>
                  <a:solidFill>
                    <a:schemeClr val="tx1"/>
                  </a:solidFill>
                </a:ln>
                <a:latin typeface="Noteworthy"/>
              </a:rPr>
              <a:t> </a:t>
            </a:r>
            <a:r>
              <a:rPr lang="en-US" sz="4000" u="sng">
                <a:ln>
                  <a:solidFill>
                    <a:schemeClr val="tx1"/>
                  </a:solidFill>
                </a:ln>
                <a:latin typeface="Noteworthy"/>
              </a:rPr>
              <a:t>					</a:t>
            </a:r>
            <a:r>
              <a:rPr lang="en-US" sz="4000">
                <a:ln>
                  <a:solidFill>
                    <a:schemeClr val="tx1"/>
                  </a:solidFill>
                </a:ln>
                <a:latin typeface="Noteworthy"/>
              </a:rPr>
              <a:t>,</a:t>
            </a:r>
            <a:endParaRPr lang="en-US" sz="4000" u="sng">
              <a:ln>
                <a:solidFill>
                  <a:schemeClr val="tx1"/>
                </a:solidFill>
              </a:ln>
              <a:latin typeface="Noteworthy"/>
            </a:endParaRPr>
          </a:p>
        </p:txBody>
      </p:sp>
      <p:sp>
        <p:nvSpPr>
          <p:cNvPr id="20" name="TextBox 19"/>
          <p:cNvSpPr txBox="1"/>
          <p:nvPr/>
        </p:nvSpPr>
        <p:spPr>
          <a:xfrm rot="21350200">
            <a:off x="2159076" y="4245870"/>
            <a:ext cx="7834823" cy="707886"/>
          </a:xfrm>
          <a:prstGeom prst="rect">
            <a:avLst/>
          </a:prstGeom>
          <a:noFill/>
        </p:spPr>
        <p:txBody>
          <a:bodyPr wrap="square" rtlCol="0">
            <a:spAutoFit/>
          </a:bodyPr>
          <a:lstStyle/>
          <a:p>
            <a:r>
              <a:rPr lang="en-US" sz="2800">
                <a:ln>
                  <a:solidFill>
                    <a:schemeClr val="tx1"/>
                  </a:solidFill>
                </a:ln>
                <a:latin typeface="Noteworthy"/>
              </a:rPr>
              <a:t>THEN I WILL</a:t>
            </a:r>
            <a:r>
              <a:rPr lang="en-US" sz="4000">
                <a:ln>
                  <a:solidFill>
                    <a:schemeClr val="tx1"/>
                  </a:solidFill>
                </a:ln>
                <a:latin typeface="Noteworthy"/>
              </a:rPr>
              <a:t> _________________.</a:t>
            </a:r>
          </a:p>
        </p:txBody>
      </p:sp>
      <p:sp>
        <p:nvSpPr>
          <p:cNvPr id="21" name="TextBox 20"/>
          <p:cNvSpPr txBox="1"/>
          <p:nvPr/>
        </p:nvSpPr>
        <p:spPr>
          <a:xfrm rot="21322799">
            <a:off x="4452477" y="3402647"/>
            <a:ext cx="3493264" cy="369332"/>
          </a:xfrm>
          <a:prstGeom prst="rect">
            <a:avLst/>
          </a:prstGeom>
          <a:noFill/>
        </p:spPr>
        <p:txBody>
          <a:bodyPr wrap="none" rtlCol="0">
            <a:spAutoFit/>
          </a:bodyPr>
          <a:lstStyle/>
          <a:p>
            <a:r>
              <a:rPr lang="en-US">
                <a:solidFill>
                  <a:srgbClr val="FF0000"/>
                </a:solidFill>
                <a:latin typeface="Noteworthy Bold"/>
                <a:cs typeface="Noteworthy Bold"/>
              </a:rPr>
              <a:t>I’m working on new project team</a:t>
            </a:r>
          </a:p>
        </p:txBody>
      </p:sp>
      <p:sp>
        <p:nvSpPr>
          <p:cNvPr id="22" name="TextBox 21">
            <a:extLst>
              <a:ext uri="{FF2B5EF4-FFF2-40B4-BE49-F238E27FC236}">
                <a16:creationId xmlns:a16="http://schemas.microsoft.com/office/drawing/2014/main" id="{A9134FD1-3573-3A44-ADDE-4B49E89ADBD7}"/>
              </a:ext>
            </a:extLst>
          </p:cNvPr>
          <p:cNvSpPr txBox="1"/>
          <p:nvPr/>
        </p:nvSpPr>
        <p:spPr>
          <a:xfrm rot="21314995">
            <a:off x="4308861" y="4450119"/>
            <a:ext cx="4942379" cy="369332"/>
          </a:xfrm>
          <a:prstGeom prst="rect">
            <a:avLst/>
          </a:prstGeom>
          <a:noFill/>
        </p:spPr>
        <p:txBody>
          <a:bodyPr wrap="none" rtlCol="0">
            <a:spAutoFit/>
          </a:bodyPr>
          <a:lstStyle/>
          <a:p>
            <a:r>
              <a:rPr lang="en-US">
                <a:solidFill>
                  <a:srgbClr val="FF0000"/>
                </a:solidFill>
                <a:latin typeface="Noteworthy Bold"/>
                <a:cs typeface="Noteworthy Bold"/>
              </a:rPr>
              <a:t>I will connect people with complementary skills</a:t>
            </a:r>
          </a:p>
        </p:txBody>
      </p:sp>
      <p:grpSp>
        <p:nvGrpSpPr>
          <p:cNvPr id="23" name="Group 22">
            <a:extLst>
              <a:ext uri="{FF2B5EF4-FFF2-40B4-BE49-F238E27FC236}">
                <a16:creationId xmlns:a16="http://schemas.microsoft.com/office/drawing/2014/main" id="{16ECFD06-AEEE-4E22-93EE-D880B5E537C4}"/>
              </a:ext>
            </a:extLst>
          </p:cNvPr>
          <p:cNvGrpSpPr>
            <a:grpSpLocks noChangeAspect="1"/>
          </p:cNvGrpSpPr>
          <p:nvPr/>
        </p:nvGrpSpPr>
        <p:grpSpPr>
          <a:xfrm>
            <a:off x="10129429" y="1861521"/>
            <a:ext cx="1465576" cy="1465578"/>
            <a:chOff x="1644003" y="3518922"/>
            <a:chExt cx="1097280" cy="1097281"/>
          </a:xfrm>
        </p:grpSpPr>
        <p:pic>
          <p:nvPicPr>
            <p:cNvPr id="24" name="Picture 23">
              <a:extLst>
                <a:ext uri="{FF2B5EF4-FFF2-40B4-BE49-F238E27FC236}">
                  <a16:creationId xmlns:a16="http://schemas.microsoft.com/office/drawing/2014/main" id="{63F1A453-8F5D-4A58-8BB4-6ADE36BE380A}"/>
                </a:ext>
              </a:extLst>
            </p:cNvPr>
            <p:cNvPicPr>
              <a:picLocks/>
            </p:cNvPicPr>
            <p:nvPr/>
          </p:nvPicPr>
          <p:blipFill>
            <a:blip r:embed="rId5"/>
            <a:stretch>
              <a:fillRect/>
            </a:stretch>
          </p:blipFill>
          <p:spPr>
            <a:xfrm>
              <a:off x="1644003" y="3518923"/>
              <a:ext cx="1097280" cy="1097280"/>
            </a:xfrm>
            <a:prstGeom prst="ellipse">
              <a:avLst/>
            </a:prstGeom>
            <a:solidFill>
              <a:srgbClr val="FFFFFF">
                <a:alpha val="30196"/>
              </a:srgbClr>
            </a:solidFill>
            <a:ln>
              <a:solidFill>
                <a:schemeClr val="tx1">
                  <a:lumMod val="65000"/>
                  <a:lumOff val="35000"/>
                </a:schemeClr>
              </a:solidFill>
            </a:ln>
          </p:spPr>
        </p:pic>
        <p:sp>
          <p:nvSpPr>
            <p:cNvPr id="25" name="Oval 24">
              <a:extLst>
                <a:ext uri="{FF2B5EF4-FFF2-40B4-BE49-F238E27FC236}">
                  <a16:creationId xmlns:a16="http://schemas.microsoft.com/office/drawing/2014/main" id="{4F12E1F5-BDDB-4AB5-B745-737DAC25371E}"/>
                </a:ext>
              </a:extLst>
            </p:cNvPr>
            <p:cNvSpPr/>
            <p:nvPr/>
          </p:nvSpPr>
          <p:spPr>
            <a:xfrm>
              <a:off x="1644003" y="3518922"/>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Tree>
    <p:extLst>
      <p:ext uri="{BB962C8B-B14F-4D97-AF65-F5344CB8AC3E}">
        <p14:creationId xmlns:p14="http://schemas.microsoft.com/office/powerpoint/2010/main" val="400979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wipe(left)">
                                      <p:cBhvr>
                                        <p:cTn id="16" dur="500"/>
                                        <p:tgtEl>
                                          <p:spTgt spid="2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2">
                                            <p:txEl>
                                              <p:pRg st="0" end="0"/>
                                            </p:txEl>
                                          </p:spTgt>
                                        </p:tgtEl>
                                        <p:attrNameLst>
                                          <p:attrName>style.visibility</p:attrName>
                                        </p:attrNameLst>
                                      </p:cBhvr>
                                      <p:to>
                                        <p:strVal val="visible"/>
                                      </p:to>
                                    </p:set>
                                    <p:animEffect transition="in" filter="wipe(left)">
                                      <p:cBhvr>
                                        <p:cTn id="21"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build="p"/>
      <p:bldP spid="2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3241" b="91481" l="1931" r="98970">
                        <a14:foregroundMark x1="15187" y1="14630" x2="15187" y2="14630"/>
                        <a14:foregroundMark x1="7851" y1="11204" x2="7851" y2="11204"/>
                      </a14:backgroundRemoval>
                    </a14:imgEffect>
                  </a14:imgLayer>
                </a14:imgProps>
              </a:ext>
            </a:extLst>
          </a:blip>
          <a:srcRect t="-1" b="52252"/>
          <a:stretch/>
        </p:blipFill>
        <p:spPr>
          <a:xfrm>
            <a:off x="1331572" y="1346643"/>
            <a:ext cx="9107828" cy="5511357"/>
          </a:xfrm>
          <a:prstGeom prst="rect">
            <a:avLst/>
          </a:prstGeom>
        </p:spPr>
      </p:pic>
      <p:sp>
        <p:nvSpPr>
          <p:cNvPr id="2" name="Title 1"/>
          <p:cNvSpPr>
            <a:spLocks noGrp="1"/>
          </p:cNvSpPr>
          <p:nvPr>
            <p:ph type="title"/>
          </p:nvPr>
        </p:nvSpPr>
        <p:spPr/>
        <p:txBody>
          <a:bodyPr>
            <a:normAutofit/>
          </a:bodyPr>
          <a:lstStyle/>
          <a:p>
            <a:r>
              <a:rPr lang="en-US"/>
              <a:t>Putting Leadership on Autopilot by </a:t>
            </a:r>
            <a:br>
              <a:rPr lang="en-US"/>
            </a:br>
            <a:r>
              <a:rPr lang="en-US"/>
              <a:t>Creating </a:t>
            </a:r>
            <a:r>
              <a:rPr lang="en-US" i="1"/>
              <a:t>If-Then</a:t>
            </a:r>
            <a:r>
              <a:rPr lang="en-US"/>
              <a:t> Contingencies</a:t>
            </a:r>
          </a:p>
        </p:txBody>
      </p:sp>
      <p:sp>
        <p:nvSpPr>
          <p:cNvPr id="13" name="Rectangle 12">
            <a:extLst>
              <a:ext uri="{FF2B5EF4-FFF2-40B4-BE49-F238E27FC236}">
                <a16:creationId xmlns:a16="http://schemas.microsoft.com/office/drawing/2014/main" id="{1CBA41A6-5FAB-4C46-B754-AEBC3D9575B4}"/>
              </a:ext>
            </a:extLst>
          </p:cNvPr>
          <p:cNvSpPr/>
          <p:nvPr/>
        </p:nvSpPr>
        <p:spPr>
          <a:xfrm>
            <a:off x="9627416" y="1142343"/>
            <a:ext cx="2469603" cy="861774"/>
          </a:xfrm>
          <a:prstGeom prst="rect">
            <a:avLst/>
          </a:prstGeom>
        </p:spPr>
        <p:txBody>
          <a:bodyPr wrap="square">
            <a:spAutoFit/>
          </a:bodyPr>
          <a:lstStyle/>
          <a:p>
            <a:pPr algn="ctr">
              <a:lnSpc>
                <a:spcPts val="2000"/>
              </a:lnSpc>
              <a:buClr>
                <a:srgbClr val="505050"/>
              </a:buClr>
              <a:buSzPts val="2000"/>
            </a:pPr>
            <a:r>
              <a:rPr lang="en-US" sz="2400" b="1">
                <a:latin typeface="+mj-lt"/>
                <a:ea typeface="Helvetica Neue"/>
                <a:cs typeface="Calibri Light" panose="020F0302020204030204" pitchFamily="34" charset="0"/>
                <a:sym typeface="Helvetica Neue"/>
              </a:rPr>
              <a:t>Organizational Innovation</a:t>
            </a:r>
          </a:p>
          <a:p>
            <a:pPr algn="ctr">
              <a:lnSpc>
                <a:spcPts val="2000"/>
              </a:lnSpc>
              <a:buClr>
                <a:srgbClr val="505050"/>
              </a:buClr>
              <a:buSzPts val="2000"/>
            </a:pPr>
            <a:endParaRPr lang="en-US" sz="2400" b="1">
              <a:latin typeface="+mj-lt"/>
              <a:ea typeface="Helvetica Neue"/>
              <a:cs typeface="Calibri Light" panose="020F0302020204030204" pitchFamily="34" charset="0"/>
              <a:sym typeface="Helvetica Neue"/>
            </a:endParaRPr>
          </a:p>
        </p:txBody>
      </p:sp>
      <p:sp>
        <p:nvSpPr>
          <p:cNvPr id="19" name="TextBox 18"/>
          <p:cNvSpPr txBox="1"/>
          <p:nvPr/>
        </p:nvSpPr>
        <p:spPr>
          <a:xfrm rot="21350200">
            <a:off x="3665059" y="3168641"/>
            <a:ext cx="5703058" cy="707886"/>
          </a:xfrm>
          <a:prstGeom prst="rect">
            <a:avLst/>
          </a:prstGeom>
          <a:noFill/>
        </p:spPr>
        <p:txBody>
          <a:bodyPr wrap="square" rtlCol="0">
            <a:spAutoFit/>
          </a:bodyPr>
          <a:lstStyle/>
          <a:p>
            <a:r>
              <a:rPr lang="en-US" sz="2800">
                <a:ln>
                  <a:solidFill>
                    <a:schemeClr val="tx1"/>
                  </a:solidFill>
                </a:ln>
                <a:latin typeface="Noteworthy"/>
              </a:rPr>
              <a:t>IF</a:t>
            </a:r>
            <a:r>
              <a:rPr lang="en-US" sz="4000">
                <a:ln>
                  <a:solidFill>
                    <a:schemeClr val="tx1"/>
                  </a:solidFill>
                </a:ln>
                <a:latin typeface="Noteworthy"/>
              </a:rPr>
              <a:t> </a:t>
            </a:r>
            <a:r>
              <a:rPr lang="en-US" sz="4000" u="sng">
                <a:ln>
                  <a:solidFill>
                    <a:schemeClr val="tx1"/>
                  </a:solidFill>
                </a:ln>
                <a:latin typeface="Noteworthy"/>
              </a:rPr>
              <a:t>					</a:t>
            </a:r>
            <a:r>
              <a:rPr lang="en-US" sz="4000">
                <a:ln>
                  <a:solidFill>
                    <a:schemeClr val="tx1"/>
                  </a:solidFill>
                </a:ln>
                <a:latin typeface="Noteworthy"/>
              </a:rPr>
              <a:t>,</a:t>
            </a:r>
            <a:endParaRPr lang="en-US" sz="4000" u="sng">
              <a:ln>
                <a:solidFill>
                  <a:schemeClr val="tx1"/>
                </a:solidFill>
              </a:ln>
              <a:latin typeface="Noteworthy"/>
            </a:endParaRPr>
          </a:p>
        </p:txBody>
      </p:sp>
      <p:sp>
        <p:nvSpPr>
          <p:cNvPr id="20" name="TextBox 19"/>
          <p:cNvSpPr txBox="1"/>
          <p:nvPr/>
        </p:nvSpPr>
        <p:spPr>
          <a:xfrm rot="21350200">
            <a:off x="2159076" y="4245870"/>
            <a:ext cx="7834823" cy="707886"/>
          </a:xfrm>
          <a:prstGeom prst="rect">
            <a:avLst/>
          </a:prstGeom>
          <a:noFill/>
        </p:spPr>
        <p:txBody>
          <a:bodyPr wrap="square" rtlCol="0">
            <a:spAutoFit/>
          </a:bodyPr>
          <a:lstStyle/>
          <a:p>
            <a:r>
              <a:rPr lang="en-US" sz="2800">
                <a:ln>
                  <a:solidFill>
                    <a:schemeClr val="tx1"/>
                  </a:solidFill>
                </a:ln>
                <a:latin typeface="Noteworthy"/>
              </a:rPr>
              <a:t>THEN I WILL</a:t>
            </a:r>
            <a:r>
              <a:rPr lang="en-US" sz="4000">
                <a:ln>
                  <a:solidFill>
                    <a:schemeClr val="tx1"/>
                  </a:solidFill>
                </a:ln>
                <a:latin typeface="Noteworthy"/>
              </a:rPr>
              <a:t> _________________.</a:t>
            </a:r>
          </a:p>
        </p:txBody>
      </p:sp>
      <p:sp>
        <p:nvSpPr>
          <p:cNvPr id="21" name="TextBox 20"/>
          <p:cNvSpPr txBox="1"/>
          <p:nvPr/>
        </p:nvSpPr>
        <p:spPr>
          <a:xfrm rot="21322799">
            <a:off x="4952169" y="3402647"/>
            <a:ext cx="2493888" cy="369332"/>
          </a:xfrm>
          <a:prstGeom prst="rect">
            <a:avLst/>
          </a:prstGeom>
          <a:noFill/>
        </p:spPr>
        <p:txBody>
          <a:bodyPr wrap="none" rtlCol="0">
            <a:spAutoFit/>
          </a:bodyPr>
          <a:lstStyle/>
          <a:p>
            <a:r>
              <a:rPr lang="en-US">
                <a:solidFill>
                  <a:srgbClr val="FF0000"/>
                </a:solidFill>
                <a:latin typeface="Noteworthy Bold"/>
                <a:cs typeface="Noteworthy Bold"/>
              </a:rPr>
              <a:t>it’s the first of the month</a:t>
            </a:r>
          </a:p>
        </p:txBody>
      </p:sp>
      <p:sp>
        <p:nvSpPr>
          <p:cNvPr id="22" name="TextBox 21">
            <a:extLst>
              <a:ext uri="{FF2B5EF4-FFF2-40B4-BE49-F238E27FC236}">
                <a16:creationId xmlns:a16="http://schemas.microsoft.com/office/drawing/2014/main" id="{A9134FD1-3573-3A44-ADDE-4B49E89ADBD7}"/>
              </a:ext>
            </a:extLst>
          </p:cNvPr>
          <p:cNvSpPr txBox="1"/>
          <p:nvPr/>
        </p:nvSpPr>
        <p:spPr>
          <a:xfrm rot="21314995">
            <a:off x="4458377" y="4415147"/>
            <a:ext cx="5211683" cy="369332"/>
          </a:xfrm>
          <a:prstGeom prst="rect">
            <a:avLst/>
          </a:prstGeom>
          <a:noFill/>
        </p:spPr>
        <p:txBody>
          <a:bodyPr wrap="none" rtlCol="0">
            <a:spAutoFit/>
          </a:bodyPr>
          <a:lstStyle/>
          <a:p>
            <a:r>
              <a:rPr lang="en-US">
                <a:solidFill>
                  <a:srgbClr val="FF0000"/>
                </a:solidFill>
                <a:latin typeface="Noteworthy Bold"/>
                <a:cs typeface="Noteworthy Bold"/>
              </a:rPr>
              <a:t>spend time thinking about my longer-term vision  </a:t>
            </a:r>
          </a:p>
        </p:txBody>
      </p:sp>
      <p:grpSp>
        <p:nvGrpSpPr>
          <p:cNvPr id="12" name="Group 11">
            <a:extLst>
              <a:ext uri="{FF2B5EF4-FFF2-40B4-BE49-F238E27FC236}">
                <a16:creationId xmlns:a16="http://schemas.microsoft.com/office/drawing/2014/main" id="{4AB66B72-C209-4AA3-B284-931B11EB9950}"/>
              </a:ext>
            </a:extLst>
          </p:cNvPr>
          <p:cNvGrpSpPr/>
          <p:nvPr/>
        </p:nvGrpSpPr>
        <p:grpSpPr>
          <a:xfrm>
            <a:off x="10081729" y="1877025"/>
            <a:ext cx="1463040" cy="1476665"/>
            <a:chOff x="4281499" y="3508704"/>
            <a:chExt cx="1097280" cy="1107499"/>
          </a:xfrm>
        </p:grpSpPr>
        <p:pic>
          <p:nvPicPr>
            <p:cNvPr id="15" name="Picture 14">
              <a:extLst>
                <a:ext uri="{FF2B5EF4-FFF2-40B4-BE49-F238E27FC236}">
                  <a16:creationId xmlns:a16="http://schemas.microsoft.com/office/drawing/2014/main" id="{8297CD61-4EDC-4AB8-B5C7-BB035433DA57}"/>
                </a:ext>
              </a:extLst>
            </p:cNvPr>
            <p:cNvPicPr>
              <a:picLocks/>
            </p:cNvPicPr>
            <p:nvPr/>
          </p:nvPicPr>
          <p:blipFill rotWithShape="1">
            <a:blip r:embed="rId5"/>
            <a:srcRect t="1975"/>
            <a:stretch/>
          </p:blipFill>
          <p:spPr>
            <a:xfrm>
              <a:off x="4281499" y="3518923"/>
              <a:ext cx="1097280" cy="1097280"/>
            </a:xfrm>
            <a:prstGeom prst="ellipse">
              <a:avLst/>
            </a:prstGeom>
            <a:solidFill>
              <a:srgbClr val="FFFFFF">
                <a:alpha val="30196"/>
              </a:srgbClr>
            </a:solidFill>
            <a:ln>
              <a:solidFill>
                <a:schemeClr val="tx1">
                  <a:lumMod val="65000"/>
                  <a:lumOff val="35000"/>
                </a:schemeClr>
              </a:solidFill>
            </a:ln>
          </p:spPr>
        </p:pic>
        <p:sp>
          <p:nvSpPr>
            <p:cNvPr id="16" name="Oval 15">
              <a:extLst>
                <a:ext uri="{FF2B5EF4-FFF2-40B4-BE49-F238E27FC236}">
                  <a16:creationId xmlns:a16="http://schemas.microsoft.com/office/drawing/2014/main" id="{BCE49916-41FD-4968-AF1C-641E4207569C}"/>
                </a:ext>
              </a:extLst>
            </p:cNvPr>
            <p:cNvSpPr/>
            <p:nvPr/>
          </p:nvSpPr>
          <p:spPr>
            <a:xfrm>
              <a:off x="4281499" y="3508704"/>
              <a:ext cx="1097280" cy="1097280"/>
            </a:xfrm>
            <a:prstGeom prst="ellipse">
              <a:avLst/>
            </a:prstGeom>
            <a:solidFill>
              <a:srgbClr val="FFFFFF">
                <a:alpha val="30196"/>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1997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wipe(left)">
                                      <p:cBhvr>
                                        <p:cTn id="16" dur="500"/>
                                        <p:tgtEl>
                                          <p:spTgt spid="2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2">
                                            <p:txEl>
                                              <p:pRg st="0" end="0"/>
                                            </p:txEl>
                                          </p:spTgt>
                                        </p:tgtEl>
                                        <p:attrNameLst>
                                          <p:attrName>style.visibility</p:attrName>
                                        </p:attrNameLst>
                                      </p:cBhvr>
                                      <p:to>
                                        <p:strVal val="visible"/>
                                      </p:to>
                                    </p:set>
                                    <p:animEffect transition="in" filter="wipe(left)">
                                      <p:cBhvr>
                                        <p:cTn id="21"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build="p"/>
      <p:bldP spid="2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5496ABC-B11E-374D-842E-4EB1C9B458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4184" y="1371600"/>
            <a:ext cx="8657823" cy="5345725"/>
          </a:xfrm>
          <a:prstGeom prst="rect">
            <a:avLst/>
          </a:prstGeom>
        </p:spPr>
      </p:pic>
      <p:sp>
        <p:nvSpPr>
          <p:cNvPr id="3" name="TextBox 2"/>
          <p:cNvSpPr txBox="1"/>
          <p:nvPr/>
        </p:nvSpPr>
        <p:spPr>
          <a:xfrm>
            <a:off x="3643173" y="94188"/>
            <a:ext cx="1896673" cy="830997"/>
          </a:xfrm>
          <a:prstGeom prst="rect">
            <a:avLst/>
          </a:prstGeom>
          <a:noFill/>
        </p:spPr>
        <p:txBody>
          <a:bodyPr wrap="none" rtlCol="0">
            <a:spAutoFit/>
          </a:bodyPr>
          <a:lstStyle/>
          <a:p>
            <a:r>
              <a:rPr lang="en-US" sz="2400" b="1"/>
              <a:t>IF</a:t>
            </a:r>
            <a:r>
              <a:rPr lang="en-US" sz="2400"/>
              <a:t> I’m in </a:t>
            </a:r>
          </a:p>
          <a:p>
            <a:r>
              <a:rPr lang="en-US" sz="2400"/>
              <a:t>this situation</a:t>
            </a:r>
            <a:endParaRPr lang="en-US" sz="2400" b="1"/>
          </a:p>
        </p:txBody>
      </p:sp>
      <p:sp>
        <p:nvSpPr>
          <p:cNvPr id="4" name="Notched Right Arrow 3"/>
          <p:cNvSpPr/>
          <p:nvPr/>
        </p:nvSpPr>
        <p:spPr>
          <a:xfrm rot="5400000">
            <a:off x="4628419" y="913930"/>
            <a:ext cx="587090"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734181" y="94187"/>
            <a:ext cx="1999265" cy="830997"/>
          </a:xfrm>
          <a:prstGeom prst="rect">
            <a:avLst/>
          </a:prstGeom>
          <a:noFill/>
        </p:spPr>
        <p:txBody>
          <a:bodyPr wrap="none" rtlCol="0">
            <a:spAutoFit/>
          </a:bodyPr>
          <a:lstStyle/>
          <a:p>
            <a:r>
              <a:rPr lang="en-US" sz="2400" b="1"/>
              <a:t>Then</a:t>
            </a:r>
            <a:r>
              <a:rPr lang="en-US" sz="2400"/>
              <a:t> I will</a:t>
            </a:r>
          </a:p>
          <a:p>
            <a:r>
              <a:rPr lang="en-US" sz="2400"/>
              <a:t>do this action</a:t>
            </a:r>
            <a:endParaRPr lang="en-US" sz="2400" b="1"/>
          </a:p>
        </p:txBody>
      </p:sp>
      <p:sp>
        <p:nvSpPr>
          <p:cNvPr id="6" name="Notched Right Arrow 5"/>
          <p:cNvSpPr/>
          <p:nvPr/>
        </p:nvSpPr>
        <p:spPr>
          <a:xfrm rot="5400000">
            <a:off x="6865143" y="913930"/>
            <a:ext cx="587090"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Notched Right Arrow 6"/>
          <p:cNvSpPr/>
          <p:nvPr/>
        </p:nvSpPr>
        <p:spPr>
          <a:xfrm rot="5400000">
            <a:off x="8968129" y="925655"/>
            <a:ext cx="587090"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680291" y="100050"/>
            <a:ext cx="2595582" cy="830997"/>
          </a:xfrm>
          <a:prstGeom prst="rect">
            <a:avLst/>
          </a:prstGeom>
          <a:noFill/>
        </p:spPr>
        <p:txBody>
          <a:bodyPr wrap="none" rtlCol="0">
            <a:spAutoFit/>
          </a:bodyPr>
          <a:lstStyle/>
          <a:p>
            <a:r>
              <a:rPr lang="en-US" sz="2400" b="1"/>
              <a:t>But if </a:t>
            </a:r>
            <a:r>
              <a:rPr lang="en-US" sz="2400"/>
              <a:t>I encounter</a:t>
            </a:r>
          </a:p>
          <a:p>
            <a:r>
              <a:rPr lang="en-US" sz="2400"/>
              <a:t>this obstacle</a:t>
            </a:r>
          </a:p>
        </p:txBody>
      </p:sp>
      <p:sp>
        <p:nvSpPr>
          <p:cNvPr id="9" name="TextBox 8"/>
          <p:cNvSpPr txBox="1"/>
          <p:nvPr/>
        </p:nvSpPr>
        <p:spPr>
          <a:xfrm>
            <a:off x="10181207" y="105913"/>
            <a:ext cx="2068195" cy="830997"/>
          </a:xfrm>
          <a:prstGeom prst="rect">
            <a:avLst/>
          </a:prstGeom>
          <a:noFill/>
        </p:spPr>
        <p:txBody>
          <a:bodyPr wrap="none" rtlCol="0">
            <a:spAutoFit/>
          </a:bodyPr>
          <a:lstStyle/>
          <a:p>
            <a:r>
              <a:rPr lang="en-US" sz="2400" b="1"/>
              <a:t>Then</a:t>
            </a:r>
            <a:r>
              <a:rPr lang="en-US" sz="2400"/>
              <a:t> I will </a:t>
            </a:r>
          </a:p>
          <a:p>
            <a:r>
              <a:rPr lang="en-US" sz="2400"/>
              <a:t>navigate by…</a:t>
            </a:r>
            <a:endParaRPr lang="en-US" sz="2400" b="1"/>
          </a:p>
        </p:txBody>
      </p:sp>
      <p:sp>
        <p:nvSpPr>
          <p:cNvPr id="10" name="Notched Right Arrow 9"/>
          <p:cNvSpPr/>
          <p:nvPr/>
        </p:nvSpPr>
        <p:spPr>
          <a:xfrm rot="5400000">
            <a:off x="11060255" y="925655"/>
            <a:ext cx="587090"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Notched Right Arrow 10"/>
          <p:cNvSpPr/>
          <p:nvPr/>
        </p:nvSpPr>
        <p:spPr>
          <a:xfrm>
            <a:off x="2183868" y="5544184"/>
            <a:ext cx="926516"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5619" y="4981750"/>
            <a:ext cx="2560176" cy="1015663"/>
          </a:xfrm>
          <a:prstGeom prst="rect">
            <a:avLst/>
          </a:prstGeom>
          <a:noFill/>
        </p:spPr>
        <p:txBody>
          <a:bodyPr wrap="square" rtlCol="0">
            <a:spAutoFit/>
          </a:bodyPr>
          <a:lstStyle/>
          <a:p>
            <a:r>
              <a:rPr lang="en-US" sz="2000" b="1"/>
              <a:t>Putting it together makes it </a:t>
            </a:r>
          </a:p>
          <a:p>
            <a:r>
              <a:rPr lang="en-US" sz="2000" b="1"/>
              <a:t>automatic</a:t>
            </a:r>
            <a:endParaRPr lang="en-US" sz="2000"/>
          </a:p>
        </p:txBody>
      </p:sp>
      <p:sp>
        <p:nvSpPr>
          <p:cNvPr id="16" name="TextBox 15"/>
          <p:cNvSpPr txBox="1"/>
          <p:nvPr/>
        </p:nvSpPr>
        <p:spPr>
          <a:xfrm>
            <a:off x="425534" y="304800"/>
            <a:ext cx="2601878" cy="830997"/>
          </a:xfrm>
          <a:prstGeom prst="rect">
            <a:avLst/>
          </a:prstGeom>
          <a:solidFill>
            <a:schemeClr val="accent2">
              <a:lumMod val="60000"/>
              <a:lumOff val="40000"/>
            </a:schemeClr>
          </a:solidFill>
          <a:ln w="57150">
            <a:solidFill>
              <a:schemeClr val="tx1"/>
            </a:solidFill>
          </a:ln>
        </p:spPr>
        <p:txBody>
          <a:bodyPr wrap="square" rtlCol="0">
            <a:spAutoFit/>
          </a:bodyPr>
          <a:lstStyle/>
          <a:p>
            <a:pPr algn="ctr"/>
            <a:r>
              <a:rPr lang="en-US" sz="2400" b="1">
                <a:latin typeface="+mn-lt"/>
              </a:rPr>
              <a:t>Action Plan for Primary Strategy</a:t>
            </a:r>
          </a:p>
        </p:txBody>
      </p:sp>
      <p:sp>
        <p:nvSpPr>
          <p:cNvPr id="18" name="Oval 17">
            <a:extLst>
              <a:ext uri="{FF2B5EF4-FFF2-40B4-BE49-F238E27FC236}">
                <a16:creationId xmlns:a16="http://schemas.microsoft.com/office/drawing/2014/main" id="{0F88818D-F113-2A4B-825D-37488C1229A6}"/>
              </a:ext>
            </a:extLst>
          </p:cNvPr>
          <p:cNvSpPr/>
          <p:nvPr/>
        </p:nvSpPr>
        <p:spPr>
          <a:xfrm>
            <a:off x="241228" y="1603932"/>
            <a:ext cx="2966933" cy="2633960"/>
          </a:xfrm>
          <a:prstGeom prst="ellipse">
            <a:avLst/>
          </a:prstGeom>
          <a:solidFill>
            <a:srgbClr val="B3D0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Choose actions that you can do within the next </a:t>
            </a:r>
            <a:r>
              <a:rPr lang="en-US" sz="2400" b="1">
                <a:solidFill>
                  <a:schemeClr val="tx1"/>
                </a:solidFill>
              </a:rPr>
              <a:t>1-2 weeks</a:t>
            </a:r>
            <a:r>
              <a:rPr lang="en-US" sz="2400">
                <a:solidFill>
                  <a:schemeClr val="tx1"/>
                </a:solidFill>
              </a:rPr>
              <a:t>  </a:t>
            </a:r>
          </a:p>
        </p:txBody>
      </p:sp>
      <p:sp>
        <p:nvSpPr>
          <p:cNvPr id="21" name="Rectangle 20">
            <a:extLst>
              <a:ext uri="{FF2B5EF4-FFF2-40B4-BE49-F238E27FC236}">
                <a16:creationId xmlns:a16="http://schemas.microsoft.com/office/drawing/2014/main" id="{73EFA733-49B0-384B-AB3C-15DDCFABB4E0}"/>
              </a:ext>
            </a:extLst>
          </p:cNvPr>
          <p:cNvSpPr/>
          <p:nvPr/>
        </p:nvSpPr>
        <p:spPr>
          <a:xfrm>
            <a:off x="3398015" y="4572000"/>
            <a:ext cx="8717785" cy="2163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089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par>
                                <p:cTn id="32" presetID="1"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P spid="7" grpId="0" animBg="1"/>
      <p:bldP spid="8" grpId="0"/>
      <p:bldP spid="9" grpId="0"/>
      <p:bldP spid="10" grpId="0" animBg="1"/>
      <p:bldP spid="11" grpId="0" animBg="1"/>
      <p:bldP spid="12" grpId="0"/>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Crowd-Sourcing Leadership</a:t>
            </a:r>
          </a:p>
        </p:txBody>
      </p:sp>
      <p:pic>
        <p:nvPicPr>
          <p:cNvPr id="5" name="Content Placeholder 4"/>
          <p:cNvPicPr>
            <a:picLocks noGrp="1" noChangeAspect="1"/>
          </p:cNvPicPr>
          <p:nvPr>
            <p:ph sz="half" idx="1"/>
          </p:nvPr>
        </p:nvPicPr>
        <p:blipFill>
          <a:blip r:embed="rId3"/>
          <a:srcRect t="-11152" b="-11152"/>
          <a:stretch>
            <a:fillRect/>
          </a:stretch>
        </p:blipFill>
        <p:spPr>
          <a:xfrm>
            <a:off x="611189" y="1714500"/>
            <a:ext cx="5383213" cy="4381500"/>
          </a:xfrm>
        </p:spPr>
      </p:pic>
      <p:sp>
        <p:nvSpPr>
          <p:cNvPr id="4" name="Content Placeholder 3"/>
          <p:cNvSpPr>
            <a:spLocks noGrp="1"/>
          </p:cNvSpPr>
          <p:nvPr>
            <p:ph sz="half" idx="2"/>
          </p:nvPr>
        </p:nvSpPr>
        <p:spPr>
          <a:xfrm>
            <a:off x="6172200" y="2095736"/>
            <a:ext cx="5486399" cy="4000263"/>
          </a:xfrm>
        </p:spPr>
        <p:txBody>
          <a:bodyPr/>
          <a:lstStyle/>
          <a:p>
            <a:pPr marL="0" indent="0">
              <a:buNone/>
            </a:pPr>
            <a:r>
              <a:rPr lang="en-US"/>
              <a:t>Write IF-THEN intentions (5 min)</a:t>
            </a:r>
          </a:p>
          <a:p>
            <a:pPr marL="0" indent="0">
              <a:buNone/>
            </a:pPr>
            <a:endParaRPr lang="en-US"/>
          </a:p>
          <a:p>
            <a:pPr marL="0" indent="0">
              <a:buNone/>
            </a:pPr>
            <a:r>
              <a:rPr lang="en-US"/>
              <a:t>Share your plan at your table (5 min)</a:t>
            </a:r>
            <a:endParaRPr lang="en-US">
              <a:solidFill>
                <a:srgbClr val="FF0000"/>
              </a:solidFill>
            </a:endParaRPr>
          </a:p>
          <a:p>
            <a:pPr marL="0" indent="0">
              <a:buNone/>
            </a:pPr>
            <a:endParaRPr lang="en-US"/>
          </a:p>
        </p:txBody>
      </p:sp>
      <p:sp>
        <p:nvSpPr>
          <p:cNvPr id="6" name="TextBox 5">
            <a:extLst>
              <a:ext uri="{FF2B5EF4-FFF2-40B4-BE49-F238E27FC236}">
                <a16:creationId xmlns:a16="http://schemas.microsoft.com/office/drawing/2014/main" id="{7EA8E5F9-5016-804B-804D-F4D552FB52AB}"/>
              </a:ext>
            </a:extLst>
          </p:cNvPr>
          <p:cNvSpPr txBox="1"/>
          <p:nvPr/>
        </p:nvSpPr>
        <p:spPr>
          <a:xfrm>
            <a:off x="11125200" y="1714500"/>
            <a:ext cx="761747" cy="1015663"/>
          </a:xfrm>
          <a:prstGeom prst="rect">
            <a:avLst/>
          </a:prstGeom>
          <a:noFill/>
        </p:spPr>
        <p:txBody>
          <a:bodyPr wrap="none" rtlCol="0">
            <a:spAutoFit/>
          </a:bodyPr>
          <a:lstStyle/>
          <a:p>
            <a:r>
              <a:rPr lang="en-US" sz="6000" b="1">
                <a:solidFill>
                  <a:srgbClr val="00B050"/>
                </a:solidFill>
              </a:rPr>
              <a:t>✓</a:t>
            </a:r>
          </a:p>
        </p:txBody>
      </p:sp>
    </p:spTree>
    <p:extLst>
      <p:ext uri="{BB962C8B-B14F-4D97-AF65-F5344CB8AC3E}">
        <p14:creationId xmlns:p14="http://schemas.microsoft.com/office/powerpoint/2010/main" val="28532086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FD0759E-B528-C049-A7D2-DEEF4071D4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3251" y="1432772"/>
            <a:ext cx="8676279" cy="5120427"/>
          </a:xfrm>
          <a:prstGeom prst="rect">
            <a:avLst/>
          </a:prstGeom>
        </p:spPr>
      </p:pic>
      <p:sp>
        <p:nvSpPr>
          <p:cNvPr id="3" name="TextBox 2"/>
          <p:cNvSpPr txBox="1"/>
          <p:nvPr/>
        </p:nvSpPr>
        <p:spPr>
          <a:xfrm>
            <a:off x="3643173" y="94188"/>
            <a:ext cx="1896673" cy="830997"/>
          </a:xfrm>
          <a:prstGeom prst="rect">
            <a:avLst/>
          </a:prstGeom>
          <a:noFill/>
        </p:spPr>
        <p:txBody>
          <a:bodyPr wrap="none" rtlCol="0">
            <a:spAutoFit/>
          </a:bodyPr>
          <a:lstStyle/>
          <a:p>
            <a:r>
              <a:rPr lang="en-US" sz="2400" b="1"/>
              <a:t>IF</a:t>
            </a:r>
            <a:r>
              <a:rPr lang="en-US" sz="2400"/>
              <a:t> I’m in </a:t>
            </a:r>
          </a:p>
          <a:p>
            <a:r>
              <a:rPr lang="en-US" sz="2400"/>
              <a:t>this situation</a:t>
            </a:r>
            <a:endParaRPr lang="en-US" sz="2400" b="1"/>
          </a:p>
        </p:txBody>
      </p:sp>
      <p:sp>
        <p:nvSpPr>
          <p:cNvPr id="4" name="Notched Right Arrow 3"/>
          <p:cNvSpPr/>
          <p:nvPr/>
        </p:nvSpPr>
        <p:spPr>
          <a:xfrm rot="5400000">
            <a:off x="4185218" y="862873"/>
            <a:ext cx="484975"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734181" y="94187"/>
            <a:ext cx="1999265" cy="830997"/>
          </a:xfrm>
          <a:prstGeom prst="rect">
            <a:avLst/>
          </a:prstGeom>
          <a:noFill/>
        </p:spPr>
        <p:txBody>
          <a:bodyPr wrap="none" rtlCol="0">
            <a:spAutoFit/>
          </a:bodyPr>
          <a:lstStyle/>
          <a:p>
            <a:r>
              <a:rPr lang="en-US" sz="2400" b="1"/>
              <a:t>Then</a:t>
            </a:r>
            <a:r>
              <a:rPr lang="en-US" sz="2400"/>
              <a:t> I will</a:t>
            </a:r>
          </a:p>
          <a:p>
            <a:r>
              <a:rPr lang="en-US" sz="2400"/>
              <a:t>do this action</a:t>
            </a:r>
            <a:endParaRPr lang="en-US" sz="2400" b="1"/>
          </a:p>
        </p:txBody>
      </p:sp>
      <p:sp>
        <p:nvSpPr>
          <p:cNvPr id="6" name="Notched Right Arrow 5"/>
          <p:cNvSpPr/>
          <p:nvPr/>
        </p:nvSpPr>
        <p:spPr>
          <a:xfrm rot="5400000">
            <a:off x="6421942" y="862873"/>
            <a:ext cx="484975"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Notched Right Arrow 6"/>
          <p:cNvSpPr/>
          <p:nvPr/>
        </p:nvSpPr>
        <p:spPr>
          <a:xfrm rot="5400000">
            <a:off x="8524928" y="874598"/>
            <a:ext cx="484975"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680291" y="100050"/>
            <a:ext cx="2595582" cy="830997"/>
          </a:xfrm>
          <a:prstGeom prst="rect">
            <a:avLst/>
          </a:prstGeom>
          <a:noFill/>
        </p:spPr>
        <p:txBody>
          <a:bodyPr wrap="none" rtlCol="0">
            <a:spAutoFit/>
          </a:bodyPr>
          <a:lstStyle/>
          <a:p>
            <a:r>
              <a:rPr lang="en-US" sz="2400" b="1"/>
              <a:t>But if </a:t>
            </a:r>
            <a:r>
              <a:rPr lang="en-US" sz="2400"/>
              <a:t>I encounter</a:t>
            </a:r>
          </a:p>
          <a:p>
            <a:r>
              <a:rPr lang="en-US" sz="2400"/>
              <a:t>this obstacle</a:t>
            </a:r>
          </a:p>
        </p:txBody>
      </p:sp>
      <p:sp>
        <p:nvSpPr>
          <p:cNvPr id="9" name="TextBox 8"/>
          <p:cNvSpPr txBox="1"/>
          <p:nvPr/>
        </p:nvSpPr>
        <p:spPr>
          <a:xfrm>
            <a:off x="10181207" y="105913"/>
            <a:ext cx="2068195" cy="830997"/>
          </a:xfrm>
          <a:prstGeom prst="rect">
            <a:avLst/>
          </a:prstGeom>
          <a:noFill/>
        </p:spPr>
        <p:txBody>
          <a:bodyPr wrap="none" rtlCol="0">
            <a:spAutoFit/>
          </a:bodyPr>
          <a:lstStyle/>
          <a:p>
            <a:r>
              <a:rPr lang="en-US" sz="2400" b="1"/>
              <a:t>Then</a:t>
            </a:r>
            <a:r>
              <a:rPr lang="en-US" sz="2400"/>
              <a:t> I will </a:t>
            </a:r>
          </a:p>
          <a:p>
            <a:r>
              <a:rPr lang="en-US" sz="2400"/>
              <a:t>navigate by…</a:t>
            </a:r>
            <a:endParaRPr lang="en-US" sz="2400" b="1"/>
          </a:p>
        </p:txBody>
      </p:sp>
      <p:sp>
        <p:nvSpPr>
          <p:cNvPr id="10" name="Notched Right Arrow 9"/>
          <p:cNvSpPr/>
          <p:nvPr/>
        </p:nvSpPr>
        <p:spPr>
          <a:xfrm rot="5400000">
            <a:off x="10617054" y="874598"/>
            <a:ext cx="484975"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Notched Right Arrow 10"/>
          <p:cNvSpPr/>
          <p:nvPr/>
        </p:nvSpPr>
        <p:spPr>
          <a:xfrm>
            <a:off x="2183868" y="5544184"/>
            <a:ext cx="926516"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5619" y="4981750"/>
            <a:ext cx="2560176" cy="1015663"/>
          </a:xfrm>
          <a:prstGeom prst="rect">
            <a:avLst/>
          </a:prstGeom>
          <a:noFill/>
        </p:spPr>
        <p:txBody>
          <a:bodyPr wrap="square" rtlCol="0">
            <a:spAutoFit/>
          </a:bodyPr>
          <a:lstStyle/>
          <a:p>
            <a:r>
              <a:rPr lang="en-US" sz="2000" b="1"/>
              <a:t>Putting it together makes it </a:t>
            </a:r>
          </a:p>
          <a:p>
            <a:r>
              <a:rPr lang="en-US" sz="2000" b="1"/>
              <a:t>automatic</a:t>
            </a:r>
            <a:endParaRPr lang="en-US" sz="2000"/>
          </a:p>
        </p:txBody>
      </p:sp>
      <p:sp>
        <p:nvSpPr>
          <p:cNvPr id="16" name="TextBox 15"/>
          <p:cNvSpPr txBox="1"/>
          <p:nvPr/>
        </p:nvSpPr>
        <p:spPr>
          <a:xfrm>
            <a:off x="375979" y="259909"/>
            <a:ext cx="2753450" cy="830997"/>
          </a:xfrm>
          <a:prstGeom prst="rect">
            <a:avLst/>
          </a:prstGeom>
          <a:solidFill>
            <a:schemeClr val="accent6">
              <a:lumMod val="60000"/>
              <a:lumOff val="40000"/>
            </a:schemeClr>
          </a:solidFill>
          <a:ln w="57150">
            <a:solidFill>
              <a:schemeClr val="tx1"/>
            </a:solidFill>
          </a:ln>
        </p:spPr>
        <p:txBody>
          <a:bodyPr wrap="square" rtlCol="0">
            <a:spAutoFit/>
          </a:bodyPr>
          <a:lstStyle/>
          <a:p>
            <a:pPr algn="ctr"/>
            <a:r>
              <a:rPr lang="en-US" sz="2400" b="1">
                <a:latin typeface="+mn-lt"/>
              </a:rPr>
              <a:t>Action Plan for</a:t>
            </a:r>
          </a:p>
          <a:p>
            <a:pPr algn="ctr"/>
            <a:r>
              <a:rPr lang="en-US" sz="2400" b="1">
                <a:latin typeface="+mn-lt"/>
              </a:rPr>
              <a:t>Growth Strategy</a:t>
            </a:r>
          </a:p>
        </p:txBody>
      </p:sp>
      <p:sp>
        <p:nvSpPr>
          <p:cNvPr id="18" name="Oval 17">
            <a:extLst>
              <a:ext uri="{FF2B5EF4-FFF2-40B4-BE49-F238E27FC236}">
                <a16:creationId xmlns:a16="http://schemas.microsoft.com/office/drawing/2014/main" id="{0F88818D-F113-2A4B-825D-37488C1229A6}"/>
              </a:ext>
            </a:extLst>
          </p:cNvPr>
          <p:cNvSpPr/>
          <p:nvPr/>
        </p:nvSpPr>
        <p:spPr>
          <a:xfrm>
            <a:off x="241228" y="1603932"/>
            <a:ext cx="2966933" cy="2633960"/>
          </a:xfrm>
          <a:prstGeom prst="ellipse">
            <a:avLst/>
          </a:prstGeom>
          <a:solidFill>
            <a:srgbClr val="B3D0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Choose actions that you can do within the next </a:t>
            </a:r>
            <a:r>
              <a:rPr lang="en-US" sz="2400" b="1">
                <a:solidFill>
                  <a:schemeClr val="tx1"/>
                </a:solidFill>
              </a:rPr>
              <a:t>1-2 weeks</a:t>
            </a:r>
            <a:r>
              <a:rPr lang="en-US" sz="2400">
                <a:solidFill>
                  <a:schemeClr val="tx1"/>
                </a:solidFill>
              </a:rPr>
              <a:t>  </a:t>
            </a:r>
          </a:p>
        </p:txBody>
      </p:sp>
      <p:sp>
        <p:nvSpPr>
          <p:cNvPr id="19" name="Rectangle 18">
            <a:extLst>
              <a:ext uri="{FF2B5EF4-FFF2-40B4-BE49-F238E27FC236}">
                <a16:creationId xmlns:a16="http://schemas.microsoft.com/office/drawing/2014/main" id="{E8AFB7D4-FA5D-744F-83FD-11E97CE5CB37}"/>
              </a:ext>
            </a:extLst>
          </p:cNvPr>
          <p:cNvSpPr/>
          <p:nvPr/>
        </p:nvSpPr>
        <p:spPr>
          <a:xfrm>
            <a:off x="3321399" y="4572000"/>
            <a:ext cx="8717785" cy="2163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049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9"/>
                                        </p:tgtEl>
                                      </p:cBhvr>
                                    </p:animEffect>
                                    <p:set>
                                      <p:cBhvr>
                                        <p:cTn id="31" dur="1" fill="hold">
                                          <p:stCondLst>
                                            <p:cond delay="499"/>
                                          </p:stCondLst>
                                        </p:cTn>
                                        <p:tgtEl>
                                          <p:spTgt spid="19"/>
                                        </p:tgtEl>
                                        <p:attrNameLst>
                                          <p:attrName>style.visibility</p:attrName>
                                        </p:attrNameLst>
                                      </p:cBhvr>
                                      <p:to>
                                        <p:strVal val="hidden"/>
                                      </p:to>
                                    </p:set>
                                  </p:childTnLst>
                                </p:cTn>
                              </p:par>
                              <p:par>
                                <p:cTn id="32" presetID="1"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P spid="7" grpId="0" animBg="1"/>
      <p:bldP spid="8" grpId="0"/>
      <p:bldP spid="9" grpId="0"/>
      <p:bldP spid="10" grpId="0" animBg="1"/>
      <p:bldP spid="11" grpId="0" animBg="1"/>
      <p:bldP spid="12" grpId="0"/>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Crowd-Sourcing Leadership</a:t>
            </a:r>
          </a:p>
        </p:txBody>
      </p:sp>
      <p:pic>
        <p:nvPicPr>
          <p:cNvPr id="5" name="Content Placeholder 4"/>
          <p:cNvPicPr>
            <a:picLocks noGrp="1" noChangeAspect="1"/>
          </p:cNvPicPr>
          <p:nvPr>
            <p:ph sz="half" idx="1"/>
          </p:nvPr>
        </p:nvPicPr>
        <p:blipFill>
          <a:blip r:embed="rId3"/>
          <a:srcRect t="-11152" b="-11152"/>
          <a:stretch>
            <a:fillRect/>
          </a:stretch>
        </p:blipFill>
        <p:spPr>
          <a:xfrm>
            <a:off x="611189" y="1714500"/>
            <a:ext cx="5383213" cy="4381500"/>
          </a:xfrm>
        </p:spPr>
      </p:pic>
      <p:sp>
        <p:nvSpPr>
          <p:cNvPr id="4" name="Content Placeholder 3"/>
          <p:cNvSpPr>
            <a:spLocks noGrp="1"/>
          </p:cNvSpPr>
          <p:nvPr>
            <p:ph sz="half" idx="2"/>
          </p:nvPr>
        </p:nvSpPr>
        <p:spPr>
          <a:xfrm>
            <a:off x="6367969" y="2095736"/>
            <a:ext cx="5519231" cy="4000263"/>
          </a:xfrm>
        </p:spPr>
        <p:txBody>
          <a:bodyPr/>
          <a:lstStyle/>
          <a:p>
            <a:pPr marL="0" indent="0">
              <a:buNone/>
            </a:pPr>
            <a:r>
              <a:rPr lang="en-US" dirty="0"/>
              <a:t>Write IF-THEN intentions (5 min)</a:t>
            </a:r>
          </a:p>
          <a:p>
            <a:pPr marL="0" indent="0">
              <a:buNone/>
            </a:pPr>
            <a:endParaRPr lang="en-US" dirty="0"/>
          </a:p>
          <a:p>
            <a:pPr marL="0" indent="0">
              <a:buNone/>
            </a:pPr>
            <a:r>
              <a:rPr lang="en-US" dirty="0"/>
              <a:t>Share your plan at your table (5 min)</a:t>
            </a:r>
            <a:endParaRPr lang="en-US" dirty="0">
              <a:solidFill>
                <a:srgbClr val="FF0000"/>
              </a:solidFill>
            </a:endParaRPr>
          </a:p>
          <a:p>
            <a:pPr marL="0" indent="0">
              <a:buNone/>
            </a:pPr>
            <a:endParaRPr lang="en-US" dirty="0"/>
          </a:p>
          <a:p>
            <a:pPr marL="0" indent="0">
              <a:buNone/>
            </a:pPr>
            <a:r>
              <a:rPr lang="en-US" dirty="0"/>
              <a:t>Discuss what works best with room</a:t>
            </a:r>
          </a:p>
        </p:txBody>
      </p:sp>
      <p:sp>
        <p:nvSpPr>
          <p:cNvPr id="6" name="TextBox 5">
            <a:extLst>
              <a:ext uri="{FF2B5EF4-FFF2-40B4-BE49-F238E27FC236}">
                <a16:creationId xmlns:a16="http://schemas.microsoft.com/office/drawing/2014/main" id="{7EA8E5F9-5016-804B-804D-F4D552FB52AB}"/>
              </a:ext>
            </a:extLst>
          </p:cNvPr>
          <p:cNvSpPr txBox="1"/>
          <p:nvPr/>
        </p:nvSpPr>
        <p:spPr>
          <a:xfrm>
            <a:off x="11049000" y="1669196"/>
            <a:ext cx="761747" cy="1015663"/>
          </a:xfrm>
          <a:prstGeom prst="rect">
            <a:avLst/>
          </a:prstGeom>
          <a:noFill/>
        </p:spPr>
        <p:txBody>
          <a:bodyPr wrap="none" rtlCol="0">
            <a:spAutoFit/>
          </a:bodyPr>
          <a:lstStyle/>
          <a:p>
            <a:r>
              <a:rPr lang="en-US" sz="6000" b="1">
                <a:solidFill>
                  <a:srgbClr val="00B050"/>
                </a:solidFill>
              </a:rPr>
              <a:t>✓</a:t>
            </a:r>
          </a:p>
        </p:txBody>
      </p:sp>
      <p:sp>
        <p:nvSpPr>
          <p:cNvPr id="7" name="Rectangle 6"/>
          <p:cNvSpPr/>
          <p:nvPr/>
        </p:nvSpPr>
        <p:spPr>
          <a:xfrm>
            <a:off x="12324441" y="805427"/>
            <a:ext cx="1447800" cy="2743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Idea here is on the second round to wrap this up with 5 min discussion with room more broadly.</a:t>
            </a:r>
          </a:p>
        </p:txBody>
      </p:sp>
      <p:sp>
        <p:nvSpPr>
          <p:cNvPr id="8" name="Rectangle 7">
            <a:extLst>
              <a:ext uri="{FF2B5EF4-FFF2-40B4-BE49-F238E27FC236}">
                <a16:creationId xmlns:a16="http://schemas.microsoft.com/office/drawing/2014/main" id="{41D32DFB-7CDB-E44A-9C1E-BD42F1ED92E8}"/>
              </a:ext>
            </a:extLst>
          </p:cNvPr>
          <p:cNvSpPr/>
          <p:nvPr/>
        </p:nvSpPr>
        <p:spPr>
          <a:xfrm>
            <a:off x="12307740" y="3733800"/>
            <a:ext cx="1789260" cy="2819400"/>
          </a:xfrm>
          <a:prstGeom prst="rect">
            <a:avLst/>
          </a:prstGeom>
          <a:solidFill>
            <a:srgbClr val="00F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Updated wording for last point (because “group” was unclear).</a:t>
            </a:r>
          </a:p>
          <a:p>
            <a:pPr algn="ctr"/>
            <a:r>
              <a:rPr lang="en-US" dirty="0">
                <a:solidFill>
                  <a:schemeClr val="tx1"/>
                </a:solidFill>
              </a:rPr>
              <a:t>Timing is flexible (can be less than 5 min)</a:t>
            </a:r>
          </a:p>
        </p:txBody>
      </p:sp>
    </p:spTree>
    <p:extLst>
      <p:ext uri="{BB962C8B-B14F-4D97-AF65-F5344CB8AC3E}">
        <p14:creationId xmlns:p14="http://schemas.microsoft.com/office/powerpoint/2010/main" val="20591061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a:t>Give Yourself a Leadership “Nudge”</a:t>
            </a:r>
          </a:p>
        </p:txBody>
      </p:sp>
      <p:sp>
        <p:nvSpPr>
          <p:cNvPr id="6" name="Content Placeholder 5"/>
          <p:cNvSpPr>
            <a:spLocks noGrp="1"/>
          </p:cNvSpPr>
          <p:nvPr>
            <p:ph sz="half" idx="2"/>
          </p:nvPr>
        </p:nvSpPr>
        <p:spPr>
          <a:xfrm>
            <a:off x="4267200" y="1905001"/>
            <a:ext cx="7467600" cy="3951288"/>
          </a:xfrm>
        </p:spPr>
        <p:txBody>
          <a:bodyPr>
            <a:normAutofit fontScale="92500" lnSpcReduction="10000"/>
          </a:bodyPr>
          <a:lstStyle/>
          <a:p>
            <a:r>
              <a:rPr lang="en-US" dirty="0"/>
              <a:t>Take photos of your action plan worksheets</a:t>
            </a:r>
          </a:p>
          <a:p>
            <a:r>
              <a:rPr lang="en-US" dirty="0"/>
              <a:t>Write down your finalized action plan on a card </a:t>
            </a:r>
          </a:p>
          <a:p>
            <a:endParaRPr lang="en-US" dirty="0"/>
          </a:p>
          <a:p>
            <a:r>
              <a:rPr lang="en-US" dirty="0"/>
              <a:t>Send periodic reminders of your leadership intentions:</a:t>
            </a:r>
          </a:p>
          <a:p>
            <a:pPr lvl="1"/>
            <a:endParaRPr lang="en-US" dirty="0"/>
          </a:p>
          <a:p>
            <a:pPr lvl="1"/>
            <a:r>
              <a:rPr lang="en-US" dirty="0"/>
              <a:t>Weekly: every(</a:t>
            </a:r>
            <a:r>
              <a:rPr lang="en-US" dirty="0" err="1"/>
              <a:t>dayofweek</a:t>
            </a:r>
            <a:r>
              <a:rPr lang="en-US" dirty="0"/>
              <a:t>)@</a:t>
            </a:r>
            <a:r>
              <a:rPr lang="en-US" dirty="0" err="1"/>
              <a:t>Nudgemail.com</a:t>
            </a:r>
            <a:endParaRPr lang="en-US" dirty="0"/>
          </a:p>
          <a:p>
            <a:pPr lvl="2"/>
            <a:r>
              <a:rPr lang="en-US" dirty="0"/>
              <a:t>e.g., </a:t>
            </a:r>
            <a:r>
              <a:rPr lang="en-US" dirty="0" err="1">
                <a:solidFill>
                  <a:schemeClr val="accent1"/>
                </a:solidFill>
              </a:rPr>
              <a:t>everyTuesday@Nudgemail.com</a:t>
            </a:r>
            <a:endParaRPr lang="en-US" dirty="0">
              <a:solidFill>
                <a:schemeClr val="accent1"/>
              </a:solidFill>
            </a:endParaRPr>
          </a:p>
          <a:p>
            <a:pPr lvl="1"/>
            <a:r>
              <a:rPr lang="en-US" dirty="0"/>
              <a:t>Monthly: monthly(#</a:t>
            </a:r>
            <a:r>
              <a:rPr lang="en-US" dirty="0" err="1"/>
              <a:t>dayinmonth</a:t>
            </a:r>
            <a:r>
              <a:rPr lang="en-US" dirty="0"/>
              <a:t>)@</a:t>
            </a:r>
            <a:r>
              <a:rPr lang="en-US" dirty="0" err="1"/>
              <a:t>Nudgemail.com</a:t>
            </a:r>
            <a:endParaRPr lang="en-US" dirty="0"/>
          </a:p>
          <a:p>
            <a:pPr lvl="2"/>
            <a:r>
              <a:rPr lang="en-US" dirty="0"/>
              <a:t>e.g., </a:t>
            </a:r>
            <a:r>
              <a:rPr lang="en-US" dirty="0">
                <a:solidFill>
                  <a:schemeClr val="accent1"/>
                </a:solidFill>
              </a:rPr>
              <a:t>monthly5@Nudgemail.com</a:t>
            </a:r>
          </a:p>
        </p:txBody>
      </p:sp>
      <p:pic>
        <p:nvPicPr>
          <p:cNvPr id="8" name="Picture 7"/>
          <p:cNvPicPr>
            <a:picLocks noChangeAspect="1"/>
          </p:cNvPicPr>
          <p:nvPr/>
        </p:nvPicPr>
        <p:blipFill>
          <a:blip r:embed="rId3"/>
          <a:stretch>
            <a:fillRect/>
          </a:stretch>
        </p:blipFill>
        <p:spPr>
          <a:xfrm>
            <a:off x="7772400" y="6019800"/>
            <a:ext cx="3289300" cy="558800"/>
          </a:xfrm>
          <a:prstGeom prst="rect">
            <a:avLst/>
          </a:prstGeom>
        </p:spPr>
      </p:pic>
      <p:pic>
        <p:nvPicPr>
          <p:cNvPr id="2" name="Picture 1"/>
          <p:cNvPicPr>
            <a:picLocks noChangeAspect="1"/>
          </p:cNvPicPr>
          <p:nvPr/>
        </p:nvPicPr>
        <p:blipFill>
          <a:blip r:embed="rId4"/>
          <a:stretch>
            <a:fillRect/>
          </a:stretch>
        </p:blipFill>
        <p:spPr>
          <a:xfrm rot="20465703">
            <a:off x="1060659" y="2085276"/>
            <a:ext cx="2429107" cy="4129483"/>
          </a:xfrm>
          <a:prstGeom prst="rect">
            <a:avLst/>
          </a:prstGeom>
          <a:ln>
            <a:solidFill>
              <a:schemeClr val="tx1"/>
            </a:solidFill>
          </a:ln>
        </p:spPr>
      </p:pic>
      <p:sp>
        <p:nvSpPr>
          <p:cNvPr id="7" name="TextBox 6"/>
          <p:cNvSpPr txBox="1"/>
          <p:nvPr/>
        </p:nvSpPr>
        <p:spPr>
          <a:xfrm rot="304967">
            <a:off x="1936951" y="3211145"/>
            <a:ext cx="2472152" cy="830997"/>
          </a:xfrm>
          <a:prstGeom prst="rect">
            <a:avLst/>
          </a:prstGeom>
          <a:noFill/>
        </p:spPr>
        <p:txBody>
          <a:bodyPr wrap="none" rtlCol="0">
            <a:spAutoFit/>
          </a:bodyPr>
          <a:lstStyle/>
          <a:p>
            <a:r>
              <a:rPr lang="en-US" sz="2400" b="1">
                <a:solidFill>
                  <a:srgbClr val="C00000"/>
                </a:solidFill>
              </a:rPr>
              <a:t>Don’t Forget to </a:t>
            </a:r>
          </a:p>
          <a:p>
            <a:pPr algn="ctr"/>
            <a:r>
              <a:rPr lang="en-US" sz="2400" b="1">
                <a:solidFill>
                  <a:srgbClr val="C00000"/>
                </a:solidFill>
              </a:rPr>
              <a:t>Take Action</a:t>
            </a:r>
          </a:p>
        </p:txBody>
      </p:sp>
      <p:sp>
        <p:nvSpPr>
          <p:cNvPr id="9" name="Rectangle 8"/>
          <p:cNvSpPr/>
          <p:nvPr/>
        </p:nvSpPr>
        <p:spPr>
          <a:xfrm>
            <a:off x="12655943" y="1003412"/>
            <a:ext cx="1739788" cy="22576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Note, addition of first bullet point by way of reminder</a:t>
            </a:r>
          </a:p>
        </p:txBody>
      </p:sp>
    </p:spTree>
    <p:extLst>
      <p:ext uri="{BB962C8B-B14F-4D97-AF65-F5344CB8AC3E}">
        <p14:creationId xmlns:p14="http://schemas.microsoft.com/office/powerpoint/2010/main" val="376161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6883" r="5240"/>
          <a:stretch/>
        </p:blipFill>
        <p:spPr>
          <a:xfrm>
            <a:off x="3860661" y="228600"/>
            <a:ext cx="7874139" cy="5154648"/>
          </a:xfrm>
          <a:prstGeom prst="rect">
            <a:avLst/>
          </a:prstGeom>
        </p:spPr>
      </p:pic>
      <p:sp>
        <p:nvSpPr>
          <p:cNvPr id="3" name="Content Placeholder 2"/>
          <p:cNvSpPr>
            <a:spLocks noGrp="1"/>
          </p:cNvSpPr>
          <p:nvPr>
            <p:ph idx="1"/>
          </p:nvPr>
        </p:nvSpPr>
        <p:spPr>
          <a:xfrm>
            <a:off x="381000" y="2438399"/>
            <a:ext cx="8001000" cy="3738563"/>
          </a:xfrm>
        </p:spPr>
        <p:txBody>
          <a:bodyPr>
            <a:normAutofit lnSpcReduction="10000"/>
          </a:bodyPr>
          <a:lstStyle/>
          <a:p>
            <a:r>
              <a:rPr lang="en-US" i="1"/>
              <a:t>Growth</a:t>
            </a:r>
            <a:r>
              <a:rPr lang="en-US"/>
              <a:t> </a:t>
            </a:r>
            <a:r>
              <a:rPr lang="en-US" i="1"/>
              <a:t>strategies</a:t>
            </a:r>
            <a:r>
              <a:rPr lang="en-US"/>
              <a:t> can expand our leadership skills</a:t>
            </a:r>
          </a:p>
          <a:p>
            <a:pPr marL="0" indent="0">
              <a:buNone/>
            </a:pPr>
            <a:endParaRPr lang="en-US"/>
          </a:p>
          <a:p>
            <a:r>
              <a:rPr lang="en-US"/>
              <a:t>IF-THEN action plans turn growth strategies into actions</a:t>
            </a:r>
          </a:p>
          <a:p>
            <a:endParaRPr lang="en-US"/>
          </a:p>
          <a:p>
            <a:r>
              <a:rPr lang="en-US"/>
              <a:t>Effective action plans:</a:t>
            </a:r>
          </a:p>
          <a:p>
            <a:pPr lvl="1"/>
            <a:r>
              <a:rPr lang="en-US"/>
              <a:t>Target achievable actions</a:t>
            </a:r>
          </a:p>
          <a:p>
            <a:pPr lvl="1"/>
            <a:r>
              <a:rPr lang="en-US"/>
              <a:t>Clearly identify </a:t>
            </a:r>
            <a:r>
              <a:rPr lang="en-US" i="1"/>
              <a:t>when</a:t>
            </a:r>
            <a:r>
              <a:rPr lang="en-US"/>
              <a:t> to act</a:t>
            </a:r>
          </a:p>
          <a:p>
            <a:pPr lvl="1"/>
            <a:r>
              <a:rPr lang="en-US"/>
              <a:t>Anticipate obstacles and work-arounds</a:t>
            </a:r>
          </a:p>
        </p:txBody>
      </p:sp>
    </p:spTree>
    <p:extLst>
      <p:ext uri="{BB962C8B-B14F-4D97-AF65-F5344CB8AC3E}">
        <p14:creationId xmlns:p14="http://schemas.microsoft.com/office/powerpoint/2010/main" val="93150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Reflection Survey #3 + Workshop Evaluation</a:t>
            </a:r>
          </a:p>
        </p:txBody>
      </p:sp>
      <p:grpSp>
        <p:nvGrpSpPr>
          <p:cNvPr id="13" name="Group 12"/>
          <p:cNvGrpSpPr>
            <a:grpSpLocks noChangeAspect="1"/>
          </p:cNvGrpSpPr>
          <p:nvPr/>
        </p:nvGrpSpPr>
        <p:grpSpPr>
          <a:xfrm>
            <a:off x="9965147" y="1295400"/>
            <a:ext cx="1680882" cy="1143000"/>
            <a:chOff x="5334000" y="2438400"/>
            <a:chExt cx="1973114" cy="1371600"/>
          </a:xfrm>
        </p:grpSpPr>
        <p:pic>
          <p:nvPicPr>
            <p:cNvPr id="8" name="Picture 7"/>
            <p:cNvPicPr>
              <a:picLocks noChangeAspect="1"/>
            </p:cNvPicPr>
            <p:nvPr/>
          </p:nvPicPr>
          <p:blipFill>
            <a:blip r:embed="rId3"/>
            <a:stretch>
              <a:fillRect/>
            </a:stretch>
          </p:blipFill>
          <p:spPr>
            <a:xfrm>
              <a:off x="6324600" y="2438400"/>
              <a:ext cx="982514" cy="1371600"/>
            </a:xfrm>
            <a:prstGeom prst="rect">
              <a:avLst/>
            </a:prstGeom>
          </p:spPr>
        </p:pic>
        <p:pic>
          <p:nvPicPr>
            <p:cNvPr id="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2514600"/>
              <a:ext cx="1295400" cy="1295400"/>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7" name="TextBox 16"/>
          <p:cNvSpPr txBox="1"/>
          <p:nvPr/>
        </p:nvSpPr>
        <p:spPr>
          <a:xfrm>
            <a:off x="5333999" y="2895600"/>
            <a:ext cx="6312029" cy="2062103"/>
          </a:xfrm>
          <a:prstGeom prst="rect">
            <a:avLst/>
          </a:prstGeom>
          <a:noFill/>
        </p:spPr>
        <p:txBody>
          <a:bodyPr wrap="square" rtlCol="0">
            <a:spAutoFit/>
          </a:bodyPr>
          <a:lstStyle/>
          <a:p>
            <a:r>
              <a:rPr lang="en-US" sz="3200" dirty="0">
                <a:latin typeface="Calibri"/>
                <a:cs typeface="Calibri"/>
              </a:rPr>
              <a:t>Please complete </a:t>
            </a:r>
            <a:r>
              <a:rPr lang="en-US" sz="3200" i="1" dirty="0">
                <a:latin typeface="Calibri"/>
                <a:cs typeface="Calibri"/>
              </a:rPr>
              <a:t>Reflection Survey #3 </a:t>
            </a:r>
            <a:r>
              <a:rPr lang="en-US" sz="3200" dirty="0">
                <a:latin typeface="Calibri"/>
                <a:cs typeface="Calibri"/>
              </a:rPr>
              <a:t>(both sides) &amp;</a:t>
            </a:r>
            <a:r>
              <a:rPr lang="en-US" sz="3200" i="1" dirty="0">
                <a:latin typeface="Calibri"/>
                <a:cs typeface="Calibri"/>
              </a:rPr>
              <a:t> Workshop Evaluation</a:t>
            </a:r>
          </a:p>
          <a:p>
            <a:endParaRPr lang="en-US" sz="3200" i="1" dirty="0">
              <a:latin typeface="Calibri"/>
              <a:cs typeface="Calibri"/>
            </a:endParaRPr>
          </a:p>
          <a:p>
            <a:r>
              <a:rPr lang="en-US" sz="3200" b="1" i="1" dirty="0">
                <a:latin typeface="Calibri"/>
                <a:cs typeface="Calibri"/>
              </a:rPr>
              <a:t>Return all surveys to the envelope.</a:t>
            </a:r>
            <a:r>
              <a:rPr lang="en-US" sz="3200" dirty="0">
                <a:latin typeface="Calibri"/>
                <a:cs typeface="Calibri"/>
              </a:rPr>
              <a:t> </a:t>
            </a:r>
            <a:endParaRPr lang="en-US" sz="3200" i="1" dirty="0">
              <a:latin typeface="Calibri"/>
              <a:cs typeface="Calibri"/>
            </a:endParaRPr>
          </a:p>
        </p:txBody>
      </p:sp>
      <p:grpSp>
        <p:nvGrpSpPr>
          <p:cNvPr id="2" name="Group 1"/>
          <p:cNvGrpSpPr/>
          <p:nvPr/>
        </p:nvGrpSpPr>
        <p:grpSpPr>
          <a:xfrm>
            <a:off x="914400" y="1676400"/>
            <a:ext cx="3567119" cy="4738275"/>
            <a:chOff x="838200" y="1676400"/>
            <a:chExt cx="3567119" cy="4738275"/>
          </a:xfrm>
        </p:grpSpPr>
        <p:pic>
          <p:nvPicPr>
            <p:cNvPr id="10" name="Picture 9">
              <a:extLst>
                <a:ext uri="{FF2B5EF4-FFF2-40B4-BE49-F238E27FC236}">
                  <a16:creationId xmlns:a16="http://schemas.microsoft.com/office/drawing/2014/main" id="{05151C95-2FD9-CA4B-B293-F30D200B34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63723">
              <a:off x="1133324" y="1971524"/>
              <a:ext cx="3271995" cy="4443151"/>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05151C95-2FD9-CA4B-B293-F30D200B34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63723">
              <a:off x="980924" y="1819124"/>
              <a:ext cx="3271995" cy="4443151"/>
            </a:xfrm>
            <a:prstGeom prst="rect">
              <a:avLst/>
            </a:prstGeom>
            <a:ln>
              <a:solidFill>
                <a:schemeClr val="tx1"/>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C7B65DBA-8F9A-EE44-A1C6-6FC3B465E6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63723">
              <a:off x="838200" y="1676400"/>
              <a:ext cx="3271995" cy="4443151"/>
            </a:xfrm>
            <a:prstGeom prst="rect">
              <a:avLst/>
            </a:prstGeom>
            <a:ln>
              <a:solidFill>
                <a:schemeClr val="tx1"/>
              </a:solid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3028231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Wrap Up and Conclusions</a:t>
            </a:r>
          </a:p>
        </p:txBody>
      </p:sp>
      <p:sp>
        <p:nvSpPr>
          <p:cNvPr id="3" name="Content Placeholder 2"/>
          <p:cNvSpPr>
            <a:spLocks noGrp="1"/>
          </p:cNvSpPr>
          <p:nvPr>
            <p:ph idx="1"/>
          </p:nvPr>
        </p:nvSpPr>
        <p:spPr/>
        <p:txBody>
          <a:bodyPr/>
          <a:lstStyle/>
          <a:p>
            <a:endParaRPr lang="en-US"/>
          </a:p>
          <a:p>
            <a:endParaRPr lang="en-US"/>
          </a:p>
          <a:p>
            <a:r>
              <a:rPr lang="en-US"/>
              <a:t>We can each do our part to cultivate collaborative cultures by looking for opportunities for </a:t>
            </a:r>
            <a:r>
              <a:rPr lang="en-US" b="1" u="sng"/>
              <a:t>everyday leadership</a:t>
            </a:r>
            <a:r>
              <a:rPr lang="en-US"/>
              <a:t>.</a:t>
            </a:r>
          </a:p>
          <a:p>
            <a:endParaRPr lang="en-US"/>
          </a:p>
          <a:p>
            <a:r>
              <a:rPr lang="en-US"/>
              <a:t>What is one thing you will take away from today?</a:t>
            </a:r>
          </a:p>
          <a:p>
            <a:endParaRPr lang="en-US"/>
          </a:p>
          <a:p>
            <a:pPr marL="0" indent="0">
              <a:buNone/>
            </a:pPr>
            <a:r>
              <a:rPr lang="en-US"/>
              <a:t> </a:t>
            </a:r>
          </a:p>
        </p:txBody>
      </p:sp>
      <p:pic>
        <p:nvPicPr>
          <p:cNvPr id="7" name="Picture 6"/>
          <p:cNvPicPr>
            <a:picLocks noChangeAspect="1"/>
          </p:cNvPicPr>
          <p:nvPr/>
        </p:nvPicPr>
        <p:blipFill>
          <a:blip r:embed="rId3"/>
          <a:stretch>
            <a:fillRect/>
          </a:stretch>
        </p:blipFill>
        <p:spPr>
          <a:xfrm>
            <a:off x="8534400" y="457200"/>
            <a:ext cx="2428875" cy="1885950"/>
          </a:xfrm>
          <a:prstGeom prst="rect">
            <a:avLst/>
          </a:prstGeom>
        </p:spPr>
      </p:pic>
    </p:spTree>
    <p:extLst>
      <p:ext uri="{BB962C8B-B14F-4D97-AF65-F5344CB8AC3E}">
        <p14:creationId xmlns:p14="http://schemas.microsoft.com/office/powerpoint/2010/main" val="476641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Next Steps</a:t>
            </a:r>
          </a:p>
        </p:txBody>
      </p:sp>
      <p:sp>
        <p:nvSpPr>
          <p:cNvPr id="3" name="Content Placeholder 2"/>
          <p:cNvSpPr>
            <a:spLocks noGrp="1"/>
          </p:cNvSpPr>
          <p:nvPr>
            <p:ph idx="1"/>
          </p:nvPr>
        </p:nvSpPr>
        <p:spPr>
          <a:xfrm>
            <a:off x="838200" y="1677333"/>
            <a:ext cx="10515600" cy="4530725"/>
          </a:xfrm>
        </p:spPr>
        <p:txBody>
          <a:bodyPr>
            <a:normAutofit lnSpcReduction="10000"/>
          </a:bodyPr>
          <a:lstStyle/>
          <a:p>
            <a:r>
              <a:rPr lang="en-US"/>
              <a:t>Return your envelope with </a:t>
            </a:r>
            <a:r>
              <a:rPr lang="en-US" u="sng"/>
              <a:t>all</a:t>
            </a:r>
            <a:r>
              <a:rPr lang="en-US"/>
              <a:t> surveys to one of the facilitators.</a:t>
            </a:r>
          </a:p>
          <a:p>
            <a:pPr lvl="1"/>
            <a:r>
              <a:rPr lang="en-US"/>
              <a:t>check initials on front and return name badge</a:t>
            </a:r>
          </a:p>
          <a:p>
            <a:endParaRPr lang="en-US" sz="1400"/>
          </a:p>
          <a:p>
            <a:r>
              <a:rPr lang="en-US"/>
              <a:t>Upcoming timeline:</a:t>
            </a:r>
          </a:p>
          <a:p>
            <a:endParaRPr lang="en-US"/>
          </a:p>
          <a:p>
            <a:endParaRPr lang="en-US"/>
          </a:p>
          <a:p>
            <a:endParaRPr lang="en-US"/>
          </a:p>
          <a:p>
            <a:endParaRPr lang="en-US"/>
          </a:p>
          <a:p>
            <a:pPr marL="0" indent="0">
              <a:buNone/>
            </a:pPr>
            <a:endParaRPr lang="en-US"/>
          </a:p>
          <a:p>
            <a:r>
              <a:rPr lang="en-US"/>
              <a:t>Thank you </a:t>
            </a:r>
            <a:r>
              <a:rPr lang="en-US" u="sng"/>
              <a:t>very much</a:t>
            </a:r>
            <a:r>
              <a:rPr lang="en-US"/>
              <a:t> for your active and ongoing participation!</a:t>
            </a:r>
          </a:p>
        </p:txBody>
      </p:sp>
      <p:sp>
        <p:nvSpPr>
          <p:cNvPr id="5" name="TextBox 4"/>
          <p:cNvSpPr txBox="1"/>
          <p:nvPr/>
        </p:nvSpPr>
        <p:spPr>
          <a:xfrm>
            <a:off x="2511268" y="6270226"/>
            <a:ext cx="7169463" cy="400110"/>
          </a:xfrm>
          <a:prstGeom prst="rect">
            <a:avLst/>
          </a:prstGeom>
          <a:noFill/>
        </p:spPr>
        <p:txBody>
          <a:bodyPr wrap="none" rtlCol="0">
            <a:spAutoFit/>
          </a:bodyPr>
          <a:lstStyle/>
          <a:p>
            <a:r>
              <a:rPr lang="en-US" sz="2000" b="1" i="1"/>
              <a:t>For follow-up questions about the research:    </a:t>
            </a:r>
            <a:r>
              <a:rPr lang="en-US" sz="2000" b="1" i="1">
                <a:hlinkClick r:id="rId3"/>
              </a:rPr>
              <a:t>RISE@psych.ubc.ca</a:t>
            </a:r>
            <a:r>
              <a:rPr lang="en-US" sz="2000" b="1" i="1"/>
              <a:t>  </a:t>
            </a:r>
          </a:p>
        </p:txBody>
      </p:sp>
      <p:graphicFrame>
        <p:nvGraphicFramePr>
          <p:cNvPr id="9" name="Diagram 8">
            <a:extLst>
              <a:ext uri="{FF2B5EF4-FFF2-40B4-BE49-F238E27FC236}">
                <a16:creationId xmlns:a16="http://schemas.microsoft.com/office/drawing/2014/main" id="{39E320E0-4A76-3C4F-8D16-69C2A53BDEFA}"/>
              </a:ext>
            </a:extLst>
          </p:cNvPr>
          <p:cNvGraphicFramePr/>
          <p:nvPr/>
        </p:nvGraphicFramePr>
        <p:xfrm>
          <a:off x="1151467" y="3573226"/>
          <a:ext cx="10464800" cy="12836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4" name="Group 13">
            <a:extLst>
              <a:ext uri="{FF2B5EF4-FFF2-40B4-BE49-F238E27FC236}">
                <a16:creationId xmlns:a16="http://schemas.microsoft.com/office/drawing/2014/main" id="{2B01C3E1-6C59-1C40-8446-A7AB81DAD635}"/>
              </a:ext>
            </a:extLst>
          </p:cNvPr>
          <p:cNvGrpSpPr>
            <a:grpSpLocks noChangeAspect="1"/>
          </p:cNvGrpSpPr>
          <p:nvPr/>
        </p:nvGrpSpPr>
        <p:grpSpPr>
          <a:xfrm>
            <a:off x="8705084" y="3237976"/>
            <a:ext cx="819983" cy="491113"/>
            <a:chOff x="838200" y="2431049"/>
            <a:chExt cx="1666222" cy="997951"/>
          </a:xfrm>
        </p:grpSpPr>
        <p:pic>
          <p:nvPicPr>
            <p:cNvPr id="15" name="Picture 14">
              <a:extLst>
                <a:ext uri="{FF2B5EF4-FFF2-40B4-BE49-F238E27FC236}">
                  <a16:creationId xmlns:a16="http://schemas.microsoft.com/office/drawing/2014/main" id="{F1AAE8DD-743E-DD40-8022-46553842E617}"/>
                </a:ext>
              </a:extLst>
            </p:cNvPr>
            <p:cNvPicPr>
              <a:picLocks noChangeAspect="1"/>
            </p:cNvPicPr>
            <p:nvPr/>
          </p:nvPicPr>
          <p:blipFill rotWithShape="1">
            <a:blip r:embed="rId9"/>
            <a:srcRect l="43217" t="63158" r="13040" b="10643"/>
            <a:stretch/>
          </p:blipFill>
          <p:spPr>
            <a:xfrm>
              <a:off x="838200" y="2431049"/>
              <a:ext cx="1666222" cy="997951"/>
            </a:xfrm>
            <a:prstGeom prst="rect">
              <a:avLst/>
            </a:prstGeom>
          </p:spPr>
        </p:pic>
        <p:pic>
          <p:nvPicPr>
            <p:cNvPr id="16" name="Picture 15">
              <a:extLst>
                <a:ext uri="{FF2B5EF4-FFF2-40B4-BE49-F238E27FC236}">
                  <a16:creationId xmlns:a16="http://schemas.microsoft.com/office/drawing/2014/main" id="{22EEE2F2-0A3A-554A-A114-86260CC7E4BF}"/>
                </a:ext>
              </a:extLst>
            </p:cNvPr>
            <p:cNvPicPr>
              <a:picLocks noChangeAspect="1"/>
            </p:cNvPicPr>
            <p:nvPr/>
          </p:nvPicPr>
          <p:blipFill rotWithShape="1">
            <a:blip r:embed="rId10"/>
            <a:srcRect l="36270" t="36289" r="35967" b="49578"/>
            <a:stretch/>
          </p:blipFill>
          <p:spPr>
            <a:xfrm>
              <a:off x="1111001" y="2575641"/>
              <a:ext cx="1120620" cy="570470"/>
            </a:xfrm>
            <a:prstGeom prst="rect">
              <a:avLst/>
            </a:prstGeom>
          </p:spPr>
        </p:pic>
      </p:grpSp>
      <p:grpSp>
        <p:nvGrpSpPr>
          <p:cNvPr id="17" name="Group 16">
            <a:extLst>
              <a:ext uri="{FF2B5EF4-FFF2-40B4-BE49-F238E27FC236}">
                <a16:creationId xmlns:a16="http://schemas.microsoft.com/office/drawing/2014/main" id="{F3E1C98B-A49D-8D4C-84E7-F7AEF0AA542F}"/>
              </a:ext>
            </a:extLst>
          </p:cNvPr>
          <p:cNvGrpSpPr>
            <a:grpSpLocks noChangeAspect="1"/>
          </p:cNvGrpSpPr>
          <p:nvPr/>
        </p:nvGrpSpPr>
        <p:grpSpPr>
          <a:xfrm>
            <a:off x="4422271" y="3197356"/>
            <a:ext cx="819983" cy="491113"/>
            <a:chOff x="838200" y="2431049"/>
            <a:chExt cx="1666222" cy="997951"/>
          </a:xfrm>
        </p:grpSpPr>
        <p:pic>
          <p:nvPicPr>
            <p:cNvPr id="18" name="Picture 17">
              <a:extLst>
                <a:ext uri="{FF2B5EF4-FFF2-40B4-BE49-F238E27FC236}">
                  <a16:creationId xmlns:a16="http://schemas.microsoft.com/office/drawing/2014/main" id="{3F5DC5D1-8903-184B-BCD4-EA0B6A14C93D}"/>
                </a:ext>
              </a:extLst>
            </p:cNvPr>
            <p:cNvPicPr>
              <a:picLocks noChangeAspect="1"/>
            </p:cNvPicPr>
            <p:nvPr/>
          </p:nvPicPr>
          <p:blipFill rotWithShape="1">
            <a:blip r:embed="rId9"/>
            <a:srcRect l="43217" t="63158" r="13040" b="10643"/>
            <a:stretch/>
          </p:blipFill>
          <p:spPr>
            <a:xfrm>
              <a:off x="838200" y="2431049"/>
              <a:ext cx="1666222" cy="997951"/>
            </a:xfrm>
            <a:prstGeom prst="rect">
              <a:avLst/>
            </a:prstGeom>
          </p:spPr>
        </p:pic>
        <p:pic>
          <p:nvPicPr>
            <p:cNvPr id="19" name="Picture 18">
              <a:extLst>
                <a:ext uri="{FF2B5EF4-FFF2-40B4-BE49-F238E27FC236}">
                  <a16:creationId xmlns:a16="http://schemas.microsoft.com/office/drawing/2014/main" id="{4F722542-79CD-2D46-A51A-C32B04F2885D}"/>
                </a:ext>
              </a:extLst>
            </p:cNvPr>
            <p:cNvPicPr>
              <a:picLocks noChangeAspect="1"/>
            </p:cNvPicPr>
            <p:nvPr/>
          </p:nvPicPr>
          <p:blipFill rotWithShape="1">
            <a:blip r:embed="rId10"/>
            <a:srcRect l="36270" t="36289" r="35967" b="49578"/>
            <a:stretch/>
          </p:blipFill>
          <p:spPr>
            <a:xfrm>
              <a:off x="1111001" y="2575641"/>
              <a:ext cx="1120620" cy="570470"/>
            </a:xfrm>
            <a:prstGeom prst="rect">
              <a:avLst/>
            </a:prstGeom>
          </p:spPr>
        </p:pic>
      </p:grpSp>
      <p:grpSp>
        <p:nvGrpSpPr>
          <p:cNvPr id="20" name="Group 19">
            <a:extLst>
              <a:ext uri="{FF2B5EF4-FFF2-40B4-BE49-F238E27FC236}">
                <a16:creationId xmlns:a16="http://schemas.microsoft.com/office/drawing/2014/main" id="{C4353FFA-7D83-AD44-BD8A-B8AD512B20A0}"/>
              </a:ext>
            </a:extLst>
          </p:cNvPr>
          <p:cNvGrpSpPr>
            <a:grpSpLocks noChangeAspect="1"/>
          </p:cNvGrpSpPr>
          <p:nvPr/>
        </p:nvGrpSpPr>
        <p:grpSpPr>
          <a:xfrm>
            <a:off x="5734024" y="3197356"/>
            <a:ext cx="950640" cy="481866"/>
            <a:chOff x="4501742" y="3502408"/>
            <a:chExt cx="1081084" cy="547986"/>
          </a:xfrm>
        </p:grpSpPr>
        <p:grpSp>
          <p:nvGrpSpPr>
            <p:cNvPr id="21" name="Group 20">
              <a:extLst>
                <a:ext uri="{FF2B5EF4-FFF2-40B4-BE49-F238E27FC236}">
                  <a16:creationId xmlns:a16="http://schemas.microsoft.com/office/drawing/2014/main" id="{D65FB993-9BB8-AA41-A9F2-9559FC1FB89F}"/>
                </a:ext>
              </a:extLst>
            </p:cNvPr>
            <p:cNvGrpSpPr>
              <a:grpSpLocks noChangeAspect="1"/>
            </p:cNvGrpSpPr>
            <p:nvPr/>
          </p:nvGrpSpPr>
          <p:grpSpPr>
            <a:xfrm>
              <a:off x="4501742" y="3553091"/>
              <a:ext cx="830318" cy="497303"/>
              <a:chOff x="838200" y="2431049"/>
              <a:chExt cx="1666222" cy="997951"/>
            </a:xfrm>
          </p:grpSpPr>
          <p:pic>
            <p:nvPicPr>
              <p:cNvPr id="23" name="Picture 22">
                <a:extLst>
                  <a:ext uri="{FF2B5EF4-FFF2-40B4-BE49-F238E27FC236}">
                    <a16:creationId xmlns:a16="http://schemas.microsoft.com/office/drawing/2014/main" id="{38DA3477-0CC9-5E4B-BAF1-084A23158DF3}"/>
                  </a:ext>
                </a:extLst>
              </p:cNvPr>
              <p:cNvPicPr>
                <a:picLocks noChangeAspect="1"/>
              </p:cNvPicPr>
              <p:nvPr/>
            </p:nvPicPr>
            <p:blipFill rotWithShape="1">
              <a:blip r:embed="rId9"/>
              <a:srcRect l="43217" t="63158" r="13040" b="10643"/>
              <a:stretch/>
            </p:blipFill>
            <p:spPr>
              <a:xfrm>
                <a:off x="838200" y="2431049"/>
                <a:ext cx="1666222" cy="997951"/>
              </a:xfrm>
              <a:prstGeom prst="rect">
                <a:avLst/>
              </a:prstGeom>
            </p:spPr>
          </p:pic>
          <p:pic>
            <p:nvPicPr>
              <p:cNvPr id="24" name="Picture 23">
                <a:extLst>
                  <a:ext uri="{FF2B5EF4-FFF2-40B4-BE49-F238E27FC236}">
                    <a16:creationId xmlns:a16="http://schemas.microsoft.com/office/drawing/2014/main" id="{7F1F18AE-92B2-CC4E-97B2-4FB4DB9330C2}"/>
                  </a:ext>
                </a:extLst>
              </p:cNvPr>
              <p:cNvPicPr>
                <a:picLocks noChangeAspect="1"/>
              </p:cNvPicPr>
              <p:nvPr/>
            </p:nvPicPr>
            <p:blipFill rotWithShape="1">
              <a:blip r:embed="rId10"/>
              <a:srcRect l="36270" t="36289" r="35967" b="49578"/>
              <a:stretch/>
            </p:blipFill>
            <p:spPr>
              <a:xfrm>
                <a:off x="1111001" y="2575641"/>
                <a:ext cx="1120620" cy="570470"/>
              </a:xfrm>
              <a:prstGeom prst="rect">
                <a:avLst/>
              </a:prstGeom>
            </p:spPr>
          </p:pic>
        </p:grpSp>
        <p:pic>
          <p:nvPicPr>
            <p:cNvPr id="22" name="Picture 21">
              <a:extLst>
                <a:ext uri="{FF2B5EF4-FFF2-40B4-BE49-F238E27FC236}">
                  <a16:creationId xmlns:a16="http://schemas.microsoft.com/office/drawing/2014/main" id="{CC84265E-E0FB-074B-99BE-A1CD6A0B7F63}"/>
                </a:ext>
              </a:extLst>
            </p:cNvPr>
            <p:cNvPicPr>
              <a:picLocks noChangeAspect="1"/>
            </p:cNvPicPr>
            <p:nvPr/>
          </p:nvPicPr>
          <p:blipFill rotWithShape="1">
            <a:blip r:embed="rId11"/>
            <a:srcRect l="12643" t="59070" r="74671" b="34873"/>
            <a:stretch/>
          </p:blipFill>
          <p:spPr>
            <a:xfrm>
              <a:off x="4809407" y="3502408"/>
              <a:ext cx="773419" cy="369321"/>
            </a:xfrm>
            <a:prstGeom prst="roundRect">
              <a:avLst>
                <a:gd name="adj" fmla="val 18030"/>
              </a:avLst>
            </a:prstGeom>
          </p:spPr>
        </p:pic>
      </p:grpSp>
      <p:grpSp>
        <p:nvGrpSpPr>
          <p:cNvPr id="28" name="Group 27">
            <a:extLst>
              <a:ext uri="{FF2B5EF4-FFF2-40B4-BE49-F238E27FC236}">
                <a16:creationId xmlns:a16="http://schemas.microsoft.com/office/drawing/2014/main" id="{1D5B6326-A3E1-5A46-A3B4-6990A674756A}"/>
              </a:ext>
            </a:extLst>
          </p:cNvPr>
          <p:cNvGrpSpPr/>
          <p:nvPr/>
        </p:nvGrpSpPr>
        <p:grpSpPr>
          <a:xfrm>
            <a:off x="1524068" y="2952741"/>
            <a:ext cx="819983" cy="1015663"/>
            <a:chOff x="1934060" y="3144876"/>
            <a:chExt cx="819983" cy="1015663"/>
          </a:xfrm>
        </p:grpSpPr>
        <p:grpSp>
          <p:nvGrpSpPr>
            <p:cNvPr id="6" name="Group 5">
              <a:extLst>
                <a:ext uri="{FF2B5EF4-FFF2-40B4-BE49-F238E27FC236}">
                  <a16:creationId xmlns:a16="http://schemas.microsoft.com/office/drawing/2014/main" id="{4DA006EA-C069-0142-B79B-72D20583CAB3}"/>
                </a:ext>
              </a:extLst>
            </p:cNvPr>
            <p:cNvGrpSpPr>
              <a:grpSpLocks noChangeAspect="1"/>
            </p:cNvGrpSpPr>
            <p:nvPr/>
          </p:nvGrpSpPr>
          <p:grpSpPr>
            <a:xfrm>
              <a:off x="1934060" y="3407152"/>
              <a:ext cx="819983" cy="491113"/>
              <a:chOff x="838200" y="2431049"/>
              <a:chExt cx="1666222" cy="997951"/>
            </a:xfrm>
          </p:grpSpPr>
          <p:pic>
            <p:nvPicPr>
              <p:cNvPr id="7" name="Picture 6">
                <a:extLst>
                  <a:ext uri="{FF2B5EF4-FFF2-40B4-BE49-F238E27FC236}">
                    <a16:creationId xmlns:a16="http://schemas.microsoft.com/office/drawing/2014/main" id="{6EE355F5-A05C-3C4B-9F94-A9629264A058}"/>
                  </a:ext>
                </a:extLst>
              </p:cNvPr>
              <p:cNvPicPr>
                <a:picLocks noChangeAspect="1"/>
              </p:cNvPicPr>
              <p:nvPr/>
            </p:nvPicPr>
            <p:blipFill rotWithShape="1">
              <a:blip r:embed="rId9"/>
              <a:srcRect l="43217" t="63158" r="13040" b="10643"/>
              <a:stretch/>
            </p:blipFill>
            <p:spPr>
              <a:xfrm>
                <a:off x="838200" y="2431049"/>
                <a:ext cx="1666222" cy="997951"/>
              </a:xfrm>
              <a:prstGeom prst="rect">
                <a:avLst/>
              </a:prstGeom>
            </p:spPr>
          </p:pic>
          <p:pic>
            <p:nvPicPr>
              <p:cNvPr id="8" name="Picture 7">
                <a:extLst>
                  <a:ext uri="{FF2B5EF4-FFF2-40B4-BE49-F238E27FC236}">
                    <a16:creationId xmlns:a16="http://schemas.microsoft.com/office/drawing/2014/main" id="{86B41720-B1B9-014B-9855-7AB76FBA9E00}"/>
                  </a:ext>
                </a:extLst>
              </p:cNvPr>
              <p:cNvPicPr>
                <a:picLocks noChangeAspect="1"/>
              </p:cNvPicPr>
              <p:nvPr/>
            </p:nvPicPr>
            <p:blipFill rotWithShape="1">
              <a:blip r:embed="rId10"/>
              <a:srcRect l="36270" t="36289" r="35967" b="49578"/>
              <a:stretch/>
            </p:blipFill>
            <p:spPr>
              <a:xfrm>
                <a:off x="1111001" y="2575641"/>
                <a:ext cx="1120620" cy="570470"/>
              </a:xfrm>
              <a:prstGeom prst="rect">
                <a:avLst/>
              </a:prstGeom>
            </p:spPr>
          </p:pic>
        </p:grpSp>
        <p:sp>
          <p:nvSpPr>
            <p:cNvPr id="26" name="TextBox 25">
              <a:extLst>
                <a:ext uri="{FF2B5EF4-FFF2-40B4-BE49-F238E27FC236}">
                  <a16:creationId xmlns:a16="http://schemas.microsoft.com/office/drawing/2014/main" id="{7EA8E5F9-5016-804B-804D-F4D552FB52AB}"/>
                </a:ext>
              </a:extLst>
            </p:cNvPr>
            <p:cNvSpPr txBox="1"/>
            <p:nvPr/>
          </p:nvSpPr>
          <p:spPr>
            <a:xfrm>
              <a:off x="1992295" y="3144876"/>
              <a:ext cx="761747" cy="1015663"/>
            </a:xfrm>
            <a:prstGeom prst="rect">
              <a:avLst/>
            </a:prstGeom>
            <a:noFill/>
          </p:spPr>
          <p:txBody>
            <a:bodyPr wrap="none" rtlCol="0">
              <a:spAutoFit/>
            </a:bodyPr>
            <a:lstStyle/>
            <a:p>
              <a:r>
                <a:rPr lang="en-US" sz="6000" b="1">
                  <a:solidFill>
                    <a:srgbClr val="00B050"/>
                  </a:solidFill>
                </a:rPr>
                <a:t>✓</a:t>
              </a:r>
            </a:p>
          </p:txBody>
        </p:sp>
      </p:grpSp>
      <p:grpSp>
        <p:nvGrpSpPr>
          <p:cNvPr id="29" name="Group 28">
            <a:extLst>
              <a:ext uri="{FF2B5EF4-FFF2-40B4-BE49-F238E27FC236}">
                <a16:creationId xmlns:a16="http://schemas.microsoft.com/office/drawing/2014/main" id="{73507B82-3883-B04C-9516-6FC13F21ED4E}"/>
              </a:ext>
            </a:extLst>
          </p:cNvPr>
          <p:cNvGrpSpPr/>
          <p:nvPr/>
        </p:nvGrpSpPr>
        <p:grpSpPr>
          <a:xfrm>
            <a:off x="2934239" y="2943465"/>
            <a:ext cx="761747" cy="1015663"/>
            <a:chOff x="3525431" y="3176626"/>
            <a:chExt cx="761747" cy="1015663"/>
          </a:xfrm>
        </p:grpSpPr>
        <p:pic>
          <p:nvPicPr>
            <p:cNvPr id="13" name="Picture 12">
              <a:extLst>
                <a:ext uri="{FF2B5EF4-FFF2-40B4-BE49-F238E27FC236}">
                  <a16:creationId xmlns:a16="http://schemas.microsoft.com/office/drawing/2014/main" id="{56F4B4B0-02E8-9E44-9E30-95840A17ED45}"/>
                </a:ext>
              </a:extLst>
            </p:cNvPr>
            <p:cNvPicPr>
              <a:picLocks noChangeAspect="1"/>
            </p:cNvPicPr>
            <p:nvPr/>
          </p:nvPicPr>
          <p:blipFill>
            <a:blip r:embed="rId12"/>
            <a:stretch>
              <a:fillRect/>
            </a:stretch>
          </p:blipFill>
          <p:spPr>
            <a:xfrm>
              <a:off x="3695986" y="3383386"/>
              <a:ext cx="433611" cy="581039"/>
            </a:xfrm>
            <a:prstGeom prst="rect">
              <a:avLst/>
            </a:prstGeom>
            <a:ln>
              <a:solidFill>
                <a:schemeClr val="tx1"/>
              </a:solidFill>
            </a:ln>
            <a:effectLst>
              <a:outerShdw blurRad="50800" dist="38100" dir="2700000" algn="tl" rotWithShape="0">
                <a:prstClr val="black">
                  <a:alpha val="40000"/>
                </a:prstClr>
              </a:outerShdw>
            </a:effectLst>
          </p:spPr>
        </p:pic>
        <p:sp>
          <p:nvSpPr>
            <p:cNvPr id="27" name="TextBox 26">
              <a:extLst>
                <a:ext uri="{FF2B5EF4-FFF2-40B4-BE49-F238E27FC236}">
                  <a16:creationId xmlns:a16="http://schemas.microsoft.com/office/drawing/2014/main" id="{7F006272-D38C-3440-BD37-04B74F69B22B}"/>
                </a:ext>
              </a:extLst>
            </p:cNvPr>
            <p:cNvSpPr txBox="1"/>
            <p:nvPr/>
          </p:nvSpPr>
          <p:spPr>
            <a:xfrm>
              <a:off x="3525431" y="3176626"/>
              <a:ext cx="761747" cy="1015663"/>
            </a:xfrm>
            <a:prstGeom prst="rect">
              <a:avLst/>
            </a:prstGeom>
            <a:noFill/>
          </p:spPr>
          <p:txBody>
            <a:bodyPr wrap="none" rtlCol="0">
              <a:spAutoFit/>
            </a:bodyPr>
            <a:lstStyle/>
            <a:p>
              <a:r>
                <a:rPr lang="en-US" sz="6000" b="1">
                  <a:solidFill>
                    <a:srgbClr val="00B050"/>
                  </a:solidFill>
                </a:rPr>
                <a:t>✓</a:t>
              </a:r>
            </a:p>
          </p:txBody>
        </p:sp>
      </p:grpSp>
      <p:grpSp>
        <p:nvGrpSpPr>
          <p:cNvPr id="30" name="Group 29">
            <a:extLst>
              <a:ext uri="{FF2B5EF4-FFF2-40B4-BE49-F238E27FC236}">
                <a16:creationId xmlns:a16="http://schemas.microsoft.com/office/drawing/2014/main" id="{2B01C3E1-6C59-1C40-8446-A7AB81DAD635}"/>
              </a:ext>
            </a:extLst>
          </p:cNvPr>
          <p:cNvGrpSpPr>
            <a:grpSpLocks noChangeAspect="1"/>
          </p:cNvGrpSpPr>
          <p:nvPr/>
        </p:nvGrpSpPr>
        <p:grpSpPr>
          <a:xfrm>
            <a:off x="10620491" y="3207848"/>
            <a:ext cx="819983" cy="491113"/>
            <a:chOff x="838200" y="2431049"/>
            <a:chExt cx="1666222" cy="997951"/>
          </a:xfrm>
        </p:grpSpPr>
        <p:pic>
          <p:nvPicPr>
            <p:cNvPr id="31" name="Picture 30">
              <a:extLst>
                <a:ext uri="{FF2B5EF4-FFF2-40B4-BE49-F238E27FC236}">
                  <a16:creationId xmlns:a16="http://schemas.microsoft.com/office/drawing/2014/main" id="{F1AAE8DD-743E-DD40-8022-46553842E617}"/>
                </a:ext>
              </a:extLst>
            </p:cNvPr>
            <p:cNvPicPr>
              <a:picLocks noChangeAspect="1"/>
            </p:cNvPicPr>
            <p:nvPr/>
          </p:nvPicPr>
          <p:blipFill rotWithShape="1">
            <a:blip r:embed="rId9"/>
            <a:srcRect l="43217" t="63158" r="13040" b="10643"/>
            <a:stretch/>
          </p:blipFill>
          <p:spPr>
            <a:xfrm>
              <a:off x="838200" y="2431049"/>
              <a:ext cx="1666222" cy="997951"/>
            </a:xfrm>
            <a:prstGeom prst="rect">
              <a:avLst/>
            </a:prstGeom>
          </p:spPr>
        </p:pic>
        <p:pic>
          <p:nvPicPr>
            <p:cNvPr id="32" name="Picture 31">
              <a:extLst>
                <a:ext uri="{FF2B5EF4-FFF2-40B4-BE49-F238E27FC236}">
                  <a16:creationId xmlns:a16="http://schemas.microsoft.com/office/drawing/2014/main" id="{22EEE2F2-0A3A-554A-A114-86260CC7E4BF}"/>
                </a:ext>
              </a:extLst>
            </p:cNvPr>
            <p:cNvPicPr>
              <a:picLocks noChangeAspect="1"/>
            </p:cNvPicPr>
            <p:nvPr/>
          </p:nvPicPr>
          <p:blipFill rotWithShape="1">
            <a:blip r:embed="rId10"/>
            <a:srcRect l="36270" t="36289" r="35967" b="49578"/>
            <a:stretch/>
          </p:blipFill>
          <p:spPr>
            <a:xfrm>
              <a:off x="1111001" y="2575641"/>
              <a:ext cx="1120620" cy="570470"/>
            </a:xfrm>
            <a:prstGeom prst="rect">
              <a:avLst/>
            </a:prstGeom>
          </p:spPr>
        </p:pic>
      </p:grpSp>
      <p:grpSp>
        <p:nvGrpSpPr>
          <p:cNvPr id="33" name="Group 32">
            <a:extLst>
              <a:ext uri="{FF2B5EF4-FFF2-40B4-BE49-F238E27FC236}">
                <a16:creationId xmlns:a16="http://schemas.microsoft.com/office/drawing/2014/main" id="{C4353FFA-7D83-AD44-BD8A-B8AD512B20A0}"/>
              </a:ext>
            </a:extLst>
          </p:cNvPr>
          <p:cNvGrpSpPr>
            <a:grpSpLocks noChangeAspect="1"/>
          </p:cNvGrpSpPr>
          <p:nvPr/>
        </p:nvGrpSpPr>
        <p:grpSpPr>
          <a:xfrm>
            <a:off x="9910418" y="3197356"/>
            <a:ext cx="950640" cy="481866"/>
            <a:chOff x="4501742" y="3502408"/>
            <a:chExt cx="1081084" cy="547986"/>
          </a:xfrm>
        </p:grpSpPr>
        <p:grpSp>
          <p:nvGrpSpPr>
            <p:cNvPr id="34" name="Group 33">
              <a:extLst>
                <a:ext uri="{FF2B5EF4-FFF2-40B4-BE49-F238E27FC236}">
                  <a16:creationId xmlns:a16="http://schemas.microsoft.com/office/drawing/2014/main" id="{D65FB993-9BB8-AA41-A9F2-9559FC1FB89F}"/>
                </a:ext>
              </a:extLst>
            </p:cNvPr>
            <p:cNvGrpSpPr>
              <a:grpSpLocks noChangeAspect="1"/>
            </p:cNvGrpSpPr>
            <p:nvPr/>
          </p:nvGrpSpPr>
          <p:grpSpPr>
            <a:xfrm>
              <a:off x="4501742" y="3553091"/>
              <a:ext cx="830318" cy="497303"/>
              <a:chOff x="838200" y="2431049"/>
              <a:chExt cx="1666222" cy="997951"/>
            </a:xfrm>
          </p:grpSpPr>
          <p:pic>
            <p:nvPicPr>
              <p:cNvPr id="36" name="Picture 35">
                <a:extLst>
                  <a:ext uri="{FF2B5EF4-FFF2-40B4-BE49-F238E27FC236}">
                    <a16:creationId xmlns:a16="http://schemas.microsoft.com/office/drawing/2014/main" id="{38DA3477-0CC9-5E4B-BAF1-084A23158DF3}"/>
                  </a:ext>
                </a:extLst>
              </p:cNvPr>
              <p:cNvPicPr>
                <a:picLocks noChangeAspect="1"/>
              </p:cNvPicPr>
              <p:nvPr/>
            </p:nvPicPr>
            <p:blipFill rotWithShape="1">
              <a:blip r:embed="rId9"/>
              <a:srcRect l="43217" t="63158" r="13040" b="10643"/>
              <a:stretch/>
            </p:blipFill>
            <p:spPr>
              <a:xfrm>
                <a:off x="838200" y="2431049"/>
                <a:ext cx="1666222" cy="997951"/>
              </a:xfrm>
              <a:prstGeom prst="rect">
                <a:avLst/>
              </a:prstGeom>
            </p:spPr>
          </p:pic>
          <p:pic>
            <p:nvPicPr>
              <p:cNvPr id="37" name="Picture 36">
                <a:extLst>
                  <a:ext uri="{FF2B5EF4-FFF2-40B4-BE49-F238E27FC236}">
                    <a16:creationId xmlns:a16="http://schemas.microsoft.com/office/drawing/2014/main" id="{7F1F18AE-92B2-CC4E-97B2-4FB4DB9330C2}"/>
                  </a:ext>
                </a:extLst>
              </p:cNvPr>
              <p:cNvPicPr>
                <a:picLocks noChangeAspect="1"/>
              </p:cNvPicPr>
              <p:nvPr/>
            </p:nvPicPr>
            <p:blipFill rotWithShape="1">
              <a:blip r:embed="rId10"/>
              <a:srcRect l="36270" t="36289" r="35967" b="49578"/>
              <a:stretch/>
            </p:blipFill>
            <p:spPr>
              <a:xfrm>
                <a:off x="1111001" y="2575641"/>
                <a:ext cx="1120620" cy="570470"/>
              </a:xfrm>
              <a:prstGeom prst="rect">
                <a:avLst/>
              </a:prstGeom>
            </p:spPr>
          </p:pic>
        </p:grpSp>
        <p:pic>
          <p:nvPicPr>
            <p:cNvPr id="35" name="Picture 34">
              <a:extLst>
                <a:ext uri="{FF2B5EF4-FFF2-40B4-BE49-F238E27FC236}">
                  <a16:creationId xmlns:a16="http://schemas.microsoft.com/office/drawing/2014/main" id="{CC84265E-E0FB-074B-99BE-A1CD6A0B7F63}"/>
                </a:ext>
              </a:extLst>
            </p:cNvPr>
            <p:cNvPicPr>
              <a:picLocks noChangeAspect="1"/>
            </p:cNvPicPr>
            <p:nvPr/>
          </p:nvPicPr>
          <p:blipFill rotWithShape="1">
            <a:blip r:embed="rId11"/>
            <a:srcRect l="12643" t="59070" r="74671" b="34873"/>
            <a:stretch/>
          </p:blipFill>
          <p:spPr>
            <a:xfrm>
              <a:off x="4809407" y="3502408"/>
              <a:ext cx="773419" cy="369321"/>
            </a:xfrm>
            <a:prstGeom prst="roundRect">
              <a:avLst>
                <a:gd name="adj" fmla="val 18030"/>
              </a:avLst>
            </a:prstGeom>
          </p:spPr>
        </p:pic>
      </p:grpSp>
      <p:sp>
        <p:nvSpPr>
          <p:cNvPr id="38" name="Rectangle 37">
            <a:extLst>
              <a:ext uri="{FF2B5EF4-FFF2-40B4-BE49-F238E27FC236}">
                <a16:creationId xmlns:a16="http://schemas.microsoft.com/office/drawing/2014/main" id="{49E75F8B-CD33-CE45-A6D3-54888ECB8EA1}"/>
              </a:ext>
            </a:extLst>
          </p:cNvPr>
          <p:cNvSpPr/>
          <p:nvPr/>
        </p:nvSpPr>
        <p:spPr>
          <a:xfrm>
            <a:off x="12573000" y="81598"/>
            <a:ext cx="2180301" cy="1723582"/>
          </a:xfrm>
          <a:prstGeom prst="rect">
            <a:avLst/>
          </a:prstGeom>
          <a:solidFill>
            <a:srgbClr val="E066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TBD pending question to Dominique re: when NRC folks tend to leave on holiday</a:t>
            </a:r>
            <a:endParaRPr lang="en-US"/>
          </a:p>
        </p:txBody>
      </p:sp>
      <p:sp>
        <p:nvSpPr>
          <p:cNvPr id="39" name="Rectangle 38">
            <a:extLst>
              <a:ext uri="{FF2B5EF4-FFF2-40B4-BE49-F238E27FC236}">
                <a16:creationId xmlns:a16="http://schemas.microsoft.com/office/drawing/2014/main" id="{0FEBEAF4-4240-E143-93EC-F33D1AEBB348}"/>
              </a:ext>
            </a:extLst>
          </p:cNvPr>
          <p:cNvSpPr/>
          <p:nvPr/>
        </p:nvSpPr>
        <p:spPr>
          <a:xfrm>
            <a:off x="12535898" y="1994100"/>
            <a:ext cx="2568306" cy="13656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ORG/SITE-SPECIFIC </a:t>
            </a:r>
          </a:p>
          <a:p>
            <a:pPr algn="ctr"/>
            <a:endParaRPr lang="en-US">
              <a:solidFill>
                <a:schemeClr val="tx1"/>
              </a:solidFill>
            </a:endParaRPr>
          </a:p>
          <a:p>
            <a:pPr algn="ctr"/>
            <a:r>
              <a:rPr lang="en-US">
                <a:solidFill>
                  <a:schemeClr val="tx1"/>
                </a:solidFill>
              </a:rPr>
              <a:t>Dates</a:t>
            </a:r>
          </a:p>
        </p:txBody>
      </p:sp>
      <p:sp>
        <p:nvSpPr>
          <p:cNvPr id="40" name="TextBox 39"/>
          <p:cNvSpPr txBox="1"/>
          <p:nvPr/>
        </p:nvSpPr>
        <p:spPr>
          <a:xfrm>
            <a:off x="4988901" y="4659305"/>
            <a:ext cx="1107098" cy="646331"/>
          </a:xfrm>
          <a:prstGeom prst="rect">
            <a:avLst/>
          </a:prstGeom>
          <a:noFill/>
        </p:spPr>
        <p:txBody>
          <a:bodyPr wrap="none" rtlCol="0">
            <a:spAutoFit/>
          </a:bodyPr>
          <a:lstStyle/>
          <a:p>
            <a:pPr algn="ctr"/>
            <a:r>
              <a:rPr lang="en-US" b="1"/>
              <a:t>Abridged </a:t>
            </a:r>
          </a:p>
          <a:p>
            <a:pPr algn="ctr"/>
            <a:r>
              <a:rPr lang="en-US" b="1"/>
              <a:t>Slides</a:t>
            </a:r>
          </a:p>
        </p:txBody>
      </p:sp>
    </p:spTree>
    <p:extLst>
      <p:ext uri="{BB962C8B-B14F-4D97-AF65-F5344CB8AC3E}">
        <p14:creationId xmlns:p14="http://schemas.microsoft.com/office/powerpoint/2010/main" val="395663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2BFB88E7-D385-E44C-8262-9134BEA1C846}"/>
                                            </p:graphic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graphicEl>
                                              <a:dgm id="{3D772611-66D0-5141-AFF4-4579D1FE271F}"/>
                                            </p:graphic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E98B3DE9-FD0D-C942-80CB-585327290685}"/>
                                            </p:graphic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graphicEl>
                                              <a:dgm id="{631CB58A-E5A4-4B42-9743-5D5388CEA8E2}"/>
                                            </p:graphic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graphicEl>
                                              <a:dgm id="{F44673F5-07CB-8741-80F5-9CF18A8E479D}"/>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graphicEl>
                                              <a:dgm id="{AF086898-2BE1-604B-96AA-1AA37E20030E}"/>
                                            </p:graphic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graphicEl>
                                              <a:dgm id="{741A5201-94EE-7346-9E43-95F4FBA71A6B}"/>
                                            </p:graphic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uiExpand="1">
        <p:bldSub>
          <a:bldDgm bld="one"/>
        </p:bldSub>
      </p:bldGraphic>
      <p:bldP spid="40"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EF03BE3096344939C3B3C5A3393C8" ma:contentTypeVersion="13" ma:contentTypeDescription="Create a new document." ma:contentTypeScope="" ma:versionID="74212a476d46ff7922120b21e0546149">
  <xsd:schema xmlns:xsd="http://www.w3.org/2001/XMLSchema" xmlns:xs="http://www.w3.org/2001/XMLSchema" xmlns:p="http://schemas.microsoft.com/office/2006/metadata/properties" xmlns:ns2="9248bd4d-983f-481b-94ed-43b9b0ed5909" xmlns:ns3="614c7cc6-af95-4f95-a632-56b73bd80f1a" targetNamespace="http://schemas.microsoft.com/office/2006/metadata/properties" ma:root="true" ma:fieldsID="ac7bd8ff7b7c4a5733a93dbba3c1c272" ns2:_="" ns3:_="">
    <xsd:import namespace="9248bd4d-983f-481b-94ed-43b9b0ed5909"/>
    <xsd:import namespace="614c7cc6-af95-4f95-a632-56b73bd80f1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GenerationTime" minOccurs="0"/>
                <xsd:element ref="ns3:MediaServiceEventHashCode" minOccurs="0"/>
                <xsd:element ref="ns3:MediaLengthInSeconds" minOccurs="0"/>
                <xsd:element ref="ns3:lcf76f155ced4ddcb4097134ff3c332f"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48bd4d-983f-481b-94ed-43b9b0ed590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14c7cc6-af95-4f95-a632-56b73bd80f1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bf906fe-3e8e-4b22-a6fd-bde302b9218c"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511207-84D8-4C2C-8070-63CE5B711F51}"/>
</file>

<file path=customXml/itemProps2.xml><?xml version="1.0" encoding="utf-8"?>
<ds:datastoreItem xmlns:ds="http://schemas.openxmlformats.org/officeDocument/2006/customXml" ds:itemID="{D4472C93-9345-4088-835F-FF9B77844FAC}"/>
</file>

<file path=docProps/app.xml><?xml version="1.0" encoding="utf-8"?>
<Properties xmlns="http://schemas.openxmlformats.org/officeDocument/2006/extended-properties" xmlns:vt="http://schemas.openxmlformats.org/officeDocument/2006/docPropsVTypes">
  <Template/>
  <TotalTime>22805</TotalTime>
  <Words>8292</Words>
  <Application>Microsoft Office PowerPoint</Application>
  <PresentationFormat>Widescreen</PresentationFormat>
  <Paragraphs>792</Paragraphs>
  <Slides>46</Slides>
  <Notes>45</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Arial</vt:lpstr>
      <vt:lpstr>Calibri</vt:lpstr>
      <vt:lpstr>Calibri Light</vt:lpstr>
      <vt:lpstr>Helvetica Neue</vt:lpstr>
      <vt:lpstr>Noteworthy</vt:lpstr>
      <vt:lpstr>Noteworthy Bold</vt:lpstr>
      <vt:lpstr>Raleway</vt:lpstr>
      <vt:lpstr>Times New Roman</vt:lpstr>
      <vt:lpstr>Office Theme</vt:lpstr>
      <vt:lpstr>Leadership Orientation Survey</vt:lpstr>
      <vt:lpstr>PowerPoint Presentation</vt:lpstr>
      <vt:lpstr>PowerPoint Presentation</vt:lpstr>
      <vt:lpstr>PowerPoint Presentation</vt:lpstr>
      <vt:lpstr>PowerPoint Presentation</vt:lpstr>
      <vt:lpstr>Yet STEM Professionals Do Have Influence</vt:lpstr>
      <vt:lpstr>PowerPoint Presentation</vt:lpstr>
      <vt:lpstr>Merging STEM Identity and Leader Identity</vt:lpstr>
      <vt:lpstr>PowerPoint Presentation</vt:lpstr>
      <vt:lpstr>PowerPoint Presentation</vt:lpstr>
      <vt:lpstr>Design Task: Who Was Most Successful?</vt:lpstr>
      <vt:lpstr>Four Strategies for Leadership  in STEM Organizations</vt:lpstr>
      <vt:lpstr>Autocratic Direction</vt:lpstr>
      <vt:lpstr>Technical Mastery</vt:lpstr>
      <vt:lpstr>Collaborative Optimization</vt:lpstr>
      <vt:lpstr>Organizational Innovation</vt:lpstr>
      <vt:lpstr>Design Task: What Type of Leader Did You Have?</vt:lpstr>
      <vt:lpstr>Benefits and Costs of Different Strategies</vt:lpstr>
      <vt:lpstr>How do we measure   leadership strategies?</vt:lpstr>
      <vt:lpstr>What Is Your Primary Leadership Strategy?</vt:lpstr>
      <vt:lpstr>Rethinking Leadership in STEM</vt:lpstr>
      <vt:lpstr>Distribution of Leadership Orientations </vt:lpstr>
      <vt:lpstr>Non-Technical Leadership Grows Over Time</vt:lpstr>
      <vt:lpstr>Brainstorming Examples of Influence Write concrete actions on colour-coded note cards (3 min) &amp; discuss at your table (7 min)</vt:lpstr>
      <vt:lpstr>Core Competencies of Leadership Strategies</vt:lpstr>
      <vt:lpstr>PowerPoint Presentation</vt:lpstr>
      <vt:lpstr>Reflection Survey #2</vt:lpstr>
      <vt:lpstr>HAND OFF FROM RISE TO WINSETT</vt:lpstr>
      <vt:lpstr>PowerPoint Presentation</vt:lpstr>
      <vt:lpstr>PowerPoint Presentation</vt:lpstr>
      <vt:lpstr>Becoming a Better Leader by Drawing on the Science of Goal Pursuit</vt:lpstr>
      <vt:lpstr>Which is Your Primary Strategy? Identify a Growth Strategy to Develop</vt:lpstr>
      <vt:lpstr>Opportunities for Leadership</vt:lpstr>
      <vt:lpstr>Opportunities for Leadership</vt:lpstr>
      <vt:lpstr>Putting Leadership on Autopilot by  Creating If-Then Contingencies</vt:lpstr>
      <vt:lpstr>Putting Leadership on Autopilot by  Creating If-Then Contingencies</vt:lpstr>
      <vt:lpstr>Putting Leadership on Autopilot by  Creating If-Then Contingencies</vt:lpstr>
      <vt:lpstr>PowerPoint Presentation</vt:lpstr>
      <vt:lpstr>Crowd-Sourcing Leadership</vt:lpstr>
      <vt:lpstr>PowerPoint Presentation</vt:lpstr>
      <vt:lpstr>Crowd-Sourcing Leadership</vt:lpstr>
      <vt:lpstr>Give Yourself a Leadership “Nudge”</vt:lpstr>
      <vt:lpstr>PowerPoint Presentation</vt:lpstr>
      <vt:lpstr>Reflection Survey #3 + Workshop Evaluation</vt:lpstr>
      <vt:lpstr>Wrap Up and Conclusions</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Toni’s notes on leadership (jan 4, 2019)</dc:title>
  <dc:creator>William Hall</dc:creator>
  <cp:lastModifiedBy>Emily Cyr</cp:lastModifiedBy>
  <cp:revision>515</cp:revision>
  <cp:lastPrinted>2019-05-06T16:05:09Z</cp:lastPrinted>
  <dcterms:created xsi:type="dcterms:W3CDTF">2019-01-18T16:22:20Z</dcterms:created>
  <dcterms:modified xsi:type="dcterms:W3CDTF">2020-02-18T17:53:40Z</dcterms:modified>
</cp:coreProperties>
</file>