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1" r:id="rId1"/>
  </p:sldMasterIdLst>
  <p:notesMasterIdLst>
    <p:notesMasterId r:id="rId55"/>
  </p:notesMasterIdLst>
  <p:handoutMasterIdLst>
    <p:handoutMasterId r:id="rId56"/>
  </p:handoutMasterIdLst>
  <p:sldIdLst>
    <p:sldId id="782" r:id="rId2"/>
    <p:sldId id="741" r:id="rId3"/>
    <p:sldId id="769" r:id="rId4"/>
    <p:sldId id="697" r:id="rId5"/>
    <p:sldId id="826" r:id="rId6"/>
    <p:sldId id="712" r:id="rId7"/>
    <p:sldId id="821" r:id="rId8"/>
    <p:sldId id="756" r:id="rId9"/>
    <p:sldId id="758" r:id="rId10"/>
    <p:sldId id="734" r:id="rId11"/>
    <p:sldId id="735" r:id="rId12"/>
    <p:sldId id="827" r:id="rId13"/>
    <p:sldId id="584" r:id="rId14"/>
    <p:sldId id="585" r:id="rId15"/>
    <p:sldId id="717" r:id="rId16"/>
    <p:sldId id="828" r:id="rId17"/>
    <p:sldId id="595" r:id="rId18"/>
    <p:sldId id="564" r:id="rId19"/>
    <p:sldId id="597" r:id="rId20"/>
    <p:sldId id="718" r:id="rId21"/>
    <p:sldId id="763" r:id="rId22"/>
    <p:sldId id="719" r:id="rId23"/>
    <p:sldId id="754" r:id="rId24"/>
    <p:sldId id="772" r:id="rId25"/>
    <p:sldId id="779" r:id="rId26"/>
    <p:sldId id="770" r:id="rId27"/>
    <p:sldId id="603" r:id="rId28"/>
    <p:sldId id="647" r:id="rId29"/>
    <p:sldId id="774" r:id="rId30"/>
    <p:sldId id="775" r:id="rId31"/>
    <p:sldId id="829" r:id="rId32"/>
    <p:sldId id="632" r:id="rId33"/>
    <p:sldId id="517" r:id="rId34"/>
    <p:sldId id="557" r:id="rId35"/>
    <p:sldId id="753" r:id="rId36"/>
    <p:sldId id="537" r:id="rId37"/>
    <p:sldId id="628" r:id="rId38"/>
    <p:sldId id="816" r:id="rId39"/>
    <p:sldId id="776" r:id="rId40"/>
    <p:sldId id="476" r:id="rId41"/>
    <p:sldId id="605" r:id="rId42"/>
    <p:sldId id="639" r:id="rId43"/>
    <p:sldId id="641" r:id="rId44"/>
    <p:sldId id="761" r:id="rId45"/>
    <p:sldId id="771" r:id="rId46"/>
    <p:sldId id="638" r:id="rId47"/>
    <p:sldId id="721" r:id="rId48"/>
    <p:sldId id="332" r:id="rId49"/>
    <p:sldId id="727" r:id="rId50"/>
    <p:sldId id="736" r:id="rId51"/>
    <p:sldId id="609" r:id="rId52"/>
    <p:sldId id="773" r:id="rId53"/>
    <p:sldId id="780" r:id="rId54"/>
  </p:sldIdLst>
  <p:sldSz cx="12192000" cy="6858000"/>
  <p:notesSz cx="6858000" cy="29051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ni Schmader" initials="TS" lastIdx="2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9EAD"/>
    <a:srgbClr val="3B9586"/>
    <a:srgbClr val="E06697"/>
    <a:srgbClr val="E77639"/>
    <a:srgbClr val="E66726"/>
    <a:srgbClr val="EE7C31"/>
    <a:srgbClr val="5B9AD6"/>
    <a:srgbClr val="E39774"/>
    <a:srgbClr val="EF8C4D"/>
    <a:srgbClr val="6CAF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4D0EB4-58CF-49FD-B982-BE812DB30188}" v="1" dt="2023-11-14T17:32:41.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109" autoAdjust="0"/>
    <p:restoredTop sz="50980" autoAdjust="0"/>
  </p:normalViewPr>
  <p:slideViewPr>
    <p:cSldViewPr>
      <p:cViewPr>
        <p:scale>
          <a:sx n="66" d="100"/>
          <a:sy n="66" d="100"/>
        </p:scale>
        <p:origin x="955" y="413"/>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12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hburbank:Desktop:WPCS_Demographic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hburbank:Dropbox:Engendering%20Success%20in%20STEM%20(ESS):Planning%20Meetings:2018%20Knowledge%20Sharing%20Meeting:RISE%20Content:RISE%20WPCS%20Cohen's%20d%20Figs%20091218R.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Workbook12" TargetMode="Externa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8.2497505671309201E-2"/>
          <c:y val="3.4685274724813003E-2"/>
          <c:w val="0.89510361802553295"/>
          <c:h val="0.89852361739473896"/>
        </c:manualLayout>
      </c:layout>
      <c:barChart>
        <c:barDir val="bar"/>
        <c:grouping val="percentStacked"/>
        <c:varyColors val="0"/>
        <c:ser>
          <c:idx val="0"/>
          <c:order val="0"/>
          <c:tx>
            <c:strRef>
              <c:f>GraphFinal!$C$1</c:f>
              <c:strCache>
                <c:ptCount val="1"/>
                <c:pt idx="0">
                  <c:v>Science/R&amp;D</c:v>
                </c:pt>
              </c:strCache>
            </c:strRef>
          </c:tx>
          <c:spPr>
            <a:solidFill>
              <a:srgbClr val="849489"/>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GraphFinal!$C$2:$C$8</c:f>
              <c:numCache>
                <c:formatCode>General</c:formatCode>
                <c:ptCount val="7"/>
                <c:pt idx="0" formatCode="0%">
                  <c:v>0.46306592533757002</c:v>
                </c:pt>
              </c:numCache>
            </c:numRef>
          </c:val>
          <c:extLst>
            <c:ext xmlns:c16="http://schemas.microsoft.com/office/drawing/2014/chart" uri="{C3380CC4-5D6E-409C-BE32-E72D297353CC}">
              <c16:uniqueId val="{00000000-6FE2-466F-A4FB-992CF3CEA973}"/>
            </c:ext>
          </c:extLst>
        </c:ser>
        <c:ser>
          <c:idx val="1"/>
          <c:order val="1"/>
          <c:tx>
            <c:strRef>
              <c:f>GraphFinal!$D$1</c:f>
              <c:strCache>
                <c:ptCount val="1"/>
                <c:pt idx="0">
                  <c:v>Tech/Software</c:v>
                </c:pt>
              </c:strCache>
            </c:strRef>
          </c:tx>
          <c:spPr>
            <a:solidFill>
              <a:srgbClr val="9C7849"/>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GraphFinal!$D$2:$D$8</c:f>
              <c:numCache>
                <c:formatCode>General</c:formatCode>
                <c:ptCount val="7"/>
                <c:pt idx="0" formatCode="0%">
                  <c:v>0.23351866560762499</c:v>
                </c:pt>
              </c:numCache>
            </c:numRef>
          </c:val>
          <c:extLst>
            <c:ext xmlns:c16="http://schemas.microsoft.com/office/drawing/2014/chart" uri="{C3380CC4-5D6E-409C-BE32-E72D297353CC}">
              <c16:uniqueId val="{00000001-6FE2-466F-A4FB-992CF3CEA973}"/>
            </c:ext>
          </c:extLst>
        </c:ser>
        <c:ser>
          <c:idx val="2"/>
          <c:order val="2"/>
          <c:tx>
            <c:strRef>
              <c:f>GraphFinal!$E$1</c:f>
              <c:strCache>
                <c:ptCount val="1"/>
                <c:pt idx="0">
                  <c:v>Energy/Mining</c:v>
                </c:pt>
              </c:strCache>
            </c:strRef>
          </c:tx>
          <c:spPr>
            <a:solidFill>
              <a:srgbClr val="B4A4A2"/>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GraphFinal!$E$2:$E$8</c:f>
              <c:numCache>
                <c:formatCode>General</c:formatCode>
                <c:ptCount val="7"/>
                <c:pt idx="0" formatCode="0%">
                  <c:v>0.118347895154885</c:v>
                </c:pt>
              </c:numCache>
            </c:numRef>
          </c:val>
          <c:extLst>
            <c:ext xmlns:c16="http://schemas.microsoft.com/office/drawing/2014/chart" uri="{C3380CC4-5D6E-409C-BE32-E72D297353CC}">
              <c16:uniqueId val="{00000002-6FE2-466F-A4FB-992CF3CEA973}"/>
            </c:ext>
          </c:extLst>
        </c:ser>
        <c:ser>
          <c:idx val="3"/>
          <c:order val="3"/>
          <c:tx>
            <c:strRef>
              <c:f>GraphFinal!$F$1</c:f>
              <c:strCache>
                <c:ptCount val="1"/>
                <c:pt idx="0">
                  <c:v>Govt./Civil Eng.</c:v>
                </c:pt>
              </c:strCache>
            </c:strRef>
          </c:tx>
          <c:spPr>
            <a:solidFill>
              <a:srgbClr val="5F7A9B"/>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GraphFinal!$F$2:$F$8</c:f>
              <c:numCache>
                <c:formatCode>General</c:formatCode>
                <c:ptCount val="7"/>
                <c:pt idx="0" formatCode="0%">
                  <c:v>9.6108022239872901E-2</c:v>
                </c:pt>
              </c:numCache>
            </c:numRef>
          </c:val>
          <c:extLst>
            <c:ext xmlns:c16="http://schemas.microsoft.com/office/drawing/2014/chart" uri="{C3380CC4-5D6E-409C-BE32-E72D297353CC}">
              <c16:uniqueId val="{00000003-6FE2-466F-A4FB-992CF3CEA973}"/>
            </c:ext>
          </c:extLst>
        </c:ser>
        <c:ser>
          <c:idx val="4"/>
          <c:order val="4"/>
          <c:tx>
            <c:strRef>
              <c:f>GraphFinal!$G$1</c:f>
              <c:strCache>
                <c:ptCount val="1"/>
                <c:pt idx="0">
                  <c:v>Civil Eng.</c:v>
                </c:pt>
              </c:strCache>
            </c:strRef>
          </c:tx>
          <c:spPr>
            <a:solidFill>
              <a:srgbClr val="AAB3C2"/>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GraphFinal!$G$2:$G$8</c:f>
              <c:numCache>
                <c:formatCode>General</c:formatCode>
                <c:ptCount val="7"/>
                <c:pt idx="0" formatCode="0%">
                  <c:v>8.8959491660047602E-2</c:v>
                </c:pt>
              </c:numCache>
            </c:numRef>
          </c:val>
          <c:extLst>
            <c:ext xmlns:c16="http://schemas.microsoft.com/office/drawing/2014/chart" uri="{C3380CC4-5D6E-409C-BE32-E72D297353CC}">
              <c16:uniqueId val="{00000004-6FE2-466F-A4FB-992CF3CEA973}"/>
            </c:ext>
          </c:extLst>
        </c:ser>
        <c:ser>
          <c:idx val="5"/>
          <c:order val="5"/>
          <c:tx>
            <c:strRef>
              <c:f>GraphFinal!$H$1</c:f>
              <c:strCache>
                <c:ptCount val="1"/>
                <c:pt idx="0">
                  <c:v>Not P.Eng.</c:v>
                </c:pt>
              </c:strCache>
            </c:strRef>
          </c:tx>
          <c:invertIfNegative val="0"/>
          <c:dPt>
            <c:idx val="1"/>
            <c:invertIfNegative val="0"/>
            <c:bubble3D val="0"/>
            <c:spPr>
              <a:solidFill>
                <a:srgbClr val="B76051"/>
              </a:solidFill>
            </c:spPr>
            <c:extLst>
              <c:ext xmlns:c16="http://schemas.microsoft.com/office/drawing/2014/chart" uri="{C3380CC4-5D6E-409C-BE32-E72D297353CC}">
                <c16:uniqueId val="{00000006-6FE2-466F-A4FB-992CF3CEA973}"/>
              </c:ext>
            </c:extLst>
          </c:dPt>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GraphFinal!$H$2:$H$8</c:f>
              <c:numCache>
                <c:formatCode>0%</c:formatCode>
                <c:ptCount val="7"/>
                <c:pt idx="1">
                  <c:v>0.67619926199262004</c:v>
                </c:pt>
              </c:numCache>
            </c:numRef>
          </c:val>
          <c:extLst>
            <c:ext xmlns:c16="http://schemas.microsoft.com/office/drawing/2014/chart" uri="{C3380CC4-5D6E-409C-BE32-E72D297353CC}">
              <c16:uniqueId val="{00000007-6FE2-466F-A4FB-992CF3CEA973}"/>
            </c:ext>
          </c:extLst>
        </c:ser>
        <c:ser>
          <c:idx val="6"/>
          <c:order val="6"/>
          <c:tx>
            <c:strRef>
              <c:f>GraphFinal!$I$1</c:f>
              <c:strCache>
                <c:ptCount val="1"/>
                <c:pt idx="0">
                  <c:v>Current P.Eng.</c:v>
                </c:pt>
              </c:strCache>
            </c:strRef>
          </c:tx>
          <c:spPr>
            <a:solidFill>
              <a:srgbClr val="849489"/>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GraphFinal!$I$2:$I$8</c:f>
              <c:numCache>
                <c:formatCode>0%</c:formatCode>
                <c:ptCount val="7"/>
                <c:pt idx="1">
                  <c:v>0.19557195571955699</c:v>
                </c:pt>
              </c:numCache>
            </c:numRef>
          </c:val>
          <c:extLst>
            <c:ext xmlns:c16="http://schemas.microsoft.com/office/drawing/2014/chart" uri="{C3380CC4-5D6E-409C-BE32-E72D297353CC}">
              <c16:uniqueId val="{00000008-6FE2-466F-A4FB-992CF3CEA973}"/>
            </c:ext>
          </c:extLst>
        </c:ser>
        <c:ser>
          <c:idx val="7"/>
          <c:order val="7"/>
          <c:tx>
            <c:strRef>
              <c:f>GraphFinal!$J$1</c:f>
              <c:strCache>
                <c:ptCount val="1"/>
                <c:pt idx="0">
                  <c:v>Future P.Eng.</c:v>
                </c:pt>
              </c:strCache>
            </c:strRef>
          </c:tx>
          <c:spPr>
            <a:solidFill>
              <a:srgbClr val="9C7849"/>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GraphFinal!$J$2:$J$8</c:f>
              <c:numCache>
                <c:formatCode>0%</c:formatCode>
                <c:ptCount val="7"/>
                <c:pt idx="1">
                  <c:v>0.128228782287823</c:v>
                </c:pt>
              </c:numCache>
            </c:numRef>
          </c:val>
          <c:extLst>
            <c:ext xmlns:c16="http://schemas.microsoft.com/office/drawing/2014/chart" uri="{C3380CC4-5D6E-409C-BE32-E72D297353CC}">
              <c16:uniqueId val="{00000009-6FE2-466F-A4FB-992CF3CEA973}"/>
            </c:ext>
          </c:extLst>
        </c:ser>
        <c:ser>
          <c:idx val="8"/>
          <c:order val="8"/>
          <c:tx>
            <c:strRef>
              <c:f>GraphFinal!$K$1</c:f>
              <c:strCache>
                <c:ptCount val="1"/>
                <c:pt idx="0">
                  <c:v>Straight/Heterosexual</c:v>
                </c:pt>
              </c:strCache>
            </c:strRef>
          </c:tx>
          <c:spPr>
            <a:solidFill>
              <a:srgbClr val="B4A4A2"/>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GraphFinal!$K$2:$K$8</c:f>
              <c:numCache>
                <c:formatCode>General</c:formatCode>
                <c:ptCount val="7"/>
                <c:pt idx="2" formatCode="0%">
                  <c:v>0.87488061127029604</c:v>
                </c:pt>
              </c:numCache>
            </c:numRef>
          </c:val>
          <c:extLst>
            <c:ext xmlns:c16="http://schemas.microsoft.com/office/drawing/2014/chart" uri="{C3380CC4-5D6E-409C-BE32-E72D297353CC}">
              <c16:uniqueId val="{0000000A-6FE2-466F-A4FB-992CF3CEA973}"/>
            </c:ext>
          </c:extLst>
        </c:ser>
        <c:ser>
          <c:idx val="9"/>
          <c:order val="9"/>
          <c:tx>
            <c:strRef>
              <c:f>GraphFinal!$L$1</c:f>
              <c:strCache>
                <c:ptCount val="1"/>
                <c:pt idx="0">
                  <c:v>Decline</c:v>
                </c:pt>
              </c:strCache>
            </c:strRef>
          </c:tx>
          <c:spPr>
            <a:solidFill>
              <a:srgbClr val="5F7A9B"/>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GraphFinal!$L$2:$L$8</c:f>
              <c:numCache>
                <c:formatCode>General</c:formatCode>
                <c:ptCount val="7"/>
                <c:pt idx="2" formatCode="0%">
                  <c:v>6.20821394460363E-2</c:v>
                </c:pt>
              </c:numCache>
            </c:numRef>
          </c:val>
          <c:extLst>
            <c:ext xmlns:c16="http://schemas.microsoft.com/office/drawing/2014/chart" uri="{C3380CC4-5D6E-409C-BE32-E72D297353CC}">
              <c16:uniqueId val="{0000000B-6FE2-466F-A4FB-992CF3CEA973}"/>
            </c:ext>
          </c:extLst>
        </c:ser>
        <c:ser>
          <c:idx val="10"/>
          <c:order val="10"/>
          <c:tx>
            <c:strRef>
              <c:f>GraphFinal!$M$1</c:f>
              <c:strCache>
                <c:ptCount val="1"/>
                <c:pt idx="0">
                  <c:v>LGBTQ+</c:v>
                </c:pt>
              </c:strCache>
            </c:strRef>
          </c:tx>
          <c:spPr>
            <a:solidFill>
              <a:srgbClr val="AAB3C2"/>
            </a:solidFill>
          </c:spPr>
          <c:invertIfNegative val="0"/>
          <c:dLbls>
            <c:dLbl>
              <c:idx val="2"/>
              <c:tx>
                <c:rich>
                  <a:bodyPr/>
                  <a:lstStyle/>
                  <a:p>
                    <a:r>
                      <a:rPr lang="en-US"/>
                      <a:t>LGBQ+</a:t>
                    </a:r>
                  </a:p>
                </c:rich>
              </c:tx>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21F-497C-8DCF-FA40F1390A22}"/>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GraphFinal!$M$2:$M$8</c:f>
              <c:numCache>
                <c:formatCode>General</c:formatCode>
                <c:ptCount val="7"/>
                <c:pt idx="2" formatCode="0%">
                  <c:v>6.6793893129771006E-2</c:v>
                </c:pt>
              </c:numCache>
            </c:numRef>
          </c:val>
          <c:extLst>
            <c:ext xmlns:c16="http://schemas.microsoft.com/office/drawing/2014/chart" uri="{C3380CC4-5D6E-409C-BE32-E72D297353CC}">
              <c16:uniqueId val="{0000000C-6FE2-466F-A4FB-992CF3CEA973}"/>
            </c:ext>
          </c:extLst>
        </c:ser>
        <c:ser>
          <c:idx val="11"/>
          <c:order val="11"/>
          <c:tx>
            <c:strRef>
              <c:f>GraphFinal!$N$1</c:f>
              <c:strCache>
                <c:ptCount val="1"/>
                <c:pt idx="0">
                  <c:v>Canada</c:v>
                </c:pt>
              </c:strCache>
            </c:strRef>
          </c:tx>
          <c:invertIfNegative val="0"/>
          <c:dPt>
            <c:idx val="3"/>
            <c:invertIfNegative val="0"/>
            <c:bubble3D val="0"/>
            <c:spPr>
              <a:solidFill>
                <a:srgbClr val="B76051"/>
              </a:solidFill>
            </c:spPr>
            <c:extLst>
              <c:ext xmlns:c16="http://schemas.microsoft.com/office/drawing/2014/chart" uri="{C3380CC4-5D6E-409C-BE32-E72D297353CC}">
                <c16:uniqueId val="{0000000E-6FE2-466F-A4FB-992CF3CEA973}"/>
              </c:ext>
            </c:extLst>
          </c:dPt>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GraphFinal!$N$2:$N$8</c:f>
              <c:numCache>
                <c:formatCode>General</c:formatCode>
                <c:ptCount val="7"/>
                <c:pt idx="3" formatCode="0%">
                  <c:v>0.68019801980198003</c:v>
                </c:pt>
              </c:numCache>
            </c:numRef>
          </c:val>
          <c:extLst>
            <c:ext xmlns:c16="http://schemas.microsoft.com/office/drawing/2014/chart" uri="{C3380CC4-5D6E-409C-BE32-E72D297353CC}">
              <c16:uniqueId val="{0000000F-6FE2-466F-A4FB-992CF3CEA973}"/>
            </c:ext>
          </c:extLst>
        </c:ser>
        <c:ser>
          <c:idx val="12"/>
          <c:order val="12"/>
          <c:tx>
            <c:strRef>
              <c:f>GraphFinal!$O$1</c:f>
              <c:strCache>
                <c:ptCount val="1"/>
                <c:pt idx="0">
                  <c:v>Asia</c:v>
                </c:pt>
              </c:strCache>
            </c:strRef>
          </c:tx>
          <c:spPr>
            <a:solidFill>
              <a:srgbClr val="849489"/>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GraphFinal!$O$2:$O$8</c:f>
              <c:numCache>
                <c:formatCode>General</c:formatCode>
                <c:ptCount val="7"/>
                <c:pt idx="3" formatCode="0%">
                  <c:v>9.4059405940594004E-2</c:v>
                </c:pt>
              </c:numCache>
            </c:numRef>
          </c:val>
          <c:extLst>
            <c:ext xmlns:c16="http://schemas.microsoft.com/office/drawing/2014/chart" uri="{C3380CC4-5D6E-409C-BE32-E72D297353CC}">
              <c16:uniqueId val="{00000010-6FE2-466F-A4FB-992CF3CEA973}"/>
            </c:ext>
          </c:extLst>
        </c:ser>
        <c:ser>
          <c:idx val="13"/>
          <c:order val="13"/>
          <c:tx>
            <c:strRef>
              <c:f>GraphFinal!$P$1</c:f>
              <c:strCache>
                <c:ptCount val="1"/>
                <c:pt idx="0">
                  <c:v>Europe</c:v>
                </c:pt>
              </c:strCache>
            </c:strRef>
          </c:tx>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GraphFinal!$P$2:$P$8</c:f>
              <c:numCache>
                <c:formatCode>General</c:formatCode>
                <c:ptCount val="7"/>
                <c:pt idx="3" formatCode="0%">
                  <c:v>8.81188118811881E-2</c:v>
                </c:pt>
              </c:numCache>
            </c:numRef>
          </c:val>
          <c:extLst>
            <c:ext xmlns:c16="http://schemas.microsoft.com/office/drawing/2014/chart" uri="{C3380CC4-5D6E-409C-BE32-E72D297353CC}">
              <c16:uniqueId val="{00000011-6FE2-466F-A4FB-992CF3CEA973}"/>
            </c:ext>
          </c:extLst>
        </c:ser>
        <c:ser>
          <c:idx val="14"/>
          <c:order val="14"/>
          <c:tx>
            <c:strRef>
              <c:f>GraphFinal!$Q$1</c:f>
              <c:strCache>
                <c:ptCount val="1"/>
                <c:pt idx="0">
                  <c:v>USA</c:v>
                </c:pt>
              </c:strCache>
            </c:strRef>
          </c:tx>
          <c:spPr>
            <a:solidFill>
              <a:srgbClr val="B4A4A2"/>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GraphFinal!$Q$2:$Q$8</c:f>
              <c:numCache>
                <c:formatCode>General</c:formatCode>
                <c:ptCount val="7"/>
                <c:pt idx="3" formatCode="0%">
                  <c:v>7.4257425742574198E-2</c:v>
                </c:pt>
              </c:numCache>
            </c:numRef>
          </c:val>
          <c:extLst>
            <c:ext xmlns:c16="http://schemas.microsoft.com/office/drawing/2014/chart" uri="{C3380CC4-5D6E-409C-BE32-E72D297353CC}">
              <c16:uniqueId val="{00000012-6FE2-466F-A4FB-992CF3CEA973}"/>
            </c:ext>
          </c:extLst>
        </c:ser>
        <c:ser>
          <c:idx val="15"/>
          <c:order val="15"/>
          <c:tx>
            <c:strRef>
              <c:f>GraphFinal!$R$1</c:f>
              <c:strCache>
                <c:ptCount val="1"/>
                <c:pt idx="0">
                  <c:v>Other</c:v>
                </c:pt>
              </c:strCache>
            </c:strRef>
          </c:tx>
          <c:spPr>
            <a:solidFill>
              <a:srgbClr val="6781A1"/>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GraphFinal!$R$2:$R$8</c:f>
              <c:numCache>
                <c:formatCode>General</c:formatCode>
                <c:ptCount val="7"/>
                <c:pt idx="3" formatCode="0%">
                  <c:v>6.3366336633663395E-2</c:v>
                </c:pt>
              </c:numCache>
            </c:numRef>
          </c:val>
          <c:extLst>
            <c:ext xmlns:c16="http://schemas.microsoft.com/office/drawing/2014/chart" uri="{C3380CC4-5D6E-409C-BE32-E72D297353CC}">
              <c16:uniqueId val="{00000013-6FE2-466F-A4FB-992CF3CEA973}"/>
            </c:ext>
          </c:extLst>
        </c:ser>
        <c:ser>
          <c:idx val="16"/>
          <c:order val="16"/>
          <c:tx>
            <c:strRef>
              <c:f>GraphFinal!$S$1</c:f>
              <c:strCache>
                <c:ptCount val="1"/>
                <c:pt idx="0">
                  <c:v>&lt; 25</c:v>
                </c:pt>
              </c:strCache>
            </c:strRef>
          </c:tx>
          <c:spPr>
            <a:solidFill>
              <a:srgbClr val="5F7A9B"/>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GraphFinal!$S$2:$S$8</c:f>
              <c:numCache>
                <c:formatCode>General</c:formatCode>
                <c:ptCount val="7"/>
                <c:pt idx="5" formatCode="0%">
                  <c:v>3.2442748091603003E-2</c:v>
                </c:pt>
              </c:numCache>
            </c:numRef>
          </c:val>
          <c:extLst>
            <c:ext xmlns:c16="http://schemas.microsoft.com/office/drawing/2014/chart" uri="{C3380CC4-5D6E-409C-BE32-E72D297353CC}">
              <c16:uniqueId val="{00000014-6FE2-466F-A4FB-992CF3CEA973}"/>
            </c:ext>
          </c:extLst>
        </c:ser>
        <c:ser>
          <c:idx val="17"/>
          <c:order val="17"/>
          <c:tx>
            <c:strRef>
              <c:f>GraphFinal!$T$1</c:f>
              <c:strCache>
                <c:ptCount val="1"/>
                <c:pt idx="0">
                  <c:v>25 - 29</c:v>
                </c:pt>
              </c:strCache>
            </c:strRef>
          </c:tx>
          <c:invertIfNegative val="0"/>
          <c:dPt>
            <c:idx val="5"/>
            <c:invertIfNegative val="0"/>
            <c:bubble3D val="0"/>
            <c:spPr>
              <a:solidFill>
                <a:srgbClr val="B76051"/>
              </a:solidFill>
            </c:spPr>
            <c:extLst>
              <c:ext xmlns:c16="http://schemas.microsoft.com/office/drawing/2014/chart" uri="{C3380CC4-5D6E-409C-BE32-E72D297353CC}">
                <c16:uniqueId val="{00000016-6FE2-466F-A4FB-992CF3CEA973}"/>
              </c:ext>
            </c:extLst>
          </c:dPt>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GraphFinal!$T$2:$T$8</c:f>
              <c:numCache>
                <c:formatCode>General</c:formatCode>
                <c:ptCount val="7"/>
                <c:pt idx="5" formatCode="0%">
                  <c:v>0.14503816793893101</c:v>
                </c:pt>
              </c:numCache>
            </c:numRef>
          </c:val>
          <c:extLst>
            <c:ext xmlns:c16="http://schemas.microsoft.com/office/drawing/2014/chart" uri="{C3380CC4-5D6E-409C-BE32-E72D297353CC}">
              <c16:uniqueId val="{00000017-6FE2-466F-A4FB-992CF3CEA973}"/>
            </c:ext>
          </c:extLst>
        </c:ser>
        <c:ser>
          <c:idx val="18"/>
          <c:order val="18"/>
          <c:tx>
            <c:strRef>
              <c:f>GraphFinal!$U$1</c:f>
              <c:strCache>
                <c:ptCount val="1"/>
                <c:pt idx="0">
                  <c:v>30 - 34</c:v>
                </c:pt>
              </c:strCache>
            </c:strRef>
          </c:tx>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GraphFinal!$U$2:$U$8</c:f>
              <c:numCache>
                <c:formatCode>General</c:formatCode>
                <c:ptCount val="7"/>
                <c:pt idx="5" formatCode="0%">
                  <c:v>0.19370229007633599</c:v>
                </c:pt>
              </c:numCache>
            </c:numRef>
          </c:val>
          <c:extLst>
            <c:ext xmlns:c16="http://schemas.microsoft.com/office/drawing/2014/chart" uri="{C3380CC4-5D6E-409C-BE32-E72D297353CC}">
              <c16:uniqueId val="{00000018-6FE2-466F-A4FB-992CF3CEA973}"/>
            </c:ext>
          </c:extLst>
        </c:ser>
        <c:ser>
          <c:idx val="19"/>
          <c:order val="19"/>
          <c:tx>
            <c:strRef>
              <c:f>GraphFinal!$V$1</c:f>
              <c:strCache>
                <c:ptCount val="1"/>
                <c:pt idx="0">
                  <c:v>35 - 39</c:v>
                </c:pt>
              </c:strCache>
            </c:strRef>
          </c:tx>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GraphFinal!$V$2:$V$8</c:f>
              <c:numCache>
                <c:formatCode>General</c:formatCode>
                <c:ptCount val="7"/>
                <c:pt idx="5" formatCode="0%">
                  <c:v>0.166984732824427</c:v>
                </c:pt>
              </c:numCache>
            </c:numRef>
          </c:val>
          <c:extLst>
            <c:ext xmlns:c16="http://schemas.microsoft.com/office/drawing/2014/chart" uri="{C3380CC4-5D6E-409C-BE32-E72D297353CC}">
              <c16:uniqueId val="{00000019-6FE2-466F-A4FB-992CF3CEA973}"/>
            </c:ext>
          </c:extLst>
        </c:ser>
        <c:ser>
          <c:idx val="20"/>
          <c:order val="20"/>
          <c:tx>
            <c:strRef>
              <c:f>GraphFinal!$W$1</c:f>
              <c:strCache>
                <c:ptCount val="1"/>
                <c:pt idx="0">
                  <c:v>40 - 44</c:v>
                </c:pt>
              </c:strCache>
            </c:strRef>
          </c:tx>
          <c:spPr>
            <a:solidFill>
              <a:srgbClr val="B4A4A2"/>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GraphFinal!$W$2:$W$8</c:f>
              <c:numCache>
                <c:formatCode>General</c:formatCode>
                <c:ptCount val="7"/>
                <c:pt idx="5" formatCode="0%">
                  <c:v>0.14885496183206101</c:v>
                </c:pt>
              </c:numCache>
            </c:numRef>
          </c:val>
          <c:extLst>
            <c:ext xmlns:c16="http://schemas.microsoft.com/office/drawing/2014/chart" uri="{C3380CC4-5D6E-409C-BE32-E72D297353CC}">
              <c16:uniqueId val="{0000001A-6FE2-466F-A4FB-992CF3CEA973}"/>
            </c:ext>
          </c:extLst>
        </c:ser>
        <c:ser>
          <c:idx val="21"/>
          <c:order val="21"/>
          <c:tx>
            <c:strRef>
              <c:f>GraphFinal!$X$1</c:f>
              <c:strCache>
                <c:ptCount val="1"/>
                <c:pt idx="0">
                  <c:v>45 - 49</c:v>
                </c:pt>
              </c:strCache>
            </c:strRef>
          </c:tx>
          <c:spPr>
            <a:solidFill>
              <a:srgbClr val="7E8896"/>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GraphFinal!$X$2:$X$8</c:f>
              <c:numCache>
                <c:formatCode>General</c:formatCode>
                <c:ptCount val="7"/>
                <c:pt idx="5" formatCode="0%">
                  <c:v>0.102099236641221</c:v>
                </c:pt>
              </c:numCache>
            </c:numRef>
          </c:val>
          <c:extLst>
            <c:ext xmlns:c16="http://schemas.microsoft.com/office/drawing/2014/chart" uri="{C3380CC4-5D6E-409C-BE32-E72D297353CC}">
              <c16:uniqueId val="{0000001B-6FE2-466F-A4FB-992CF3CEA973}"/>
            </c:ext>
          </c:extLst>
        </c:ser>
        <c:ser>
          <c:idx val="22"/>
          <c:order val="22"/>
          <c:tx>
            <c:strRef>
              <c:f>GraphFinal!$Y$1</c:f>
              <c:strCache>
                <c:ptCount val="1"/>
                <c:pt idx="0">
                  <c:v>50 - 54</c:v>
                </c:pt>
              </c:strCache>
            </c:strRef>
          </c:tx>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GraphFinal!$Y$2:$Y$8</c:f>
              <c:numCache>
                <c:formatCode>General</c:formatCode>
                <c:ptCount val="7"/>
                <c:pt idx="5" formatCode="0%">
                  <c:v>0.105916030534351</c:v>
                </c:pt>
              </c:numCache>
            </c:numRef>
          </c:val>
          <c:extLst>
            <c:ext xmlns:c16="http://schemas.microsoft.com/office/drawing/2014/chart" uri="{C3380CC4-5D6E-409C-BE32-E72D297353CC}">
              <c16:uniqueId val="{0000001C-6FE2-466F-A4FB-992CF3CEA973}"/>
            </c:ext>
          </c:extLst>
        </c:ser>
        <c:ser>
          <c:idx val="23"/>
          <c:order val="23"/>
          <c:tx>
            <c:strRef>
              <c:f>GraphFinal!$Z$1</c:f>
              <c:strCache>
                <c:ptCount val="1"/>
                <c:pt idx="0">
                  <c:v>55 - 59</c:v>
                </c:pt>
              </c:strCache>
            </c:strRef>
          </c:tx>
          <c:spPr>
            <a:solidFill>
              <a:srgbClr val="A9807B"/>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GraphFinal!$Z$2:$Z$8</c:f>
              <c:numCache>
                <c:formatCode>General</c:formatCode>
                <c:ptCount val="7"/>
                <c:pt idx="5" formatCode="0%">
                  <c:v>6.4885496183206104E-2</c:v>
                </c:pt>
              </c:numCache>
            </c:numRef>
          </c:val>
          <c:extLst>
            <c:ext xmlns:c16="http://schemas.microsoft.com/office/drawing/2014/chart" uri="{C3380CC4-5D6E-409C-BE32-E72D297353CC}">
              <c16:uniqueId val="{0000001D-6FE2-466F-A4FB-992CF3CEA973}"/>
            </c:ext>
          </c:extLst>
        </c:ser>
        <c:ser>
          <c:idx val="24"/>
          <c:order val="24"/>
          <c:tx>
            <c:strRef>
              <c:f>GraphFinal!$AA$1</c:f>
              <c:strCache>
                <c:ptCount val="1"/>
                <c:pt idx="0">
                  <c:v>&gt;60</c:v>
                </c:pt>
              </c:strCache>
            </c:strRef>
          </c:tx>
          <c:spPr>
            <a:solidFill>
              <a:srgbClr val="C9CFCB"/>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GraphFinal!$AA$2:$AA$8</c:f>
              <c:numCache>
                <c:formatCode>General</c:formatCode>
                <c:ptCount val="7"/>
                <c:pt idx="5" formatCode="0%">
                  <c:v>0.04</c:v>
                </c:pt>
              </c:numCache>
            </c:numRef>
          </c:val>
          <c:extLst>
            <c:ext xmlns:c16="http://schemas.microsoft.com/office/drawing/2014/chart" uri="{C3380CC4-5D6E-409C-BE32-E72D297353CC}">
              <c16:uniqueId val="{0000001E-6FE2-466F-A4FB-992CF3CEA973}"/>
            </c:ext>
          </c:extLst>
        </c:ser>
        <c:ser>
          <c:idx val="25"/>
          <c:order val="25"/>
          <c:tx>
            <c:strRef>
              <c:f>GraphFinal!$AB$1</c:f>
              <c:strCache>
                <c:ptCount val="1"/>
                <c:pt idx="0">
                  <c:v>White</c:v>
                </c:pt>
              </c:strCache>
            </c:strRef>
          </c:tx>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GraphFinal!$AB$2:$AB$8</c:f>
              <c:numCache>
                <c:formatCode>General</c:formatCode>
                <c:ptCount val="7"/>
                <c:pt idx="4" formatCode="0%">
                  <c:v>0.76328903654485003</c:v>
                </c:pt>
              </c:numCache>
            </c:numRef>
          </c:val>
          <c:extLst>
            <c:ext xmlns:c16="http://schemas.microsoft.com/office/drawing/2014/chart" uri="{C3380CC4-5D6E-409C-BE32-E72D297353CC}">
              <c16:uniqueId val="{0000001F-6FE2-466F-A4FB-992CF3CEA973}"/>
            </c:ext>
          </c:extLst>
        </c:ser>
        <c:ser>
          <c:idx val="26"/>
          <c:order val="26"/>
          <c:tx>
            <c:strRef>
              <c:f>GraphFinal!$AC$1</c:f>
              <c:strCache>
                <c:ptCount val="1"/>
                <c:pt idx="0">
                  <c:v>E Asian</c:v>
                </c:pt>
              </c:strCache>
            </c:strRef>
          </c:tx>
          <c:spPr>
            <a:solidFill>
              <a:srgbClr val="B4A4A2"/>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GraphFinal!$AC$2:$AC$8</c:f>
              <c:numCache>
                <c:formatCode>General</c:formatCode>
                <c:ptCount val="7"/>
                <c:pt idx="4" formatCode="0%">
                  <c:v>0.11461794019933599</c:v>
                </c:pt>
              </c:numCache>
            </c:numRef>
          </c:val>
          <c:extLst>
            <c:ext xmlns:c16="http://schemas.microsoft.com/office/drawing/2014/chart" uri="{C3380CC4-5D6E-409C-BE32-E72D297353CC}">
              <c16:uniqueId val="{00000020-6FE2-466F-A4FB-992CF3CEA973}"/>
            </c:ext>
          </c:extLst>
        </c:ser>
        <c:ser>
          <c:idx val="27"/>
          <c:order val="27"/>
          <c:tx>
            <c:strRef>
              <c:f>GraphFinal!$AD$1</c:f>
              <c:strCache>
                <c:ptCount val="1"/>
                <c:pt idx="0">
                  <c:v>S Asian</c:v>
                </c:pt>
              </c:strCache>
            </c:strRef>
          </c:tx>
          <c:spPr>
            <a:solidFill>
              <a:srgbClr val="8895AA"/>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GraphFinal!$AD$2:$AD$8</c:f>
              <c:numCache>
                <c:formatCode>General</c:formatCode>
                <c:ptCount val="7"/>
                <c:pt idx="4" formatCode="0%">
                  <c:v>4.6511627906976702E-2</c:v>
                </c:pt>
              </c:numCache>
            </c:numRef>
          </c:val>
          <c:extLst>
            <c:ext xmlns:c16="http://schemas.microsoft.com/office/drawing/2014/chart" uri="{C3380CC4-5D6E-409C-BE32-E72D297353CC}">
              <c16:uniqueId val="{00000021-6FE2-466F-A4FB-992CF3CEA973}"/>
            </c:ext>
          </c:extLst>
        </c:ser>
        <c:ser>
          <c:idx val="28"/>
          <c:order val="28"/>
          <c:tx>
            <c:strRef>
              <c:f>GraphFinal!$AE$1</c:f>
              <c:strCache>
                <c:ptCount val="1"/>
                <c:pt idx="0">
                  <c:v>Other/mult.</c:v>
                </c:pt>
              </c:strCache>
            </c:strRef>
          </c:tx>
          <c:spPr>
            <a:solidFill>
              <a:srgbClr val="AAB3C2"/>
            </a:solidFill>
          </c:spPr>
          <c:invertIfNegative val="0"/>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GraphFinal!$AE$2:$AE$8</c:f>
              <c:numCache>
                <c:formatCode>General</c:formatCode>
                <c:ptCount val="7"/>
                <c:pt idx="4" formatCode="0%">
                  <c:v>7.22591362126246E-2</c:v>
                </c:pt>
              </c:numCache>
            </c:numRef>
          </c:val>
          <c:extLst>
            <c:ext xmlns:c16="http://schemas.microsoft.com/office/drawing/2014/chart" uri="{C3380CC4-5D6E-409C-BE32-E72D297353CC}">
              <c16:uniqueId val="{00000022-6FE2-466F-A4FB-992CF3CEA973}"/>
            </c:ext>
          </c:extLst>
        </c:ser>
        <c:ser>
          <c:idx val="29"/>
          <c:order val="29"/>
          <c:tx>
            <c:strRef>
              <c:f>GraphFinal!$AF$1</c:f>
              <c:strCache>
                <c:ptCount val="1"/>
                <c:pt idx="0">
                  <c:v>Male</c:v>
                </c:pt>
              </c:strCache>
            </c:strRef>
          </c:tx>
          <c:spPr>
            <a:solidFill>
              <a:srgbClr val="B4A4A2"/>
            </a:solidFill>
          </c:spPr>
          <c:invertIfNegative val="0"/>
          <c:dLbls>
            <c:dLbl>
              <c:idx val="6"/>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23-6FE2-466F-A4FB-992CF3CEA973}"/>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GraphFinal!$AF$2:$AF$8</c:f>
              <c:numCache>
                <c:formatCode>General</c:formatCode>
                <c:ptCount val="7"/>
                <c:pt idx="6" formatCode="0%">
                  <c:v>0.68904876099120704</c:v>
                </c:pt>
              </c:numCache>
            </c:numRef>
          </c:val>
          <c:extLst>
            <c:ext xmlns:c16="http://schemas.microsoft.com/office/drawing/2014/chart" uri="{C3380CC4-5D6E-409C-BE32-E72D297353CC}">
              <c16:uniqueId val="{00000024-6FE2-466F-A4FB-992CF3CEA973}"/>
            </c:ext>
          </c:extLst>
        </c:ser>
        <c:ser>
          <c:idx val="30"/>
          <c:order val="30"/>
          <c:tx>
            <c:strRef>
              <c:f>GraphFinal!$AG$1</c:f>
              <c:strCache>
                <c:ptCount val="1"/>
                <c:pt idx="0">
                  <c:v>Female</c:v>
                </c:pt>
              </c:strCache>
            </c:strRef>
          </c:tx>
          <c:spPr>
            <a:solidFill>
              <a:srgbClr val="C9CFCB"/>
            </a:solidFill>
          </c:spPr>
          <c:invertIfNegative val="0"/>
          <c:dLbls>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GraphFinal!$B$2:$B$8</c:f>
              <c:strCache>
                <c:ptCount val="7"/>
                <c:pt idx="0">
                  <c:v>Sector</c:v>
                </c:pt>
                <c:pt idx="1">
                  <c:v>P.Eng._x000d_ status</c:v>
                </c:pt>
                <c:pt idx="2">
                  <c:v>Sexual _x000d_orientation</c:v>
                </c:pt>
                <c:pt idx="3">
                  <c:v>Birth _x000d_region</c:v>
                </c:pt>
                <c:pt idx="4">
                  <c:v>Race /_x000d_ethnicity</c:v>
                </c:pt>
                <c:pt idx="5">
                  <c:v>Age</c:v>
                </c:pt>
                <c:pt idx="6">
                  <c:v>Gender</c:v>
                </c:pt>
              </c:strCache>
            </c:strRef>
          </c:cat>
          <c:val>
            <c:numRef>
              <c:f>GraphFinal!$AG$2:$AG$8</c:f>
              <c:numCache>
                <c:formatCode>General</c:formatCode>
                <c:ptCount val="7"/>
                <c:pt idx="6" formatCode="0%">
                  <c:v>0.30775379696242999</c:v>
                </c:pt>
              </c:numCache>
            </c:numRef>
          </c:val>
          <c:extLst>
            <c:ext xmlns:c16="http://schemas.microsoft.com/office/drawing/2014/chart" uri="{C3380CC4-5D6E-409C-BE32-E72D297353CC}">
              <c16:uniqueId val="{00000025-6FE2-466F-A4FB-992CF3CEA973}"/>
            </c:ext>
          </c:extLst>
        </c:ser>
        <c:dLbls>
          <c:showLegendKey val="0"/>
          <c:showVal val="0"/>
          <c:showCatName val="0"/>
          <c:showSerName val="1"/>
          <c:showPercent val="0"/>
          <c:showBubbleSize val="0"/>
        </c:dLbls>
        <c:gapWidth val="50"/>
        <c:overlap val="100"/>
        <c:axId val="-2074188072"/>
        <c:axId val="-2074553848"/>
      </c:barChart>
      <c:catAx>
        <c:axId val="-2074188072"/>
        <c:scaling>
          <c:orientation val="minMax"/>
        </c:scaling>
        <c:delete val="0"/>
        <c:axPos val="l"/>
        <c:numFmt formatCode="General" sourceLinked="0"/>
        <c:majorTickMark val="none"/>
        <c:minorTickMark val="none"/>
        <c:tickLblPos val="nextTo"/>
        <c:spPr>
          <a:ln>
            <a:solidFill>
              <a:schemeClr val="tx1"/>
            </a:solidFill>
          </a:ln>
        </c:spPr>
        <c:crossAx val="-2074553848"/>
        <c:crosses val="autoZero"/>
        <c:auto val="1"/>
        <c:lblAlgn val="ctr"/>
        <c:lblOffset val="100"/>
        <c:noMultiLvlLbl val="0"/>
      </c:catAx>
      <c:valAx>
        <c:axId val="-2074553848"/>
        <c:scaling>
          <c:orientation val="minMax"/>
        </c:scaling>
        <c:delete val="0"/>
        <c:axPos val="b"/>
        <c:majorGridlines/>
        <c:numFmt formatCode="0%" sourceLinked="1"/>
        <c:majorTickMark val="out"/>
        <c:minorTickMark val="none"/>
        <c:tickLblPos val="nextTo"/>
        <c:spPr>
          <a:ln>
            <a:solidFill>
              <a:schemeClr val="tx1"/>
            </a:solidFill>
          </a:ln>
        </c:spPr>
        <c:crossAx val="-2074188072"/>
        <c:crosses val="autoZero"/>
        <c:crossBetween val="between"/>
      </c:valAx>
      <c:spPr>
        <a:ln>
          <a:solidFill>
            <a:schemeClr val="tx1"/>
          </a:solidFill>
        </a:ln>
      </c:spPr>
    </c:plotArea>
    <c:plotVisOnly val="1"/>
    <c:dispBlanksAs val="gap"/>
    <c:showDLblsOverMax val="0"/>
  </c:chart>
  <c:spPr>
    <a:ln>
      <a:noFill/>
    </a:ln>
  </c:spPr>
  <c:txPr>
    <a:bodyPr/>
    <a:lstStyle/>
    <a:p>
      <a:pPr>
        <a:defRPr sz="1200"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PE-CA</c:v>
                </c:pt>
              </c:strCache>
            </c:strRef>
          </c:tx>
          <c:spPr>
            <a:solidFill>
              <a:srgbClr val="C0D4B1"/>
            </a:solidFill>
            <a:ln>
              <a:noFill/>
            </a:ln>
            <a:effectLst/>
          </c:spPr>
          <c:invertIfNegative val="0"/>
          <c:cat>
            <c:strRef>
              <c:f>Sheet1!$A$2</c:f>
              <c:strCache>
                <c:ptCount val="1"/>
                <c:pt idx="0">
                  <c:v>PE-CA</c:v>
                </c:pt>
              </c:strCache>
            </c:strRef>
          </c:cat>
          <c:val>
            <c:numRef>
              <c:f>Sheet1!$B$2</c:f>
              <c:numCache>
                <c:formatCode>General</c:formatCode>
                <c:ptCount val="1"/>
                <c:pt idx="0">
                  <c:v>5.44</c:v>
                </c:pt>
              </c:numCache>
            </c:numRef>
          </c:val>
          <c:extLst>
            <c:ext xmlns:c16="http://schemas.microsoft.com/office/drawing/2014/chart" uri="{C3380CC4-5D6E-409C-BE32-E72D297353CC}">
              <c16:uniqueId val="{00000000-CD9C-482C-A0BE-29B18143E75E}"/>
            </c:ext>
          </c:extLst>
        </c:ser>
        <c:ser>
          <c:idx val="1"/>
          <c:order val="1"/>
          <c:tx>
            <c:strRef>
              <c:f>Sheet1!$C$1</c:f>
              <c:strCache>
                <c:ptCount val="1"/>
                <c:pt idx="0">
                  <c:v>IS-PS</c:v>
                </c:pt>
              </c:strCache>
            </c:strRef>
          </c:tx>
          <c:spPr>
            <a:solidFill>
              <a:srgbClr val="B0C0DB"/>
            </a:solidFill>
            <a:ln>
              <a:noFill/>
            </a:ln>
            <a:effectLst/>
          </c:spPr>
          <c:invertIfNegative val="0"/>
          <c:cat>
            <c:strRef>
              <c:f>Sheet1!$A$2</c:f>
              <c:strCache>
                <c:ptCount val="1"/>
                <c:pt idx="0">
                  <c:v>PE-CA</c:v>
                </c:pt>
              </c:strCache>
            </c:strRef>
          </c:cat>
          <c:val>
            <c:numRef>
              <c:f>Sheet1!$C$2</c:f>
              <c:numCache>
                <c:formatCode>General</c:formatCode>
                <c:ptCount val="1"/>
                <c:pt idx="0">
                  <c:v>5.85</c:v>
                </c:pt>
              </c:numCache>
            </c:numRef>
          </c:val>
          <c:extLst>
            <c:ext xmlns:c16="http://schemas.microsoft.com/office/drawing/2014/chart" uri="{C3380CC4-5D6E-409C-BE32-E72D297353CC}">
              <c16:uniqueId val="{00000001-CD9C-482C-A0BE-29B18143E75E}"/>
            </c:ext>
          </c:extLst>
        </c:ser>
        <c:ser>
          <c:idx val="2"/>
          <c:order val="2"/>
          <c:tx>
            <c:strRef>
              <c:f>Sheet1!$D$1</c:f>
              <c:strCache>
                <c:ptCount val="1"/>
                <c:pt idx="0">
                  <c:v>CE-SS</c:v>
                </c:pt>
              </c:strCache>
            </c:strRef>
          </c:tx>
          <c:spPr>
            <a:solidFill>
              <a:srgbClr val="E8C1A9"/>
            </a:solidFill>
            <a:ln>
              <a:noFill/>
            </a:ln>
            <a:effectLst/>
          </c:spPr>
          <c:invertIfNegative val="0"/>
          <c:cat>
            <c:strRef>
              <c:f>Sheet1!$A$2</c:f>
              <c:strCache>
                <c:ptCount val="1"/>
                <c:pt idx="0">
                  <c:v>PE-CA</c:v>
                </c:pt>
              </c:strCache>
            </c:strRef>
          </c:cat>
          <c:val>
            <c:numRef>
              <c:f>Sheet1!$D$2</c:f>
              <c:numCache>
                <c:formatCode>General</c:formatCode>
                <c:ptCount val="1"/>
                <c:pt idx="0">
                  <c:v>5.38</c:v>
                </c:pt>
              </c:numCache>
            </c:numRef>
          </c:val>
          <c:extLst>
            <c:ext xmlns:c16="http://schemas.microsoft.com/office/drawing/2014/chart" uri="{C3380CC4-5D6E-409C-BE32-E72D297353CC}">
              <c16:uniqueId val="{00000002-CD9C-482C-A0BE-29B18143E75E}"/>
            </c:ext>
          </c:extLst>
        </c:ser>
        <c:dLbls>
          <c:showLegendKey val="0"/>
          <c:showVal val="0"/>
          <c:showCatName val="0"/>
          <c:showSerName val="0"/>
          <c:showPercent val="0"/>
          <c:showBubbleSize val="0"/>
        </c:dLbls>
        <c:gapWidth val="219"/>
        <c:overlap val="-27"/>
        <c:axId val="-2118340792"/>
        <c:axId val="-2126879592"/>
      </c:barChart>
      <c:catAx>
        <c:axId val="-2118340792"/>
        <c:scaling>
          <c:orientation val="minMax"/>
        </c:scaling>
        <c:delete val="1"/>
        <c:axPos val="b"/>
        <c:numFmt formatCode="General" sourceLinked="1"/>
        <c:majorTickMark val="none"/>
        <c:minorTickMark val="none"/>
        <c:tickLblPos val="nextTo"/>
        <c:crossAx val="-2126879592"/>
        <c:crosses val="autoZero"/>
        <c:auto val="1"/>
        <c:lblAlgn val="ctr"/>
        <c:lblOffset val="100"/>
        <c:noMultiLvlLbl val="0"/>
      </c:catAx>
      <c:valAx>
        <c:axId val="-2126879592"/>
        <c:scaling>
          <c:orientation val="minMax"/>
          <c:min val="1"/>
        </c:scaling>
        <c:delete val="0"/>
        <c:axPos val="l"/>
        <c:majorGridlines>
          <c:spPr>
            <a:ln w="12700" cap="flat" cmpd="sng" algn="ctr">
              <a:no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r>
                  <a:rPr lang="en-US" sz="2000" b="1">
                    <a:solidFill>
                      <a:schemeClr val="tx1">
                        <a:lumMod val="75000"/>
                        <a:lumOff val="25000"/>
                      </a:schemeClr>
                    </a:solidFill>
                    <a:latin typeface="+mj-lt"/>
                  </a:rPr>
                  <a:t>Importance of Value</a:t>
                </a:r>
              </a:p>
            </c:rich>
          </c:tx>
          <c:layout>
            <c:manualLayout>
              <c:xMode val="edge"/>
              <c:yMode val="edge"/>
              <c:x val="8.5714295355938698E-3"/>
              <c:y val="0.18163524410492099"/>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crossAx val="-2118340792"/>
        <c:crosses val="autoZero"/>
        <c:crossBetween val="between"/>
        <c:minorUnit val="0.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55363235902001"/>
          <c:y val="0.112844859200475"/>
          <c:w val="0.73379920965671397"/>
          <c:h val="0.61679776535089503"/>
        </c:manualLayout>
      </c:layout>
      <c:barChart>
        <c:barDir val="col"/>
        <c:grouping val="clustered"/>
        <c:varyColors val="0"/>
        <c:ser>
          <c:idx val="0"/>
          <c:order val="0"/>
          <c:tx>
            <c:strRef>
              <c:f>Sheet1!$B$1</c:f>
              <c:strCache>
                <c:ptCount val="1"/>
                <c:pt idx="0">
                  <c:v>0 Female Board Directors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Return on Sales</c:v>
                </c:pt>
                <c:pt idx="1">
                  <c:v>Return on Invested Capital</c:v>
                </c:pt>
              </c:strCache>
            </c:strRef>
          </c:cat>
          <c:val>
            <c:numRef>
              <c:f>Sheet1!$B$2:$B$3</c:f>
              <c:numCache>
                <c:formatCode>0.0%</c:formatCode>
                <c:ptCount val="2"/>
                <c:pt idx="0">
                  <c:v>7.5999999999999998E-2</c:v>
                </c:pt>
                <c:pt idx="1">
                  <c:v>6.5000000000000002E-2</c:v>
                </c:pt>
              </c:numCache>
            </c:numRef>
          </c:val>
          <c:extLst>
            <c:ext xmlns:c16="http://schemas.microsoft.com/office/drawing/2014/chart" uri="{C3380CC4-5D6E-409C-BE32-E72D297353CC}">
              <c16:uniqueId val="{00000000-5E21-44BE-B295-20A44269F47D}"/>
            </c:ext>
          </c:extLst>
        </c:ser>
        <c:ser>
          <c:idx val="1"/>
          <c:order val="1"/>
          <c:tx>
            <c:strRef>
              <c:f>Sheet1!$C$1</c:f>
              <c:strCache>
                <c:ptCount val="1"/>
                <c:pt idx="0">
                  <c:v>3+ Female Board Directors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Return on Sales</c:v>
                </c:pt>
                <c:pt idx="1">
                  <c:v>Return on Invested Capital</c:v>
                </c:pt>
              </c:strCache>
            </c:strRef>
          </c:cat>
          <c:val>
            <c:numRef>
              <c:f>Sheet1!$C$2:$C$3</c:f>
              <c:numCache>
                <c:formatCode>0.0%</c:formatCode>
                <c:ptCount val="2"/>
                <c:pt idx="0">
                  <c:v>0.14000000000000001</c:v>
                </c:pt>
                <c:pt idx="1">
                  <c:v>0.104</c:v>
                </c:pt>
              </c:numCache>
            </c:numRef>
          </c:val>
          <c:extLst>
            <c:ext xmlns:c16="http://schemas.microsoft.com/office/drawing/2014/chart" uri="{C3380CC4-5D6E-409C-BE32-E72D297353CC}">
              <c16:uniqueId val="{00000001-5E21-44BE-B295-20A44269F47D}"/>
            </c:ext>
          </c:extLst>
        </c:ser>
        <c:dLbls>
          <c:dLblPos val="outEnd"/>
          <c:showLegendKey val="0"/>
          <c:showVal val="1"/>
          <c:showCatName val="0"/>
          <c:showSerName val="0"/>
          <c:showPercent val="0"/>
          <c:showBubbleSize val="0"/>
        </c:dLbls>
        <c:gapWidth val="200"/>
        <c:axId val="2143083288"/>
        <c:axId val="-2130584552"/>
      </c:barChart>
      <c:catAx>
        <c:axId val="21430832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2130584552"/>
        <c:crosses val="autoZero"/>
        <c:auto val="1"/>
        <c:lblAlgn val="ctr"/>
        <c:lblOffset val="100"/>
        <c:noMultiLvlLbl val="0"/>
      </c:catAx>
      <c:valAx>
        <c:axId val="-2130584552"/>
        <c:scaling>
          <c:orientation val="minMax"/>
        </c:scaling>
        <c:delete val="0"/>
        <c:axPos val="l"/>
        <c:numFmt formatCode="0.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3083288"/>
        <c:crosses val="autoZero"/>
        <c:crossBetween val="between"/>
      </c:valAx>
      <c:spPr>
        <a:noFill/>
        <a:ln>
          <a:noFill/>
        </a:ln>
        <a:effectLst/>
      </c:spPr>
    </c:plotArea>
    <c:legend>
      <c:legendPos val="b"/>
      <c:layout>
        <c:manualLayout>
          <c:xMode val="edge"/>
          <c:yMode val="edge"/>
          <c:x val="0.49839296695586099"/>
          <c:y val="0.10373088342730501"/>
          <c:w val="0.50160703304414"/>
          <c:h val="0.1584596255899629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8249740010059001"/>
          <c:y val="8.8044731973873996E-2"/>
          <c:w val="0.81532149375315599"/>
          <c:h val="0.72938790378046903"/>
        </c:manualLayout>
      </c:layout>
      <c:barChart>
        <c:barDir val="col"/>
        <c:grouping val="clustered"/>
        <c:varyColors val="0"/>
        <c:ser>
          <c:idx val="0"/>
          <c:order val="0"/>
          <c:tx>
            <c:strRef>
              <c:f>'BIAT by Domain'!$I$3</c:f>
              <c:strCache>
                <c:ptCount val="1"/>
                <c:pt idx="0">
                  <c:v>Men</c:v>
                </c:pt>
              </c:strCache>
            </c:strRef>
          </c:tx>
          <c:spPr>
            <a:solidFill>
              <a:srgbClr val="5B9BD5"/>
            </a:solidFill>
            <a:ln>
              <a:noFill/>
            </a:ln>
            <a:effectLst/>
          </c:spPr>
          <c:invertIfNegative val="0"/>
          <c:dPt>
            <c:idx val="1"/>
            <c:invertIfNegative val="0"/>
            <c:bubble3D val="0"/>
            <c:extLst>
              <c:ext xmlns:c16="http://schemas.microsoft.com/office/drawing/2014/chart" uri="{C3380CC4-5D6E-409C-BE32-E72D297353CC}">
                <c16:uniqueId val="{00000000-06DF-4503-AB02-88CC57B854C9}"/>
              </c:ext>
            </c:extLst>
          </c:dPt>
          <c:errBars>
            <c:errBarType val="both"/>
            <c:errValType val="cust"/>
            <c:noEndCap val="0"/>
            <c:plus>
              <c:numRef>
                <c:f>'BIAT by Domain'!$J$7:$L$7</c:f>
                <c:numCache>
                  <c:formatCode>General</c:formatCode>
                  <c:ptCount val="3"/>
                  <c:pt idx="0">
                    <c:v>1.658145825E-2</c:v>
                  </c:pt>
                  <c:pt idx="1">
                    <c:v>2.9848822875999999E-2</c:v>
                  </c:pt>
                </c:numCache>
              </c:numRef>
            </c:plus>
            <c:minus>
              <c:numRef>
                <c:f>'BIAT by Domain'!$J$7:$L$7</c:f>
                <c:numCache>
                  <c:formatCode>General</c:formatCode>
                  <c:ptCount val="3"/>
                  <c:pt idx="0">
                    <c:v>1.658145825E-2</c:v>
                  </c:pt>
                  <c:pt idx="1">
                    <c:v>2.9848822875999999E-2</c:v>
                  </c:pt>
                </c:numCache>
              </c:numRef>
            </c:minus>
            <c:spPr>
              <a:ln w="15875">
                <a:solidFill>
                  <a:schemeClr val="tx1">
                    <a:lumMod val="75000"/>
                    <a:lumOff val="25000"/>
                  </a:schemeClr>
                </a:solidFill>
              </a:ln>
            </c:spPr>
          </c:errBars>
          <c:cat>
            <c:strRef>
              <c:f>'BIAT by Domain'!$J$2:$K$2</c:f>
              <c:strCache>
                <c:ptCount val="2"/>
                <c:pt idx="0">
                  <c:v>Engineering</c:v>
                </c:pt>
                <c:pt idx="1">
                  <c:v>Science</c:v>
                </c:pt>
              </c:strCache>
            </c:strRef>
          </c:cat>
          <c:val>
            <c:numRef>
              <c:f>'BIAT by Domain'!$J$3:$K$3</c:f>
              <c:numCache>
                <c:formatCode>General</c:formatCode>
                <c:ptCount val="2"/>
                <c:pt idx="0">
                  <c:v>0.23950809676000001</c:v>
                </c:pt>
                <c:pt idx="1">
                  <c:v>0.23955325492000001</c:v>
                </c:pt>
              </c:numCache>
            </c:numRef>
          </c:val>
          <c:extLst>
            <c:ext xmlns:c16="http://schemas.microsoft.com/office/drawing/2014/chart" uri="{C3380CC4-5D6E-409C-BE32-E72D297353CC}">
              <c16:uniqueId val="{00000001-06DF-4503-AB02-88CC57B854C9}"/>
            </c:ext>
          </c:extLst>
        </c:ser>
        <c:ser>
          <c:idx val="1"/>
          <c:order val="1"/>
          <c:tx>
            <c:strRef>
              <c:f>'BIAT by Domain'!$I$4</c:f>
              <c:strCache>
                <c:ptCount val="1"/>
                <c:pt idx="0">
                  <c:v>Women</c:v>
                </c:pt>
              </c:strCache>
            </c:strRef>
          </c:tx>
          <c:spPr>
            <a:solidFill>
              <a:srgbClr val="ED7D31"/>
            </a:solidFill>
            <a:ln>
              <a:noFill/>
            </a:ln>
            <a:effectLst/>
          </c:spPr>
          <c:invertIfNegative val="0"/>
          <c:errBars>
            <c:errBarType val="both"/>
            <c:errValType val="cust"/>
            <c:noEndCap val="0"/>
            <c:plus>
              <c:numRef>
                <c:f>'BIAT by Domain'!$J$8:$L$8</c:f>
                <c:numCache>
                  <c:formatCode>General</c:formatCode>
                  <c:ptCount val="3"/>
                  <c:pt idx="0">
                    <c:v>2.6133182481000002E-2</c:v>
                  </c:pt>
                  <c:pt idx="1">
                    <c:v>3.5722600946000001E-2</c:v>
                  </c:pt>
                </c:numCache>
              </c:numRef>
            </c:plus>
            <c:minus>
              <c:numRef>
                <c:f>'BIAT by Domain'!$J$8:$L$8</c:f>
                <c:numCache>
                  <c:formatCode>General</c:formatCode>
                  <c:ptCount val="3"/>
                  <c:pt idx="0">
                    <c:v>2.6133182481000002E-2</c:v>
                  </c:pt>
                  <c:pt idx="1">
                    <c:v>3.5722600946000001E-2</c:v>
                  </c:pt>
                </c:numCache>
              </c:numRef>
            </c:minus>
          </c:errBars>
          <c:cat>
            <c:strRef>
              <c:f>'BIAT by Domain'!$J$2:$K$2</c:f>
              <c:strCache>
                <c:ptCount val="2"/>
                <c:pt idx="0">
                  <c:v>Engineering</c:v>
                </c:pt>
                <c:pt idx="1">
                  <c:v>Science</c:v>
                </c:pt>
              </c:strCache>
            </c:strRef>
          </c:cat>
          <c:val>
            <c:numRef>
              <c:f>'BIAT by Domain'!$J$4:$K$4</c:f>
              <c:numCache>
                <c:formatCode>General</c:formatCode>
                <c:ptCount val="2"/>
                <c:pt idx="0">
                  <c:v>0.1561345271</c:v>
                </c:pt>
                <c:pt idx="1">
                  <c:v>7.1204073430000001E-2</c:v>
                </c:pt>
              </c:numCache>
            </c:numRef>
          </c:val>
          <c:extLst>
            <c:ext xmlns:c16="http://schemas.microsoft.com/office/drawing/2014/chart" uri="{C3380CC4-5D6E-409C-BE32-E72D297353CC}">
              <c16:uniqueId val="{00000002-06DF-4503-AB02-88CC57B854C9}"/>
            </c:ext>
          </c:extLst>
        </c:ser>
        <c:dLbls>
          <c:showLegendKey val="0"/>
          <c:showVal val="0"/>
          <c:showCatName val="0"/>
          <c:showSerName val="0"/>
          <c:showPercent val="0"/>
          <c:showBubbleSize val="0"/>
        </c:dLbls>
        <c:gapWidth val="75"/>
        <c:axId val="-2123469112"/>
        <c:axId val="-2123843848"/>
      </c:barChart>
      <c:catAx>
        <c:axId val="-2123469112"/>
        <c:scaling>
          <c:orientation val="minMax"/>
        </c:scaling>
        <c:delete val="0"/>
        <c:axPos val="b"/>
        <c:numFmt formatCode="General" sourceLinked="0"/>
        <c:majorTickMark val="none"/>
        <c:minorTickMark val="none"/>
        <c:tickLblPos val="nextTo"/>
        <c:spPr>
          <a:ln>
            <a:solidFill>
              <a:schemeClr val="tx1"/>
            </a:solidFill>
          </a:ln>
        </c:spPr>
        <c:txPr>
          <a:bodyPr/>
          <a:lstStyle/>
          <a:p>
            <a:pPr>
              <a:defRPr sz="1600"/>
            </a:pPr>
            <a:endParaRPr lang="en-US"/>
          </a:p>
        </c:txPr>
        <c:crossAx val="-2123843848"/>
        <c:crosses val="autoZero"/>
        <c:auto val="1"/>
        <c:lblAlgn val="ctr"/>
        <c:lblOffset val="100"/>
        <c:noMultiLvlLbl val="0"/>
      </c:catAx>
      <c:valAx>
        <c:axId val="-2123843848"/>
        <c:scaling>
          <c:orientation val="minMax"/>
          <c:max val="0.4"/>
          <c:min val="-0.2"/>
        </c:scaling>
        <c:delete val="0"/>
        <c:axPos val="l"/>
        <c:numFmt formatCode="General" sourceLinked="1"/>
        <c:majorTickMark val="out"/>
        <c:minorTickMark val="none"/>
        <c:tickLblPos val="nextTo"/>
        <c:spPr>
          <a:ln>
            <a:solidFill>
              <a:schemeClr val="tx1"/>
            </a:solidFill>
          </a:ln>
        </c:spPr>
        <c:txPr>
          <a:bodyPr/>
          <a:lstStyle/>
          <a:p>
            <a:pPr>
              <a:defRPr sz="1600"/>
            </a:pPr>
            <a:endParaRPr lang="en-US"/>
          </a:p>
        </c:txPr>
        <c:crossAx val="-2123469112"/>
        <c:crosses val="autoZero"/>
        <c:crossBetween val="between"/>
        <c:majorUnit val="0.1"/>
      </c:valAx>
    </c:plotArea>
    <c:legend>
      <c:legendPos val="r"/>
      <c:layout>
        <c:manualLayout>
          <c:xMode val="edge"/>
          <c:yMode val="edge"/>
          <c:x val="0.23031594122526"/>
          <c:y val="0.81670246992635598"/>
          <c:w val="0.30220276844224198"/>
          <c:h val="0.117475755468055"/>
        </c:manualLayout>
      </c:layout>
      <c:overlay val="0"/>
    </c:legend>
    <c:plotVisOnly val="1"/>
    <c:dispBlanksAs val="gap"/>
    <c:showDLblsOverMax val="0"/>
  </c:chart>
  <c:txPr>
    <a:bodyPr/>
    <a:lstStyle/>
    <a:p>
      <a:pPr>
        <a:defRPr sz="14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9521792482700101"/>
          <c:y val="5.7477246263692001E-2"/>
          <c:w val="0.76375875751751499"/>
          <c:h val="0.68015424765667298"/>
        </c:manualLayout>
      </c:layout>
      <c:barChart>
        <c:barDir val="col"/>
        <c:grouping val="clustered"/>
        <c:varyColors val="0"/>
        <c:ser>
          <c:idx val="0"/>
          <c:order val="0"/>
          <c:spPr>
            <a:solidFill>
              <a:srgbClr val="ED7D31"/>
            </a:solidFill>
            <a:ln>
              <a:noFill/>
            </a:ln>
            <a:effectLst/>
          </c:spPr>
          <c:invertIfNegative val="0"/>
          <c:dPt>
            <c:idx val="0"/>
            <c:invertIfNegative val="0"/>
            <c:bubble3D val="0"/>
            <c:spPr>
              <a:solidFill>
                <a:srgbClr val="5B9BD5"/>
              </a:solidFill>
              <a:ln>
                <a:noFill/>
              </a:ln>
              <a:effectLst/>
            </c:spPr>
            <c:extLst>
              <c:ext xmlns:c16="http://schemas.microsoft.com/office/drawing/2014/chart" uri="{C3380CC4-5D6E-409C-BE32-E72D297353CC}">
                <c16:uniqueId val="{00000002-81C5-4C33-8F49-1E1C4AABB500}"/>
              </c:ext>
            </c:extLst>
          </c:dPt>
          <c:dPt>
            <c:idx val="1"/>
            <c:invertIfNegative val="0"/>
            <c:bubble3D val="0"/>
            <c:extLst>
              <c:ext xmlns:c16="http://schemas.microsoft.com/office/drawing/2014/chart" uri="{C3380CC4-5D6E-409C-BE32-E72D297353CC}">
                <c16:uniqueId val="{00000001-BBCA-4742-938F-F728B375AE9A}"/>
              </c:ext>
            </c:extLst>
          </c:dPt>
          <c:errBars>
            <c:errBarType val="both"/>
            <c:errValType val="cust"/>
            <c:noEndCap val="0"/>
            <c:plus>
              <c:numRef>
                <c:f>AllyMot!$J$7:$J$8</c:f>
                <c:numCache>
                  <c:formatCode>General</c:formatCode>
                  <c:ptCount val="2"/>
                  <c:pt idx="0">
                    <c:v>3.7949999999999998E-2</c:v>
                  </c:pt>
                  <c:pt idx="1">
                    <c:v>5.3490000000000003E-2</c:v>
                  </c:pt>
                </c:numCache>
              </c:numRef>
            </c:plus>
            <c:minus>
              <c:numRef>
                <c:f>AllyMot!$J$7:$J$8</c:f>
                <c:numCache>
                  <c:formatCode>General</c:formatCode>
                  <c:ptCount val="2"/>
                  <c:pt idx="0">
                    <c:v>3.7949999999999998E-2</c:v>
                  </c:pt>
                  <c:pt idx="1">
                    <c:v>5.3490000000000003E-2</c:v>
                  </c:pt>
                </c:numCache>
              </c:numRef>
            </c:minus>
            <c:spPr>
              <a:ln w="15875">
                <a:solidFill>
                  <a:schemeClr val="tx1">
                    <a:lumMod val="75000"/>
                    <a:lumOff val="25000"/>
                  </a:schemeClr>
                </a:solidFill>
              </a:ln>
            </c:spPr>
          </c:errBars>
          <c:cat>
            <c:strRef>
              <c:f>AllyMot!$I$3:$I$4</c:f>
              <c:strCache>
                <c:ptCount val="2"/>
                <c:pt idx="0">
                  <c:v>Men</c:v>
                </c:pt>
                <c:pt idx="1">
                  <c:v>Women</c:v>
                </c:pt>
              </c:strCache>
            </c:strRef>
          </c:cat>
          <c:val>
            <c:numRef>
              <c:f>AllyMot!$J$3:$J$4</c:f>
              <c:numCache>
                <c:formatCode>General</c:formatCode>
                <c:ptCount val="2"/>
                <c:pt idx="0">
                  <c:v>5.5065</c:v>
                </c:pt>
                <c:pt idx="1">
                  <c:v>5.9283000000000001</c:v>
                </c:pt>
              </c:numCache>
            </c:numRef>
          </c:val>
          <c:extLst>
            <c:ext xmlns:c16="http://schemas.microsoft.com/office/drawing/2014/chart" uri="{C3380CC4-5D6E-409C-BE32-E72D297353CC}">
              <c16:uniqueId val="{00000002-BBCA-4742-938F-F728B375AE9A}"/>
            </c:ext>
          </c:extLst>
        </c:ser>
        <c:dLbls>
          <c:showLegendKey val="0"/>
          <c:showVal val="0"/>
          <c:showCatName val="0"/>
          <c:showSerName val="0"/>
          <c:showPercent val="0"/>
          <c:showBubbleSize val="0"/>
        </c:dLbls>
        <c:gapWidth val="75"/>
        <c:axId val="-2075795448"/>
        <c:axId val="-2075494216"/>
      </c:barChart>
      <c:catAx>
        <c:axId val="-2075795448"/>
        <c:scaling>
          <c:orientation val="minMax"/>
        </c:scaling>
        <c:delete val="0"/>
        <c:axPos val="b"/>
        <c:numFmt formatCode="General" sourceLinked="0"/>
        <c:majorTickMark val="out"/>
        <c:minorTickMark val="none"/>
        <c:tickLblPos val="nextTo"/>
        <c:spPr>
          <a:ln>
            <a:solidFill>
              <a:schemeClr val="tx1"/>
            </a:solidFill>
          </a:ln>
        </c:spPr>
        <c:txPr>
          <a:bodyPr/>
          <a:lstStyle/>
          <a:p>
            <a:pPr>
              <a:defRPr sz="1600"/>
            </a:pPr>
            <a:endParaRPr lang="en-US"/>
          </a:p>
        </c:txPr>
        <c:crossAx val="-2075494216"/>
        <c:crosses val="autoZero"/>
        <c:auto val="1"/>
        <c:lblAlgn val="ctr"/>
        <c:lblOffset val="100"/>
        <c:noMultiLvlLbl val="0"/>
      </c:catAx>
      <c:valAx>
        <c:axId val="-2075494216"/>
        <c:scaling>
          <c:orientation val="minMax"/>
          <c:min val="1"/>
        </c:scaling>
        <c:delete val="0"/>
        <c:axPos val="l"/>
        <c:title>
          <c:tx>
            <c:rich>
              <a:bodyPr rot="-5400000" vert="horz"/>
              <a:lstStyle/>
              <a:p>
                <a:pPr>
                  <a:defRPr sz="1600" b="1"/>
                </a:pPr>
                <a:r>
                  <a:rPr lang="en-US" sz="1600" b="1"/>
                  <a:t>Explicit</a:t>
                </a:r>
                <a:r>
                  <a:rPr lang="en-US" sz="1600" b="1" baseline="0"/>
                  <a:t> </a:t>
                </a:r>
                <a:r>
                  <a:rPr lang="en-US" sz="1600" b="1"/>
                  <a:t>Motivation (1-7 Scale)</a:t>
                </a:r>
              </a:p>
            </c:rich>
          </c:tx>
          <c:layout>
            <c:manualLayout>
              <c:xMode val="edge"/>
              <c:yMode val="edge"/>
              <c:x val="2.50341036720125E-2"/>
              <c:y val="0.123232859106102"/>
            </c:manualLayout>
          </c:layout>
          <c:overlay val="0"/>
        </c:title>
        <c:numFmt formatCode="General" sourceLinked="1"/>
        <c:majorTickMark val="out"/>
        <c:minorTickMark val="none"/>
        <c:tickLblPos val="nextTo"/>
        <c:spPr>
          <a:ln>
            <a:solidFill>
              <a:schemeClr val="tx1"/>
            </a:solidFill>
          </a:ln>
        </c:spPr>
        <c:txPr>
          <a:bodyPr/>
          <a:lstStyle/>
          <a:p>
            <a:pPr>
              <a:defRPr sz="1600"/>
            </a:pPr>
            <a:endParaRPr lang="en-US"/>
          </a:p>
        </c:txPr>
        <c:crossAx val="-20757954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2"/>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CEBC-493D-9E5D-7421E5C68176}"/>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4-CEBC-493D-9E5D-7421E5C68176}"/>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CEBC-493D-9E5D-7421E5C68176}"/>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6-CEBC-493D-9E5D-7421E5C68176}"/>
              </c:ext>
            </c:extLst>
          </c:dPt>
          <c:cat>
            <c:strRef>
              <c:f>Sheet1!$A$2:$A$7</c:f>
              <c:strCache>
                <c:ptCount val="6"/>
                <c:pt idx="0">
                  <c:v>Science = Male</c:v>
                </c:pt>
                <c:pt idx="1">
                  <c:v>Math = Male</c:v>
                </c:pt>
                <c:pt idx="2">
                  <c:v>Career = Male</c:v>
                </c:pt>
                <c:pt idx="3">
                  <c:v>Black = Bad</c:v>
                </c:pt>
                <c:pt idx="4">
                  <c:v>Old = Bad</c:v>
                </c:pt>
                <c:pt idx="5">
                  <c:v>Gay = Bad </c:v>
                </c:pt>
              </c:strCache>
            </c:strRef>
          </c:cat>
          <c:val>
            <c:numRef>
              <c:f>Sheet1!$B$2:$B$7</c:f>
              <c:numCache>
                <c:formatCode>General</c:formatCode>
                <c:ptCount val="6"/>
                <c:pt idx="0">
                  <c:v>0.93</c:v>
                </c:pt>
                <c:pt idx="1">
                  <c:v>0.78</c:v>
                </c:pt>
                <c:pt idx="2">
                  <c:v>0.72</c:v>
                </c:pt>
                <c:pt idx="3">
                  <c:v>0.84</c:v>
                </c:pt>
                <c:pt idx="4">
                  <c:v>1.07</c:v>
                </c:pt>
                <c:pt idx="5">
                  <c:v>0.78</c:v>
                </c:pt>
              </c:numCache>
            </c:numRef>
          </c:val>
          <c:extLst>
            <c:ext xmlns:c16="http://schemas.microsoft.com/office/drawing/2014/chart" uri="{C3380CC4-5D6E-409C-BE32-E72D297353CC}">
              <c16:uniqueId val="{00000000-CEBC-493D-9E5D-7421E5C68176}"/>
            </c:ext>
          </c:extLst>
        </c:ser>
        <c:dLbls>
          <c:showLegendKey val="0"/>
          <c:showVal val="0"/>
          <c:showCatName val="0"/>
          <c:showSerName val="0"/>
          <c:showPercent val="0"/>
          <c:showBubbleSize val="0"/>
        </c:dLbls>
        <c:gapWidth val="219"/>
        <c:overlap val="-27"/>
        <c:axId val="-2076236888"/>
        <c:axId val="-2080214840"/>
      </c:barChart>
      <c:catAx>
        <c:axId val="-20762368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80214840"/>
        <c:crosses val="autoZero"/>
        <c:auto val="1"/>
        <c:lblAlgn val="ctr"/>
        <c:lblOffset val="100"/>
        <c:noMultiLvlLbl val="0"/>
      </c:catAx>
      <c:valAx>
        <c:axId val="-2080214840"/>
        <c:scaling>
          <c:orientation val="minMax"/>
          <c:min val="-0.5"/>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076236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99699960327698"/>
          <c:y val="0.107436671892623"/>
          <c:w val="0.80688179213177691"/>
          <c:h val="0.661288639587581"/>
        </c:manualLayout>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"Value of Regular Evaluation"</c:v>
                </c:pt>
                <c:pt idx="1">
                  <c:v>"Important to Reward the Best"</c:v>
                </c:pt>
              </c:strCache>
            </c:strRef>
          </c:cat>
          <c:val>
            <c:numRef>
              <c:f>Sheet1!$B$2:$B$3</c:f>
              <c:numCache>
                <c:formatCode>"$"#,##0.00</c:formatCode>
                <c:ptCount val="2"/>
                <c:pt idx="0">
                  <c:v>399.66</c:v>
                </c:pt>
                <c:pt idx="1">
                  <c:v>420.1</c:v>
                </c:pt>
              </c:numCache>
            </c:numRef>
          </c:val>
          <c:extLst>
            <c:ext xmlns:c16="http://schemas.microsoft.com/office/drawing/2014/chart" uri="{C3380CC4-5D6E-409C-BE32-E72D297353CC}">
              <c16:uniqueId val="{00000000-C812-4FA2-B06F-421BCCAD571E}"/>
            </c:ext>
          </c:extLst>
        </c:ser>
        <c:ser>
          <c:idx val="1"/>
          <c:order val="1"/>
          <c:tx>
            <c:strRef>
              <c:f>Sheet1!$C$1</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"Value of Regular Evaluation"</c:v>
                </c:pt>
                <c:pt idx="1">
                  <c:v>"Important to Reward the Best"</c:v>
                </c:pt>
              </c:strCache>
            </c:strRef>
          </c:cat>
          <c:val>
            <c:numRef>
              <c:f>Sheet1!$C$2:$C$3</c:f>
              <c:numCache>
                <c:formatCode>"$"#,##0.00</c:formatCode>
                <c:ptCount val="2"/>
                <c:pt idx="0">
                  <c:v>401.66</c:v>
                </c:pt>
                <c:pt idx="1">
                  <c:v>374.02</c:v>
                </c:pt>
              </c:numCache>
            </c:numRef>
          </c:val>
          <c:extLst>
            <c:ext xmlns:c16="http://schemas.microsoft.com/office/drawing/2014/chart" uri="{C3380CC4-5D6E-409C-BE32-E72D297353CC}">
              <c16:uniqueId val="{00000001-C812-4FA2-B06F-421BCCAD571E}"/>
            </c:ext>
          </c:extLst>
        </c:ser>
        <c:dLbls>
          <c:showLegendKey val="0"/>
          <c:showVal val="0"/>
          <c:showCatName val="0"/>
          <c:showSerName val="0"/>
          <c:showPercent val="0"/>
          <c:showBubbleSize val="0"/>
        </c:dLbls>
        <c:gapWidth val="200"/>
        <c:axId val="-2075880984"/>
        <c:axId val="-2075845512"/>
      </c:barChart>
      <c:catAx>
        <c:axId val="-20758809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075845512"/>
        <c:crosses val="autoZero"/>
        <c:auto val="1"/>
        <c:lblAlgn val="ctr"/>
        <c:lblOffset val="100"/>
        <c:noMultiLvlLbl val="0"/>
      </c:catAx>
      <c:valAx>
        <c:axId val="-2075845512"/>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2000" b="1" i="0" u="none" strike="noStrike" kern="1200" baseline="0">
                    <a:solidFill>
                      <a:schemeClr val="tx1"/>
                    </a:solidFill>
                    <a:latin typeface="+mn-lt"/>
                    <a:ea typeface="+mn-ea"/>
                    <a:cs typeface="+mn-cs"/>
                  </a:defRPr>
                </a:pPr>
                <a:r>
                  <a:rPr lang="en-CA" sz="2000" b="1">
                    <a:solidFill>
                      <a:schemeClr val="tx1"/>
                    </a:solidFill>
                  </a:rPr>
                  <a:t>Mean Bonus in $</a:t>
                </a:r>
              </a:p>
            </c:rich>
          </c:tx>
          <c:layout>
            <c:manualLayout>
              <c:xMode val="edge"/>
              <c:yMode val="edge"/>
              <c:x val="2.2222215152401099E-2"/>
              <c:y val="0.21561125850363699"/>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075880984"/>
        <c:crosses val="autoZero"/>
        <c:crossBetween val="between"/>
      </c:valAx>
      <c:spPr>
        <a:noFill/>
        <a:ln>
          <a:noFill/>
        </a:ln>
        <a:effectLst/>
      </c:spPr>
    </c:plotArea>
    <c:legend>
      <c:legendPos val="b"/>
      <c:layout>
        <c:manualLayout>
          <c:xMode val="edge"/>
          <c:yMode val="edge"/>
          <c:x val="0.80903958990230096"/>
          <c:y val="0.103481721908441"/>
          <c:w val="0.153274905503887"/>
          <c:h val="0.1440087940804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826707B2-D6A9-3D45-9DF1-52C2FF97A8D2}" type="datetimeFigureOut">
              <a:rPr lang="en-US" smtClean="0"/>
              <a:t>11/14/2023</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09A1EFF2-6B01-BC4D-BCE5-622243151C04}" type="slidenum">
              <a:rPr lang="en-US" smtClean="0"/>
              <a:t>‹#›</a:t>
            </a:fld>
            <a:endParaRPr lang="en-US"/>
          </a:p>
        </p:txBody>
      </p:sp>
    </p:spTree>
    <p:extLst>
      <p:ext uri="{BB962C8B-B14F-4D97-AF65-F5344CB8AC3E}">
        <p14:creationId xmlns:p14="http://schemas.microsoft.com/office/powerpoint/2010/main" val="18451087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a:defRPr sz="1300">
                <a:latin typeface="Calibri" pitchFamily="34" charset="0"/>
              </a:defRPr>
            </a:lvl1pPr>
          </a:lstStyle>
          <a:p>
            <a:endParaRPr lang="en-CA"/>
          </a:p>
        </p:txBody>
      </p:sp>
      <p:sp>
        <p:nvSpPr>
          <p:cNvPr id="3" name="Date Placeholder 2"/>
          <p:cNvSpPr>
            <a:spLocks noGrp="1"/>
          </p:cNvSpPr>
          <p:nvPr>
            <p:ph type="dt"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a:defRPr sz="1300">
                <a:latin typeface="Calibri" pitchFamily="34" charset="0"/>
              </a:defRPr>
            </a:lvl1pPr>
          </a:lstStyle>
          <a:p>
            <a:fld id="{6F425820-E047-45C5-8D61-98B00973E742}" type="datetimeFigureOut">
              <a:rPr lang="en-US"/>
              <a:pPr/>
              <a:t>11/14/2023</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731838" y="4560888"/>
            <a:ext cx="5851525"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a:defRPr sz="1300">
                <a:latin typeface="Calibri" pitchFamily="34" charset="0"/>
              </a:defRPr>
            </a:lvl1pPr>
          </a:lstStyle>
          <a:p>
            <a:endParaRPr lang="en-CA"/>
          </a:p>
        </p:txBody>
      </p:sp>
      <p:sp>
        <p:nvSpPr>
          <p:cNvPr id="7" name="Slide Number Placeholder 6"/>
          <p:cNvSpPr>
            <a:spLocks noGrp="1"/>
          </p:cNvSpPr>
          <p:nvPr>
            <p:ph type="sldNum" sz="quarter" idx="5"/>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a:defRPr sz="1300">
                <a:latin typeface="Calibri" pitchFamily="34" charset="0"/>
              </a:defRPr>
            </a:lvl1pPr>
          </a:lstStyle>
          <a:p>
            <a:fld id="{EEAAA3BD-5608-4ED4-9ACB-A93617569114}" type="slidenum">
              <a:rPr lang="en-US"/>
              <a:pPr/>
              <a:t>‹#›</a:t>
            </a:fld>
            <a:endParaRPr lang="en-US"/>
          </a:p>
        </p:txBody>
      </p:sp>
    </p:spTree>
    <p:extLst>
      <p:ext uri="{BB962C8B-B14F-4D97-AF65-F5344CB8AC3E}">
        <p14:creationId xmlns:p14="http://schemas.microsoft.com/office/powerpoint/2010/main" val="1024711449"/>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Facilitator notes: Create/insert an appropriate welcoming to the workshop. </a:t>
            </a:r>
          </a:p>
          <a:p>
            <a:endParaRPr lang="en-US" i="1" dirty="0"/>
          </a:p>
          <a:p>
            <a:r>
              <a:rPr lang="en-US" i="1" dirty="0"/>
              <a:t>Suggested points to touch on are:</a:t>
            </a:r>
          </a:p>
          <a:p>
            <a:r>
              <a:rPr lang="en-US" i="1" dirty="0"/>
              <a:t>- the motivation for the workshop, </a:t>
            </a:r>
          </a:p>
          <a:p>
            <a:r>
              <a:rPr lang="en-US" i="1" dirty="0"/>
              <a:t>- the initiatives it may be possible through, </a:t>
            </a:r>
          </a:p>
          <a:p>
            <a:r>
              <a:rPr lang="en-US" i="1" dirty="0"/>
              <a:t>- and/or expressions of support for the workshop and its goals by representatives of the department/organization (such endorsements have a positive impact on engagement with the workshop. </a:t>
            </a:r>
          </a:p>
        </p:txBody>
      </p:sp>
      <p:sp>
        <p:nvSpPr>
          <p:cNvPr id="4" name="Slide Number Placeholder 3"/>
          <p:cNvSpPr>
            <a:spLocks noGrp="1"/>
          </p:cNvSpPr>
          <p:nvPr>
            <p:ph type="sldNum" sz="quarter" idx="5"/>
          </p:nvPr>
        </p:nvSpPr>
        <p:spPr/>
        <p:txBody>
          <a:bodyPr/>
          <a:lstStyle/>
          <a:p>
            <a:fld id="{EEAAA3BD-5608-4ED4-9ACB-A93617569114}" type="slidenum">
              <a:rPr lang="en-US" smtClean="0"/>
              <a:pPr/>
              <a:t>1</a:t>
            </a:fld>
            <a:endParaRPr lang="en-US"/>
          </a:p>
        </p:txBody>
      </p:sp>
    </p:spTree>
    <p:extLst>
      <p:ext uri="{BB962C8B-B14F-4D97-AF65-F5344CB8AC3E}">
        <p14:creationId xmlns:p14="http://schemas.microsoft.com/office/powerpoint/2010/main" val="825701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So here are some of our suggestions for ground rules and norms that we will all observe in the four hours that we're going to be together this morning. </a:t>
            </a:r>
          </a:p>
          <a:p>
            <a:endParaRPr lang="en-CA" sz="1200" kern="1200" dirty="0">
              <a:solidFill>
                <a:schemeClr val="tx1"/>
              </a:solidFill>
              <a:effectLst/>
              <a:latin typeface="+mn-lt"/>
              <a:ea typeface="+mn-ea"/>
              <a:cs typeface="+mn-cs"/>
            </a:endParaRPr>
          </a:p>
          <a:p>
            <a:r>
              <a:rPr lang="en-US" b="0" i="1" u="none" strike="noStrike" kern="1200" dirty="0">
                <a:effectLst/>
              </a:rPr>
              <a:t>Facilitator note: At this point, identify the fire safety protocols and any additional safety information that is required. </a:t>
            </a:r>
            <a:endParaRPr lang="en-CA" i="1" dirty="0"/>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We do expect this to be a very interactive session. You will be responding to us and interacting with the group as well as with each other for paired work and doing some group exercises as well. We hope that you will be as candid as you possibly can. We really appreciate your honesty and forthrightness and you'll get more out of the workshop in this way</a:t>
            </a:r>
            <a:r>
              <a:rPr lang="en-US"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When you are listening to someone else sharing you will practice active listening. What that means is that you will invite that person to say more about what they're sharing by asking them open ended questions such as: tell me more about that, or what was that like, or how did that feel, to allow them to further explore their experience. You're not going to jump in with criticisms or judgments or “well I have this other story” when we're in active listening mode. We are just helping the other person share more. And we want to have respect for each others’ privacy. We're going to be doing some more introspection and sharing of a more personal and reflective nature. So if the story is not yours to share; please do not share it outside of these walls. Do we have everyone's agreement hand up if you agree to that? Thank you very much.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Since we really do appreciate that you're taking time out of your busy schedule to be part of this workshop we encourage you to engage fully, as that will help you make the most of your time here today. We will be offering suggestions, tools, tips that you can take away from this room and integrate into your everyday way of doing things. This is another way that you will recover your investment of this day, so we encourage you to participate fully and commit to the things that you learn here.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Final thing, we'd like to ask you to minimize distractions if you do need to step out to take a phone call or answer an email or a text please, just do so in the hallway and come back as soon as you can. If that's good with everyone, are there any other suggestions questions comments about this? Okay if we can agree to live by these rules for the next 4 hours we're going to have a fantastic time together.</a:t>
            </a:r>
            <a:endParaRPr lang="en-US" sz="1200" kern="1200" dirty="0">
              <a:solidFill>
                <a:schemeClr val="tx1"/>
              </a:solidFill>
              <a:effectLst/>
              <a:latin typeface="+mn-lt"/>
              <a:ea typeface="+mn-ea"/>
              <a:cs typeface="+mn-cs"/>
            </a:endParaRPr>
          </a:p>
          <a:p>
            <a:endParaRPr lang="en-US" b="1" dirty="0"/>
          </a:p>
          <a:p>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2</a:t>
            </a:fld>
            <a:endParaRPr lang="en-US"/>
          </a:p>
        </p:txBody>
      </p:sp>
    </p:spTree>
    <p:extLst>
      <p:ext uri="{BB962C8B-B14F-4D97-AF65-F5344CB8AC3E}">
        <p14:creationId xmlns:p14="http://schemas.microsoft.com/office/powerpoint/2010/main" val="402688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kern="1200" dirty="0">
                <a:solidFill>
                  <a:schemeClr val="tx1"/>
                </a:solidFill>
                <a:effectLst/>
                <a:latin typeface="+mn-lt"/>
                <a:ea typeface="+mn-ea"/>
                <a:cs typeface="+mn-cs"/>
              </a:rPr>
              <a:t>So here's our agenda for the morning. We are going to break </a:t>
            </a:r>
            <a:r>
              <a:rPr lang="en-CA" sz="1200" b="1" i="1" kern="1200" dirty="0">
                <a:solidFill>
                  <a:schemeClr val="tx1"/>
                </a:solidFill>
                <a:effectLst/>
                <a:latin typeface="+mn-lt"/>
                <a:ea typeface="+mn-ea"/>
                <a:cs typeface="+mn-cs"/>
              </a:rPr>
              <a:t>in about 1.5 hours </a:t>
            </a:r>
            <a:r>
              <a:rPr lang="en-CA" sz="1200" kern="1200" dirty="0">
                <a:solidFill>
                  <a:schemeClr val="tx1"/>
                </a:solidFill>
                <a:effectLst/>
                <a:latin typeface="+mn-lt"/>
                <a:ea typeface="+mn-ea"/>
                <a:cs typeface="+mn-cs"/>
              </a:rPr>
              <a:t>after we finish some of our introductory stuff around how and why we work together, and we’re going to talk about some barriers to inclusion. After that we’ll be doing a dialogue activity aimed at communicating inclusion and then some steps to put all of what we've learned into action through something called </a:t>
            </a:r>
            <a:r>
              <a:rPr lang="en-CA" sz="1200" kern="1200" dirty="0" err="1">
                <a:solidFill>
                  <a:schemeClr val="tx1"/>
                </a:solidFill>
                <a:effectLst/>
                <a:latin typeface="+mn-lt"/>
                <a:ea typeface="+mn-ea"/>
                <a:cs typeface="+mn-cs"/>
              </a:rPr>
              <a:t>allyship</a:t>
            </a:r>
            <a:r>
              <a:rPr lang="en-CA" sz="1200" kern="1200" dirty="0">
                <a:solidFill>
                  <a:schemeClr val="tx1"/>
                </a:solidFill>
                <a:effectLst/>
                <a:latin typeface="+mn-lt"/>
                <a:ea typeface="+mn-ea"/>
                <a:cs typeface="+mn-cs"/>
              </a:rPr>
              <a:t>. If you haven't heard of that, you will hear about it and we hope to become inspired to be part of it by becoming an ally yourself. And don’t worry, we’re going to give you lots of opportunities to interact and do fun, interesting activities.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CA" sz="1200" kern="1200" baseline="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i="1" kern="1200" baseline="0" dirty="0">
                <a:solidFill>
                  <a:schemeClr val="tx1"/>
                </a:solidFill>
                <a:effectLst/>
                <a:latin typeface="+mn-lt"/>
                <a:ea typeface="+mn-ea"/>
                <a:cs typeface="+mn-cs"/>
              </a:rPr>
              <a:t>Facilitator note:</a:t>
            </a:r>
            <a:r>
              <a:rPr lang="en-CA" sz="1200" b="1" i="0" kern="1200" baseline="0" dirty="0">
                <a:solidFill>
                  <a:schemeClr val="tx1"/>
                </a:solidFill>
                <a:effectLst/>
                <a:latin typeface="+mn-lt"/>
                <a:ea typeface="+mn-ea"/>
                <a:cs typeface="+mn-cs"/>
              </a:rPr>
              <a:t> </a:t>
            </a:r>
            <a:r>
              <a:rPr lang="en-CA" sz="1200" b="0" i="1" kern="1200" baseline="0" dirty="0">
                <a:solidFill>
                  <a:schemeClr val="tx1"/>
                </a:solidFill>
                <a:effectLst/>
                <a:latin typeface="+mn-lt"/>
                <a:ea typeface="+mn-ea"/>
                <a:cs typeface="+mn-cs"/>
              </a:rPr>
              <a:t>Take this opportunity to identify if there will be refreshments or lunch provided. </a:t>
            </a:r>
            <a:endParaRPr lang="en-CA" i="1" baseline="0" dirty="0"/>
          </a:p>
        </p:txBody>
      </p:sp>
      <p:sp>
        <p:nvSpPr>
          <p:cNvPr id="4" name="Slide Number Placeholder 3"/>
          <p:cNvSpPr>
            <a:spLocks noGrp="1"/>
          </p:cNvSpPr>
          <p:nvPr>
            <p:ph type="sldNum" sz="quarter" idx="10"/>
          </p:nvPr>
        </p:nvSpPr>
        <p:spPr/>
        <p:txBody>
          <a:bodyPr/>
          <a:lstStyle/>
          <a:p>
            <a:fld id="{1AEE4375-2A10-43B6-9BF3-915C078ED146}" type="slidenum">
              <a:rPr lang="en-CA" smtClean="0"/>
              <a:t>3</a:t>
            </a:fld>
            <a:endParaRPr lang="en-CA"/>
          </a:p>
        </p:txBody>
      </p:sp>
    </p:spTree>
    <p:extLst>
      <p:ext uri="{BB962C8B-B14F-4D97-AF65-F5344CB8AC3E}">
        <p14:creationId xmlns:p14="http://schemas.microsoft.com/office/powerpoint/2010/main" val="2820851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CA" sz="1800" b="1" dirty="0">
                <a:effectLst/>
                <a:latin typeface="Roboto" panose="02000000000000000000" pitchFamily="2" charset="0"/>
                <a:ea typeface="Calibri" panose="020F0502020204030204" pitchFamily="34" charset="0"/>
                <a:cs typeface="Times New Roman" panose="02020603050405020304" pitchFamily="18" charset="0"/>
              </a:rPr>
              <a:t>How we work together</a:t>
            </a:r>
            <a:r>
              <a:rPr lang="en-CA" sz="1800" dirty="0">
                <a:effectLst/>
                <a:latin typeface="Roboto Light" panose="02000000000000000000" pitchFamily="2"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CA" sz="1800" dirty="0">
                <a:effectLst/>
                <a:highlight>
                  <a:srgbClr val="FFFF00"/>
                </a:highlight>
                <a:latin typeface="Roboto Light" panose="02000000000000000000" pitchFamily="2" charset="0"/>
                <a:ea typeface="Calibri" panose="020F0502020204030204" pitchFamily="34" charset="0"/>
                <a:cs typeface="Times New Roman" panose="02020603050405020304" pitchFamily="18" charset="0"/>
              </a:rPr>
              <a:t>Please take a moment to introduce yourself at your table. You will have 2 minutes to do this. Please keep introductions short, you will have lots of opportunities to learn more during this workshop</a:t>
            </a:r>
            <a:r>
              <a:rPr lang="en-CA" sz="1800" dirty="0">
                <a:effectLst/>
                <a:latin typeface="Roboto Light" panose="02000000000000000000" pitchFamily="2" charset="0"/>
                <a:ea typeface="Calibri" panose="020F0502020204030204" pitchFamily="34" charset="0"/>
                <a:cs typeface="Times New Roman" panose="02020603050405020304" pitchFamily="18" charset="0"/>
              </a:rPr>
              <a:t> </a:t>
            </a:r>
            <a:r>
              <a:rPr lang="en-CA" sz="1800" dirty="0">
                <a:effectLst/>
                <a:highlight>
                  <a:srgbClr val="FFFF00"/>
                </a:highlight>
                <a:latin typeface="Roboto Light" panose="02000000000000000000" pitchFamily="2" charset="0"/>
                <a:ea typeface="Calibri" panose="020F0502020204030204" pitchFamily="34" charset="0"/>
                <a:cs typeface="Times New Roman" panose="02020603050405020304" pitchFamily="18" charset="0"/>
              </a:rPr>
              <a:t>.</a:t>
            </a:r>
            <a:endParaRPr lang="en-CA" sz="1800" dirty="0">
              <a:effectLst/>
              <a:latin typeface="Roboto Light" panose="02000000000000000000" pitchFamily="2"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CA" sz="1800" dirty="0">
                <a:effectLst/>
                <a:latin typeface="Roboto Light" panose="02000000000000000000" pitchFamily="2"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CA" sz="1800" b="1" i="1" dirty="0">
                <a:effectLst/>
                <a:latin typeface="Roboto Light" panose="02000000000000000000" pitchFamily="2" charset="0"/>
                <a:ea typeface="Calibri" panose="020F0502020204030204" pitchFamily="34" charset="0"/>
                <a:cs typeface="Times New Roman" panose="02020603050405020304" pitchFamily="18" charset="0"/>
              </a:rPr>
              <a:t>Facilitator notes:</a:t>
            </a:r>
            <a:endParaRPr lang="en-CA" sz="1800" dirty="0">
              <a:effectLst/>
              <a:latin typeface="Roboto Light" panose="02000000000000000000" pitchFamily="2"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CA" sz="1800" i="1" dirty="0">
                <a:effectLst/>
                <a:latin typeface="Roboto Light" panose="02000000000000000000" pitchFamily="2" charset="0"/>
                <a:ea typeface="Calibri" panose="020F0502020204030204" pitchFamily="34" charset="0"/>
                <a:cs typeface="Times New Roman" panose="02020603050405020304" pitchFamily="18" charset="0"/>
              </a:rPr>
              <a:t>Add any suggested introduction elements to the script above (e.g., please share your name, type of work you do, and pronouns you use)</a:t>
            </a:r>
          </a:p>
          <a:p>
            <a:pPr marL="0" marR="0">
              <a:spcBef>
                <a:spcPts val="0"/>
              </a:spcBef>
              <a:spcAft>
                <a:spcPts val="800"/>
              </a:spcAft>
            </a:pPr>
            <a:r>
              <a:rPr lang="en-CA" sz="1800" i="1" dirty="0">
                <a:effectLst/>
                <a:latin typeface="Roboto Light" panose="02000000000000000000" pitchFamily="2" charset="0"/>
                <a:ea typeface="Calibri" panose="020F0502020204030204" pitchFamily="34" charset="0"/>
                <a:cs typeface="Times New Roman" panose="02020603050405020304" pitchFamily="18" charset="0"/>
              </a:rPr>
              <a:t> Timing needed for this slide</a:t>
            </a:r>
          </a:p>
          <a:p>
            <a:pPr marL="0" marR="0">
              <a:spcBef>
                <a:spcPts val="0"/>
              </a:spcBef>
              <a:spcAft>
                <a:spcPts val="800"/>
              </a:spcAft>
            </a:pPr>
            <a:r>
              <a:rPr lang="en-CA" sz="1800" i="1" dirty="0" err="1">
                <a:effectLst/>
                <a:latin typeface="Roboto Light" panose="02000000000000000000" pitchFamily="2" charset="0"/>
                <a:ea typeface="Calibri" panose="020F0502020204030204" pitchFamily="34" charset="0"/>
                <a:cs typeface="Times New Roman" panose="02020603050405020304" pitchFamily="18" charset="0"/>
              </a:rPr>
              <a:t>Powerpoint</a:t>
            </a:r>
            <a:r>
              <a:rPr lang="en-CA" sz="1800" i="1" dirty="0">
                <a:effectLst/>
                <a:latin typeface="Roboto Light" panose="02000000000000000000" pitchFamily="2" charset="0"/>
                <a:ea typeface="Calibri" panose="020F0502020204030204" pitchFamily="34" charset="0"/>
                <a:cs typeface="Times New Roman" panose="02020603050405020304" pitchFamily="18" charset="0"/>
              </a:rPr>
              <a:t> just says "begin by having people at the table introduce themselves briefly to each other." Should I delete all of the above? </a:t>
            </a:r>
          </a:p>
          <a:p>
            <a:pPr marL="0" marR="0" indent="0" algn="l" defTabSz="914400" rtl="0" eaLnBrk="1" fontAlgn="base" latinLnBrk="0" hangingPunct="1">
              <a:lnSpc>
                <a:spcPct val="100000"/>
              </a:lnSpc>
              <a:spcBef>
                <a:spcPct val="30000"/>
              </a:spcBef>
              <a:spcAft>
                <a:spcPct val="0"/>
              </a:spcAft>
              <a:buClrTx/>
              <a:buSzTx/>
              <a:buFontTx/>
              <a:buNone/>
              <a:tabLst/>
              <a:defRPr/>
            </a:pPr>
            <a:r>
              <a:rPr lang="en-CA" i="1" dirty="0"/>
              <a:t> people at the</a:t>
            </a:r>
            <a:r>
              <a:rPr lang="en-CA" i="1" baseline="0" dirty="0"/>
              <a:t> table introduce themselves very briefly to each other.</a:t>
            </a:r>
            <a:endParaRPr lang="en-CA" i="1" dirty="0"/>
          </a:p>
          <a:p>
            <a:endParaRPr lang="en-CA"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4</a:t>
            </a:fld>
            <a:endParaRPr lang="en-US"/>
          </a:p>
        </p:txBody>
      </p:sp>
    </p:spTree>
    <p:extLst>
      <p:ext uri="{BB962C8B-B14F-4D97-AF65-F5344CB8AC3E}">
        <p14:creationId xmlns:p14="http://schemas.microsoft.com/office/powerpoint/2010/main" val="1693556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a:solidFill>
                  <a:schemeClr val="tx1"/>
                </a:solidFill>
                <a:effectLst/>
                <a:latin typeface="+mn-lt"/>
                <a:ea typeface="+mn-ea"/>
                <a:cs typeface="+mn-cs"/>
              </a:rPr>
              <a:t>Note,</a:t>
            </a:r>
            <a:r>
              <a:rPr lang="en-CA" sz="1200" b="1" kern="1200" baseline="0" dirty="0">
                <a:solidFill>
                  <a:schemeClr val="tx1"/>
                </a:solidFill>
                <a:effectLst/>
                <a:latin typeface="+mn-lt"/>
                <a:ea typeface="+mn-ea"/>
                <a:cs typeface="+mn-cs"/>
              </a:rPr>
              <a:t> that if energy level seems low, start by mentioning that this is a competition for chocolate.  Then give ground rules.</a:t>
            </a:r>
            <a:endParaRPr lang="en-CA" sz="1200" b="1" kern="1200" dirty="0">
              <a:solidFill>
                <a:schemeClr val="tx1"/>
              </a:solidFill>
              <a:effectLst/>
              <a:latin typeface="+mn-lt"/>
              <a:ea typeface="+mn-ea"/>
              <a:cs typeface="+mn-cs"/>
            </a:endParaRP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So first, let's start out by how we work together. We're going to give you a chance to do something experiential. You are all seated in table groups. Now, using only the sheets of paper that are on your table, you are going to work as a team at your table to create a tower out of paper. We’re not giving you anything else and we are just going to have to see what you come up with in terms of methods to make the tallest tower possible. It has to stand for 15 seconds with no support from any humans or other things and you're going to build the tower on the table not the floor. Please measure it at its highest point while it is up during that 15 seconds with the tape measure provided on your table. And if you can just wave one of us over, we want to get a picture of your tower  when it’s up. There will be a prize, so do your best. We will give you 10 minutes and we are encouraging you to use the first 2 minutes to discuss and plan before you begin building.  Please take those 2 minutes to get a plan underway and then you'll have eight minutes to build so here we go I'm hitting go. Any questions? No questions? Okay, your time Starts Now.</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Facilitator note: They will be timed while they build their towers. HQP will measure height of towers either  when signaled to come over or at the end.]</a:t>
            </a:r>
            <a:endParaRPr lang="en-US" sz="1200" i="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So now that we've had a chance to build our towers, we are going to discuss this activity a little bit later. We want you just to take a moment to consider some of your experiences. Think about what you saw that worked, what didn't work well. But please just hold those thoughts and we'll get into them a little bit later.</a:t>
            </a:r>
          </a:p>
          <a:p>
            <a:endParaRPr lang="en-US" baseline="0" dirty="0"/>
          </a:p>
          <a:p>
            <a:pPr marL="0" marR="0">
              <a:spcBef>
                <a:spcPts val="0"/>
              </a:spcBef>
              <a:spcAft>
                <a:spcPts val="800"/>
              </a:spcAft>
            </a:pPr>
            <a:r>
              <a:rPr lang="en-CA" sz="1800" i="1" kern="0" dirty="0">
                <a:effectLst/>
                <a:highlight>
                  <a:srgbClr val="FFFF00"/>
                </a:highlight>
                <a:latin typeface="Roboto Light" panose="02000000000000000000" pitchFamily="2" charset="0"/>
                <a:ea typeface="Calibri" panose="020F0502020204030204" pitchFamily="34" charset="0"/>
                <a:cs typeface="Times New Roman" panose="02020603050405020304" pitchFamily="18" charset="0"/>
              </a:rPr>
              <a:t>Ensure at least a few of the tables are given paper of different thicknesses, e.g. one group receives cardstock while another receives printer paper</a:t>
            </a:r>
            <a:r>
              <a:rPr lang="en-CA" sz="1800" i="1" kern="0" dirty="0">
                <a:effectLst/>
                <a:latin typeface="Roboto Light" panose="02000000000000000000" pitchFamily="2" charset="0"/>
                <a:ea typeface="Calibri" panose="020F0502020204030204" pitchFamily="34" charset="0"/>
                <a:cs typeface="Times New Roman" panose="02020603050405020304" pitchFamily="18" charset="0"/>
              </a:rPr>
              <a:t> . At the end, after the tower has been measured, ask the leaders to dismantle the towers and move the paper to the side of the room. If possible, place recycling bins in the workshop space/room. </a:t>
            </a:r>
            <a:endParaRPr lang="en-US" baseline="0" dirty="0"/>
          </a:p>
        </p:txBody>
      </p:sp>
      <p:sp>
        <p:nvSpPr>
          <p:cNvPr id="4" name="Slide Number Placeholder 3"/>
          <p:cNvSpPr>
            <a:spLocks noGrp="1"/>
          </p:cNvSpPr>
          <p:nvPr>
            <p:ph type="sldNum" sz="quarter" idx="10"/>
          </p:nvPr>
        </p:nvSpPr>
        <p:spPr/>
        <p:txBody>
          <a:bodyPr/>
          <a:lstStyle/>
          <a:p>
            <a:fld id="{253A9609-AE41-2648-8E79-65167F8D5C58}" type="slidenum">
              <a:rPr lang="en-US" smtClean="0"/>
              <a:t>5</a:t>
            </a:fld>
            <a:endParaRPr lang="en-US"/>
          </a:p>
        </p:txBody>
      </p:sp>
    </p:spTree>
    <p:extLst>
      <p:ext uri="{BB962C8B-B14F-4D97-AF65-F5344CB8AC3E}">
        <p14:creationId xmlns:p14="http://schemas.microsoft.com/office/powerpoint/2010/main" val="3581258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Time is up! Our team will be coming around to measure</a:t>
            </a:r>
            <a:r>
              <a:rPr lang="en-CA" baseline="0" dirty="0"/>
              <a:t> your tower and snap a photo. </a:t>
            </a:r>
          </a:p>
          <a:p>
            <a:pPr marL="171450" indent="-171450">
              <a:buFont typeface="Arial" panose="020B0604020202020204" pitchFamily="34" charset="0"/>
              <a:buChar char="•"/>
            </a:pPr>
            <a:r>
              <a:rPr lang="en-CA" baseline="0" dirty="0"/>
              <a:t>We’ll return to talk about this task a little later in the morning. </a:t>
            </a:r>
          </a:p>
          <a:p>
            <a:pPr marL="171450" indent="-171450">
              <a:buFont typeface="Arial" panose="020B0604020202020204" pitchFamily="34" charset="0"/>
              <a:buChar char="•"/>
            </a:pPr>
            <a:r>
              <a:rPr lang="en-CA" baseline="0" dirty="0"/>
              <a:t>Now that we are reminded of the challenges of working together on a project, under time pressure, let’s think a bit more deeply about this question:  Why do we work together?  And perhaps more specific to the work we do as scientists/engineers, why do we work together to do the kind of work we do? What do we gain from working as a group?</a:t>
            </a:r>
          </a:p>
          <a:p>
            <a:pPr marL="0" indent="0">
              <a:buFont typeface="Arial" panose="020B0604020202020204" pitchFamily="34" charset="0"/>
              <a:buNone/>
            </a:pPr>
            <a:endParaRPr lang="en-CA" baseline="0"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6</a:t>
            </a:fld>
            <a:endParaRPr lang="en-US"/>
          </a:p>
        </p:txBody>
      </p:sp>
    </p:spTree>
    <p:extLst>
      <p:ext uri="{BB962C8B-B14F-4D97-AF65-F5344CB8AC3E}">
        <p14:creationId xmlns:p14="http://schemas.microsoft.com/office/powerpoint/2010/main" val="2783038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creators of this workshop, the Project RISE team, have data to speak to this. In 2018, Project RISE carried out a Workplace Culture Survey with 1259 STEM employees, and overall you can see the diversity in sector, age, and status in the field.</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An important</a:t>
            </a:r>
            <a:r>
              <a:rPr lang="en-CA" sz="1200" kern="1200" baseline="0" dirty="0">
                <a:solidFill>
                  <a:schemeClr val="tx1"/>
                </a:solidFill>
                <a:effectLst/>
                <a:latin typeface="+mn-lt"/>
                <a:ea typeface="+mn-ea"/>
                <a:cs typeface="+mn-cs"/>
              </a:rPr>
              <a:t> point to note is that in today’s workshop, we are often describing research related to those who self-identify as either being women or men, or the stereotypes we all have about binary gender categories. But we also recognize that not everyone sees themselves in gender binary terms, and it is valuable to keep space for the experiences of broader forms of diversity that might be represented in our group.  </a:t>
            </a:r>
            <a:endParaRPr lang="en-CA"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pPr marL="171450" indent="-171450">
              <a:buFontTx/>
              <a:buChar char="-"/>
            </a:pPr>
            <a:endParaRPr lang="en-CA" dirty="0"/>
          </a:p>
        </p:txBody>
      </p:sp>
      <p:sp>
        <p:nvSpPr>
          <p:cNvPr id="4" name="Slide Number Placeholder 3"/>
          <p:cNvSpPr>
            <a:spLocks noGrp="1"/>
          </p:cNvSpPr>
          <p:nvPr>
            <p:ph type="sldNum" sz="quarter" idx="10"/>
          </p:nvPr>
        </p:nvSpPr>
        <p:spPr/>
        <p:txBody>
          <a:bodyPr/>
          <a:lstStyle/>
          <a:p>
            <a:fld id="{5D192338-7D30-42B3-8F7D-FE97E30ABB55}" type="slidenum">
              <a:rPr lang="en-US" smtClean="0"/>
              <a:t>7</a:t>
            </a:fld>
            <a:endParaRPr lang="en-US"/>
          </a:p>
        </p:txBody>
      </p:sp>
    </p:spTree>
    <p:extLst>
      <p:ext uri="{BB962C8B-B14F-4D97-AF65-F5344CB8AC3E}">
        <p14:creationId xmlns:p14="http://schemas.microsoft.com/office/powerpoint/2010/main" val="1505379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The RISE team took all of the responses they got from those 1259 people and identified 3 core values that most people responded to as being very important to them. </a:t>
            </a:r>
            <a:endParaRPr lang="en-US" sz="1200" kern="1200" dirty="0">
              <a:solidFill>
                <a:schemeClr val="tx1"/>
              </a:solidFill>
              <a:effectLst/>
              <a:latin typeface="+mn-lt"/>
              <a:ea typeface="+mn-ea"/>
              <a:cs typeface="+mn-cs"/>
            </a:endParaRPr>
          </a:p>
          <a:p>
            <a:pPr lvl="0"/>
            <a:r>
              <a:rPr lang="en-CA" sz="1200" kern="1200" dirty="0">
                <a:solidFill>
                  <a:schemeClr val="tx1"/>
                </a:solidFill>
                <a:effectLst/>
                <a:latin typeface="+mn-lt"/>
                <a:ea typeface="+mn-ea"/>
                <a:cs typeface="+mn-cs"/>
              </a:rPr>
              <a:t>There's </a:t>
            </a:r>
            <a:r>
              <a:rPr lang="en-CA" sz="1200" u="sng" kern="1200" dirty="0">
                <a:solidFill>
                  <a:schemeClr val="tx1"/>
                </a:solidFill>
                <a:effectLst/>
                <a:latin typeface="+mn-lt"/>
                <a:ea typeface="+mn-ea"/>
                <a:cs typeface="+mn-cs"/>
              </a:rPr>
              <a:t>personal enrichment</a:t>
            </a:r>
            <a:r>
              <a:rPr lang="en-CA" sz="1200" kern="1200" dirty="0">
                <a:solidFill>
                  <a:schemeClr val="tx1"/>
                </a:solidFill>
                <a:effectLst/>
                <a:latin typeface="+mn-lt"/>
                <a:ea typeface="+mn-ea"/>
                <a:cs typeface="+mn-cs"/>
              </a:rPr>
              <a:t>, which is all about what's in it for me. I don't think there's anything wrong with wanting to have a successful career, a lucrative career, something that makes you feel like you're upholding a calling. </a:t>
            </a:r>
            <a:endParaRPr lang="en-US" sz="1200" kern="1200" dirty="0">
              <a:solidFill>
                <a:schemeClr val="tx1"/>
              </a:solidFill>
              <a:effectLst/>
              <a:latin typeface="+mn-lt"/>
              <a:ea typeface="+mn-ea"/>
              <a:cs typeface="+mn-cs"/>
            </a:endParaRPr>
          </a:p>
          <a:p>
            <a:pPr lvl="0"/>
            <a:r>
              <a:rPr lang="en-CA" sz="1200" u="sng" kern="1200" dirty="0">
                <a:solidFill>
                  <a:schemeClr val="tx1"/>
                </a:solidFill>
                <a:effectLst/>
                <a:latin typeface="+mn-lt"/>
                <a:ea typeface="+mn-ea"/>
                <a:cs typeface="+mn-cs"/>
              </a:rPr>
              <a:t>Next is intellectual stimulation,</a:t>
            </a:r>
            <a:r>
              <a:rPr lang="en-CA" sz="1200" kern="1200" dirty="0">
                <a:solidFill>
                  <a:schemeClr val="tx1"/>
                </a:solidFill>
                <a:effectLst/>
                <a:latin typeface="+mn-lt"/>
                <a:ea typeface="+mn-ea"/>
                <a:cs typeface="+mn-cs"/>
              </a:rPr>
              <a:t> which is all about that curiosity and drive to solve more complex problems and do more interesting things. This is also a big driver for folks who work in science and engineering, </a:t>
            </a:r>
            <a:endParaRPr lang="en-US" sz="1200" kern="1200" dirty="0">
              <a:solidFill>
                <a:schemeClr val="tx1"/>
              </a:solidFill>
              <a:effectLst/>
              <a:latin typeface="+mn-lt"/>
              <a:ea typeface="+mn-ea"/>
              <a:cs typeface="+mn-cs"/>
            </a:endParaRPr>
          </a:p>
          <a:p>
            <a:pPr lvl="0"/>
            <a:r>
              <a:rPr lang="en-CA" sz="1200" kern="1200" dirty="0">
                <a:solidFill>
                  <a:schemeClr val="tx1"/>
                </a:solidFill>
                <a:effectLst/>
                <a:latin typeface="+mn-lt"/>
                <a:ea typeface="+mn-ea"/>
                <a:cs typeface="+mn-cs"/>
              </a:rPr>
              <a:t>And finally there's this sense of wanting to give back or serve a broader purpose, serve the community. Making sure we protect the environment or take care of the people in a specific community or around a certain project.</a:t>
            </a:r>
            <a:endParaRPr lang="en-US" sz="1200" kern="1200" dirty="0">
              <a:solidFill>
                <a:schemeClr val="tx1"/>
              </a:solidFill>
              <a:effectLst/>
              <a:latin typeface="+mn-lt"/>
              <a:ea typeface="+mn-ea"/>
              <a:cs typeface="+mn-cs"/>
            </a:endParaRPr>
          </a:p>
          <a:p>
            <a:endParaRPr lang="en-US" b="0" i="0" baseline="0" dirty="0"/>
          </a:p>
          <a:p>
            <a:endParaRPr lang="en-US" b="1" i="0" dirty="0"/>
          </a:p>
          <a:p>
            <a:endParaRPr lang="en-US" b="0" i="0" dirty="0"/>
          </a:p>
        </p:txBody>
      </p:sp>
      <p:sp>
        <p:nvSpPr>
          <p:cNvPr id="4" name="Slide Number Placeholder 3"/>
          <p:cNvSpPr>
            <a:spLocks noGrp="1"/>
          </p:cNvSpPr>
          <p:nvPr>
            <p:ph type="sldNum" sz="quarter" idx="10"/>
          </p:nvPr>
        </p:nvSpPr>
        <p:spPr/>
        <p:txBody>
          <a:bodyPr/>
          <a:lstStyle/>
          <a:p>
            <a:fld id="{253A9609-AE41-2648-8E79-65167F8D5C58}" type="slidenum">
              <a:rPr lang="en-US" smtClean="0"/>
              <a:t>8</a:t>
            </a:fld>
            <a:endParaRPr lang="en-US"/>
          </a:p>
        </p:txBody>
      </p:sp>
    </p:spTree>
    <p:extLst>
      <p:ext uri="{BB962C8B-B14F-4D97-AF65-F5344CB8AC3E}">
        <p14:creationId xmlns:p14="http://schemas.microsoft.com/office/powerpoint/2010/main" val="183873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kern="1200">
                <a:solidFill>
                  <a:schemeClr val="tx1"/>
                </a:solidFill>
                <a:effectLst/>
                <a:latin typeface="+mn-lt"/>
                <a:ea typeface="+mn-ea"/>
                <a:cs typeface="+mn-cs"/>
              </a:rPr>
              <a:t>These are the three buckets of core values. If you haven't completed the values questionnaire please do so now. </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EEAAA3BD-5608-4ED4-9ACB-A93617569114}" type="slidenum">
              <a:rPr lang="en-US" smtClean="0"/>
              <a:pPr/>
              <a:t>9</a:t>
            </a:fld>
            <a:endParaRPr lang="en-US"/>
          </a:p>
        </p:txBody>
      </p:sp>
    </p:spTree>
    <p:extLst>
      <p:ext uri="{BB962C8B-B14F-4D97-AF65-F5344CB8AC3E}">
        <p14:creationId xmlns:p14="http://schemas.microsoft.com/office/powerpoint/2010/main" val="1968838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Arial" charset="0"/>
              <a:buNone/>
              <a:tabLst/>
              <a:defRPr/>
            </a:pPr>
            <a:r>
              <a:rPr lang="en-CA" sz="1200" kern="1200" dirty="0">
                <a:solidFill>
                  <a:schemeClr val="tx1"/>
                </a:solidFill>
                <a:effectLst/>
                <a:latin typeface="+mn-lt"/>
                <a:ea typeface="+mn-ea"/>
                <a:cs typeface="+mn-cs"/>
              </a:rPr>
              <a:t>So you have completed the values questionnaire. I would encourage you at this point if you haven't done so already to take a moment and score yourself on these different values.</a:t>
            </a:r>
            <a:endParaRPr lang="en-US" sz="1200" kern="1200" dirty="0">
              <a:solidFill>
                <a:schemeClr val="tx1"/>
              </a:solidFill>
              <a:effectLst/>
              <a:latin typeface="+mn-lt"/>
              <a:ea typeface="+mn-ea"/>
              <a:cs typeface="+mn-cs"/>
            </a:endParaRPr>
          </a:p>
          <a:p>
            <a:pPr marL="0" indent="0">
              <a:buFont typeface="Arial" charset="0"/>
              <a:buNone/>
            </a:pPr>
            <a:endParaRPr lang="en-US" i="0" u="sng" baseline="0" dirty="0"/>
          </a:p>
          <a:p>
            <a:pPr marL="0" indent="0">
              <a:buFont typeface="Arial" charset="0"/>
              <a:buNone/>
            </a:pPr>
            <a:r>
              <a:rPr lang="en-US" i="0" u="sng" baseline="0" dirty="0"/>
              <a:t>NOTE</a:t>
            </a:r>
            <a:r>
              <a:rPr lang="en-US" i="0" u="none" baseline="0" dirty="0"/>
              <a:t>: Participants cannot score their Values Worksheet until we provide this scoring key.</a:t>
            </a:r>
          </a:p>
          <a:p>
            <a:pPr marL="0" indent="0">
              <a:buFont typeface="Arial" charset="0"/>
              <a:buNone/>
            </a:pPr>
            <a:endParaRPr lang="en-US" i="0" baseline="0" dirty="0"/>
          </a:p>
          <a:p>
            <a:pPr marL="171450" indent="-171450">
              <a:buFont typeface="Arial" charset="0"/>
              <a:buChar char="•"/>
            </a:pPr>
            <a:r>
              <a:rPr lang="en-US" i="0" baseline="0" dirty="0"/>
              <a:t>Participants are asked to retrieve the value reflection questionnaire. If participants have not already completed the questionnaire, they can do so now before proceeding to scoring.</a:t>
            </a:r>
          </a:p>
          <a:p>
            <a:pPr marL="171450" indent="-171450">
              <a:buFont typeface="Arial" charset="0"/>
              <a:buChar char="•"/>
            </a:pPr>
            <a:r>
              <a:rPr lang="en-US" i="0" baseline="0" dirty="0"/>
              <a:t>Participants who have completed the value reflection questionnaire may proceed to scoring.</a:t>
            </a:r>
          </a:p>
          <a:p>
            <a:pPr marL="171450" indent="-171450">
              <a:buFont typeface="Arial" charset="0"/>
              <a:buChar char="•"/>
            </a:pPr>
            <a:r>
              <a:rPr lang="en-US" i="0" baseline="0" dirty="0"/>
              <a:t>Scoring procedure:</a:t>
            </a:r>
          </a:p>
          <a:p>
            <a:pPr marL="628650" lvl="1" indent="-171450">
              <a:buFont typeface="Arial" charset="0"/>
              <a:buChar char="•"/>
            </a:pPr>
            <a:r>
              <a:rPr lang="en-US" i="0" baseline="0" dirty="0"/>
              <a:t>Each value category is separated by its position in the 4 blocks:</a:t>
            </a:r>
          </a:p>
          <a:p>
            <a:pPr marL="1085850" lvl="2" indent="-171450">
              <a:buFont typeface="Arial" charset="0"/>
              <a:buChar char="•"/>
            </a:pPr>
            <a:r>
              <a:rPr lang="en-US" i="0" baseline="0" dirty="0"/>
              <a:t>Category 1 – Personal Enrichment – first value in each block (4 total ratings)</a:t>
            </a:r>
          </a:p>
          <a:p>
            <a:pPr marL="1085850" lvl="2" indent="-171450">
              <a:buFont typeface="Arial" charset="0"/>
              <a:buChar char="•"/>
            </a:pPr>
            <a:r>
              <a:rPr lang="en-US" i="0" baseline="0" dirty="0"/>
              <a:t>Category 2 – Intellectual Stimulation – second value in each block (4 total ratings)</a:t>
            </a:r>
          </a:p>
          <a:p>
            <a:pPr marL="1085850" lvl="2" indent="-171450">
              <a:buFont typeface="Arial" charset="0"/>
              <a:buChar char="•"/>
            </a:pPr>
            <a:r>
              <a:rPr lang="en-US" i="0" baseline="0" dirty="0"/>
              <a:t>Category 3 – Communal Engagement – third value in each block (4 total ratings)</a:t>
            </a:r>
          </a:p>
          <a:p>
            <a:pPr marL="628650" lvl="1" indent="-171450">
              <a:buFont typeface="Arial" charset="0"/>
              <a:buChar char="•"/>
            </a:pPr>
            <a:r>
              <a:rPr lang="en-US" i="0" baseline="0" dirty="0"/>
              <a:t>Participants should sum up their 4 ratings (ranging from 1-7) for each value category to yield 3 different total scores (scores can range from 4-28).</a:t>
            </a:r>
          </a:p>
          <a:p>
            <a:pPr marL="628650" lvl="1" indent="-171450">
              <a:buFont typeface="Arial" charset="0"/>
              <a:buChar char="•"/>
            </a:pPr>
            <a:r>
              <a:rPr lang="en-US" i="0" baseline="0" dirty="0"/>
              <a:t>The value category for which participants have the </a:t>
            </a:r>
            <a:r>
              <a:rPr lang="en-US" i="0" u="sng" baseline="0" dirty="0"/>
              <a:t>highest</a:t>
            </a:r>
            <a:r>
              <a:rPr lang="en-US" i="0" baseline="0" dirty="0"/>
              <a:t> total score is their top-rated value category.</a:t>
            </a:r>
          </a:p>
          <a:p>
            <a:pPr marL="171450" indent="-171450">
              <a:buFont typeface="Arial" charset="0"/>
              <a:buChar char="•"/>
            </a:pPr>
            <a:r>
              <a:rPr lang="en-US" b="0" i="0" baseline="0" dirty="0"/>
              <a:t>Once all participants have completed the value scoring process, they may proceed to paired discussion.</a:t>
            </a:r>
            <a:endParaRPr lang="en-US" i="0" baseline="0" dirty="0"/>
          </a:p>
        </p:txBody>
      </p:sp>
      <p:sp>
        <p:nvSpPr>
          <p:cNvPr id="4" name="Slide Number Placeholder 3"/>
          <p:cNvSpPr>
            <a:spLocks noGrp="1"/>
          </p:cNvSpPr>
          <p:nvPr>
            <p:ph type="sldNum" sz="quarter" idx="10"/>
          </p:nvPr>
        </p:nvSpPr>
        <p:spPr/>
        <p:txBody>
          <a:bodyPr/>
          <a:lstStyle/>
          <a:p>
            <a:fld id="{253A9609-AE41-2648-8E79-65167F8D5C58}" type="slidenum">
              <a:rPr lang="en-US" smtClean="0"/>
              <a:t>10</a:t>
            </a:fld>
            <a:endParaRPr lang="en-US"/>
          </a:p>
        </p:txBody>
      </p:sp>
    </p:spTree>
    <p:extLst>
      <p:ext uri="{BB962C8B-B14F-4D97-AF65-F5344CB8AC3E}">
        <p14:creationId xmlns:p14="http://schemas.microsoft.com/office/powerpoint/2010/main" val="991776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Next you're going to have a conversation with the person beside you, who should have the same colour sticker as you on their name tag. That is your conversation buddy</a:t>
            </a:r>
            <a:r>
              <a:rPr lang="en-US" sz="1200" kern="1200" dirty="0">
                <a:solidFill>
                  <a:schemeClr val="tx1"/>
                </a:solidFill>
                <a:effectLst/>
                <a:latin typeface="+mn-lt"/>
                <a:ea typeface="+mn-ea"/>
                <a:cs typeface="+mn-cs"/>
              </a:rPr>
              <a:t> </a:t>
            </a:r>
            <a:r>
              <a:rPr lang="en-CA" sz="1200" kern="1200" dirty="0">
                <a:solidFill>
                  <a:schemeClr val="tx1"/>
                </a:solidFill>
                <a:effectLst/>
                <a:latin typeface="+mn-lt"/>
                <a:ea typeface="+mn-ea"/>
                <a:cs typeface="+mn-cs"/>
              </a:rPr>
              <a:t>and you will be chatting together throughout the workshop.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11</a:t>
            </a:fld>
            <a:endParaRPr lang="en-US"/>
          </a:p>
        </p:txBody>
      </p:sp>
    </p:spTree>
    <p:extLst>
      <p:ext uri="{BB962C8B-B14F-4D97-AF65-F5344CB8AC3E}">
        <p14:creationId xmlns:p14="http://schemas.microsoft.com/office/powerpoint/2010/main" val="2553781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0" i="0" baseline="0" dirty="0"/>
              <a:t>Did many of you find that you share similar values?  </a:t>
            </a:r>
            <a:r>
              <a:rPr lang="en-US" b="1" i="1" baseline="0" dirty="0"/>
              <a:t>(to get the head nod)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1" i="1" baseline="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i="1" baseline="0" dirty="0"/>
              <a:t>Facilitator note: Don’t make salient that they might have different values.</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CA" sz="1200"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CA" sz="1200"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kern="1200" dirty="0">
                <a:solidFill>
                  <a:schemeClr val="tx1"/>
                </a:solidFill>
                <a:effectLst/>
                <a:latin typeface="+mn-lt"/>
                <a:ea typeface="+mn-ea"/>
                <a:cs typeface="+mn-cs"/>
              </a:rPr>
              <a:t>The first conversation we'd like to invite you to have is about your values. Which of the three values came out as highest for you? There is no right or wrong answer but we're inviting you to reflect on that value and say why is that important for you in terms of connecting to your chosen field of science or engineering. Or how does that value show up for you as important in your day-to-day life? Then your partner is going to chime in and say why they think that </a:t>
            </a:r>
            <a:r>
              <a:rPr lang="en-CA" sz="1200" i="1" u="sng" kern="1200" dirty="0">
                <a:solidFill>
                  <a:schemeClr val="tx1"/>
                </a:solidFill>
                <a:effectLst/>
                <a:latin typeface="+mn-lt"/>
                <a:ea typeface="+mn-ea"/>
                <a:cs typeface="+mn-cs"/>
              </a:rPr>
              <a:t>your</a:t>
            </a:r>
            <a:r>
              <a:rPr lang="en-CA" sz="1200" kern="1200" dirty="0">
                <a:solidFill>
                  <a:schemeClr val="tx1"/>
                </a:solidFill>
                <a:effectLst/>
                <a:latin typeface="+mn-lt"/>
                <a:ea typeface="+mn-ea"/>
                <a:cs typeface="+mn-cs"/>
              </a:rPr>
              <a:t> value is important to the field as a whole. So you're both looking at </a:t>
            </a:r>
            <a:r>
              <a:rPr lang="en-CA" sz="1200" i="1" u="sng" kern="1200" dirty="0">
                <a:solidFill>
                  <a:schemeClr val="tx1"/>
                </a:solidFill>
                <a:effectLst/>
                <a:latin typeface="+mn-lt"/>
                <a:ea typeface="+mn-ea"/>
                <a:cs typeface="+mn-cs"/>
              </a:rPr>
              <a:t>your</a:t>
            </a:r>
            <a:r>
              <a:rPr lang="en-CA" sz="1200" kern="1200" dirty="0">
                <a:solidFill>
                  <a:schemeClr val="tx1"/>
                </a:solidFill>
                <a:effectLst/>
                <a:latin typeface="+mn-lt"/>
                <a:ea typeface="+mn-ea"/>
                <a:cs typeface="+mn-cs"/>
              </a:rPr>
              <a:t> value initially and then you're going to switch and you're going to talk about your partner's specific value. They are going to explain how that value is important to them personally, and then </a:t>
            </a:r>
            <a:r>
              <a:rPr lang="en-CA" sz="1200" u="sng" kern="1200" dirty="0">
                <a:solidFill>
                  <a:schemeClr val="tx1"/>
                </a:solidFill>
                <a:effectLst/>
                <a:latin typeface="+mn-lt"/>
                <a:ea typeface="+mn-ea"/>
                <a:cs typeface="+mn-cs"/>
              </a:rPr>
              <a:t>you are</a:t>
            </a:r>
            <a:r>
              <a:rPr lang="en-CA" sz="1200" kern="1200" dirty="0">
                <a:solidFill>
                  <a:schemeClr val="tx1"/>
                </a:solidFill>
                <a:effectLst/>
                <a:latin typeface="+mn-lt"/>
                <a:ea typeface="+mn-ea"/>
                <a:cs typeface="+mn-cs"/>
              </a:rPr>
              <a:t> going to say why that particular value is important to the field as a whole and what that means in terms of bigger picture impact. Anyone have any questions? You both have 5 minutes to discuss both your values so I'll cue you to move along. Thank you so much.</a:t>
            </a:r>
            <a:endParaRPr lang="en-US" b="1" i="1" baseline="0" dirty="0"/>
          </a:p>
          <a:p>
            <a:pPr marL="171450" indent="-171450">
              <a:buFont typeface="Arial" panose="020B0604020202020204" pitchFamily="34" charset="0"/>
              <a:buChar char="•"/>
            </a:pPr>
            <a:r>
              <a:rPr lang="en-CA" sz="1200" kern="1200" dirty="0">
                <a:solidFill>
                  <a:schemeClr val="tx1"/>
                </a:solidFill>
                <a:effectLst/>
                <a:latin typeface="+mn-lt"/>
                <a:ea typeface="+mn-ea"/>
                <a:cs typeface="+mn-cs"/>
              </a:rPr>
              <a:t>All right, so something that we can see is that you many of you probably had shared goals and values. How many of you had the same shared value as your partner? Even if you listed a top value different than that of your partner, how many of you were able to see how that value is important in your field or organization?  </a:t>
            </a:r>
            <a:r>
              <a:rPr lang="en-US" sz="120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1" baseline="0" dirty="0"/>
          </a:p>
          <a:p>
            <a:r>
              <a:rPr lang="en-US" b="1" i="0" baseline="0" dirty="0"/>
              <a:t>Popcorn on why each of the three values are important to the field</a:t>
            </a:r>
          </a:p>
          <a:p>
            <a:endParaRPr lang="en-US" b="0" i="0" baseline="0" dirty="0"/>
          </a:p>
          <a:p>
            <a:endParaRPr lang="en-US" b="1" i="0" dirty="0"/>
          </a:p>
          <a:p>
            <a:endParaRPr lang="en-US" b="0" i="0" dirty="0"/>
          </a:p>
        </p:txBody>
      </p:sp>
      <p:sp>
        <p:nvSpPr>
          <p:cNvPr id="4" name="Slide Number Placeholder 3"/>
          <p:cNvSpPr>
            <a:spLocks noGrp="1"/>
          </p:cNvSpPr>
          <p:nvPr>
            <p:ph type="sldNum" sz="quarter" idx="10"/>
          </p:nvPr>
        </p:nvSpPr>
        <p:spPr/>
        <p:txBody>
          <a:bodyPr/>
          <a:lstStyle/>
          <a:p>
            <a:fld id="{253A9609-AE41-2648-8E79-65167F8D5C58}" type="slidenum">
              <a:rPr lang="en-US" smtClean="0"/>
              <a:t>12</a:t>
            </a:fld>
            <a:endParaRPr lang="en-US"/>
          </a:p>
        </p:txBody>
      </p:sp>
    </p:spTree>
    <p:extLst>
      <p:ext uri="{BB962C8B-B14F-4D97-AF65-F5344CB8AC3E}">
        <p14:creationId xmlns:p14="http://schemas.microsoft.com/office/powerpoint/2010/main" val="3016076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t>You</a:t>
            </a:r>
            <a:r>
              <a:rPr lang="en-US" b="0" i="0" baseline="0" dirty="0"/>
              <a:t> have now had a chance to talk about what these values mean to you personally, and to the field more generally. And what you might have already recognized is that these values overlap to come degree to provide a motivational backdrop to our shared goals. </a:t>
            </a:r>
            <a:endParaRPr lang="en-US" b="0" i="0" dirty="0"/>
          </a:p>
          <a:p>
            <a:pPr marL="171450" indent="-171450">
              <a:buFont typeface="Arial" panose="020B0604020202020204" pitchFamily="34" charset="0"/>
              <a:buChar char="•"/>
            </a:pPr>
            <a:r>
              <a:rPr lang="en-US" b="0" i="0" dirty="0"/>
              <a:t>In fact, our</a:t>
            </a:r>
            <a:r>
              <a:rPr lang="en-US" b="0" i="0" baseline="0" dirty="0"/>
              <a:t> organizations and the people in them tend to function best when our work integrates these different values</a:t>
            </a:r>
          </a:p>
          <a:p>
            <a:pPr marL="228600" indent="-228600">
              <a:buAutoNum type="arabicParenR"/>
            </a:pPr>
            <a:r>
              <a:rPr lang="en-US" b="0" i="0" baseline="0" dirty="0"/>
              <a:t>When people find personal enrichment </a:t>
            </a:r>
            <a:r>
              <a:rPr lang="en-US" b="0" i="0" baseline="0" dirty="0">
                <a:sym typeface="Wingdings" panose="05000000000000000000" pitchFamily="2" charset="2"/>
              </a:rPr>
              <a:t> </a:t>
            </a:r>
            <a:r>
              <a:rPr lang="en-US" b="0" i="0" baseline="0" dirty="0"/>
              <a:t>they do their best intellectual work</a:t>
            </a:r>
          </a:p>
          <a:p>
            <a:pPr marL="228600" indent="-228600">
              <a:buAutoNum type="arabicParenR"/>
            </a:pPr>
            <a:r>
              <a:rPr lang="en-US" b="0" i="0" baseline="0" dirty="0"/>
              <a:t>Innovative solutions –&gt; are needed to benefit broader society</a:t>
            </a:r>
          </a:p>
          <a:p>
            <a:pPr marL="228600" indent="-228600">
              <a:buAutoNum type="arabicParenR"/>
            </a:pPr>
            <a:r>
              <a:rPr lang="en-US" b="0" i="0" baseline="0" dirty="0"/>
              <a:t>Working for the good of society </a:t>
            </a:r>
            <a:r>
              <a:rPr lang="en-US" b="0" i="0" baseline="0" dirty="0">
                <a:sym typeface="Wingdings" panose="05000000000000000000" pitchFamily="2" charset="2"/>
              </a:rPr>
              <a:t> often create a strong feeling that work is personally meaningful.</a:t>
            </a:r>
            <a:endParaRPr lang="en-US" b="0" i="0" baseline="0" dirty="0"/>
          </a:p>
          <a:p>
            <a:pPr marL="0" indent="0">
              <a:buFont typeface="Arial" panose="020B0604020202020204" pitchFamily="34" charset="0"/>
              <a:buNone/>
            </a:pPr>
            <a:endParaRPr lang="en-US" dirty="0">
              <a:cs typeface="Calibri" panose="020F0502020204030204"/>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i="1" dirty="0">
                <a:cs typeface="Calibri" panose="020F0502020204030204"/>
              </a:rPr>
              <a:t>Facilitator note: Facilitator organically mentions other themes that have been brought up in the larger group, if any. Avoid adding too much time to this slide by keeping to one or two extra points. </a:t>
            </a:r>
            <a:endParaRPr lang="en-US" i="1" baseline="0" dirty="0">
              <a:cs typeface="Calibri" panose="020F0502020204030204"/>
            </a:endParaRPr>
          </a:p>
          <a:p>
            <a:pPr marL="0" indent="0">
              <a:buFont typeface="Arial" panose="020B0604020202020204" pitchFamily="34" charset="0"/>
              <a:buNone/>
            </a:pPr>
            <a:endParaRPr lang="en-US" b="0" i="0" baseline="0" dirty="0">
              <a:cs typeface="Calibri" panose="020F0502020204030204"/>
            </a:endParaRPr>
          </a:p>
          <a:p>
            <a:pPr marL="171450" indent="-171450">
              <a:buFont typeface="Arial" panose="020B0604020202020204" pitchFamily="34" charset="0"/>
              <a:buChar char="•"/>
            </a:pPr>
            <a:endParaRPr lang="en-US" b="0" i="0" dirty="0">
              <a:cs typeface="Calibri" panose="020F0502020204030204"/>
            </a:endParaRPr>
          </a:p>
          <a:p>
            <a:endParaRPr lang="en-US" dirty="0">
              <a:cs typeface="Calibri" panose="020F0502020204030204"/>
            </a:endParaRPr>
          </a:p>
          <a:p>
            <a:endParaRPr lang="en-US" b="0" i="0" baseline="0" dirty="0"/>
          </a:p>
          <a:p>
            <a:endParaRPr lang="en-US" b="0" i="0" dirty="0"/>
          </a:p>
        </p:txBody>
      </p:sp>
      <p:sp>
        <p:nvSpPr>
          <p:cNvPr id="4" name="Slide Number Placeholder 3"/>
          <p:cNvSpPr>
            <a:spLocks noGrp="1"/>
          </p:cNvSpPr>
          <p:nvPr>
            <p:ph type="sldNum" sz="quarter" idx="10"/>
          </p:nvPr>
        </p:nvSpPr>
        <p:spPr/>
        <p:txBody>
          <a:bodyPr/>
          <a:lstStyle/>
          <a:p>
            <a:fld id="{253A9609-AE41-2648-8E79-65167F8D5C58}" type="slidenum">
              <a:rPr lang="en-US" smtClean="0"/>
              <a:t>13</a:t>
            </a:fld>
            <a:endParaRPr lang="en-US"/>
          </a:p>
        </p:txBody>
      </p:sp>
    </p:spTree>
    <p:extLst>
      <p:ext uri="{BB962C8B-B14F-4D97-AF65-F5344CB8AC3E}">
        <p14:creationId xmlns:p14="http://schemas.microsoft.com/office/powerpoint/2010/main" val="2474444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The</a:t>
            </a:r>
            <a:r>
              <a:rPr lang="en-US" baseline="0"/>
              <a:t> RISE data on these values suggests that all three values are rated as being highly important</a:t>
            </a:r>
          </a:p>
          <a:p>
            <a:pPr marL="171450" indent="-171450">
              <a:buFont typeface="Arial" panose="020B0604020202020204" pitchFamily="34" charset="0"/>
              <a:buChar char="•"/>
            </a:pPr>
            <a:r>
              <a:rPr lang="en-US" baseline="0"/>
              <a:t>And among these three, intellectually stimulating-problem solving is a highly important shared value. </a:t>
            </a:r>
          </a:p>
          <a:p>
            <a:pPr marL="171450" indent="-171450">
              <a:buFont typeface="Arial" panose="020B0604020202020204" pitchFamily="34" charset="0"/>
              <a:buChar char="•"/>
            </a:pPr>
            <a:r>
              <a:rPr lang="en-US" baseline="0"/>
              <a:t>In fact, it’s often the basis for how we describe our careers as scientists/engineers.</a:t>
            </a:r>
          </a:p>
          <a:p>
            <a:pPr marL="171450" indent="-171450">
              <a:buFont typeface="Arial" panose="020B0604020202020204" pitchFamily="34" charset="0"/>
              <a:buChar char="•"/>
            </a:pPr>
            <a:endParaRPr lang="en-US" i="1" baseline="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err="1"/>
              <a:t>Shnabel</a:t>
            </a:r>
            <a:r>
              <a:rPr lang="en-US" i="1" baseline="0"/>
              <a:t> et al. (2013) – writing about how value connects one to other people is especially effective for negatively stereotyped groups. One key feature of this component should be how these values connect scientists/engineers and help them function together.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baseline="0"/>
          </a:p>
        </p:txBody>
      </p:sp>
      <p:sp>
        <p:nvSpPr>
          <p:cNvPr id="4" name="Slide Number Placeholder 3"/>
          <p:cNvSpPr>
            <a:spLocks noGrp="1"/>
          </p:cNvSpPr>
          <p:nvPr>
            <p:ph type="sldNum" sz="quarter" idx="10"/>
          </p:nvPr>
        </p:nvSpPr>
        <p:spPr/>
        <p:txBody>
          <a:bodyPr/>
          <a:lstStyle/>
          <a:p>
            <a:fld id="{253A9609-AE41-2648-8E79-65167F8D5C58}" type="slidenum">
              <a:rPr lang="en-US" smtClean="0"/>
              <a:t>14</a:t>
            </a:fld>
            <a:endParaRPr lang="en-US"/>
          </a:p>
        </p:txBody>
      </p:sp>
    </p:spTree>
    <p:extLst>
      <p:ext uri="{BB962C8B-B14F-4D97-AF65-F5344CB8AC3E}">
        <p14:creationId xmlns:p14="http://schemas.microsoft.com/office/powerpoint/2010/main" val="3435902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sz="1800" kern="0" dirty="0">
                <a:effectLst/>
                <a:highlight>
                  <a:srgbClr val="FFFF00"/>
                </a:highlight>
                <a:latin typeface="Roboto Light" panose="02000000000000000000" pitchFamily="2" charset="0"/>
                <a:ea typeface="Calibri" panose="020F0502020204030204" pitchFamily="34" charset="0"/>
                <a:cs typeface="Times New Roman" panose="02020603050405020304" pitchFamily="18" charset="0"/>
              </a:rPr>
              <a:t>Moving beyond these values, when we talk about diversifying our workplaces there are many challenges and opportunities that exist.</a:t>
            </a:r>
            <a:endParaRPr lang="en-CA" sz="1800" dirty="0">
              <a:effectLst/>
              <a:latin typeface="Roboto Light" panose="02000000000000000000" pitchFamily="2"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15</a:t>
            </a:fld>
            <a:endParaRPr lang="en-US"/>
          </a:p>
        </p:txBody>
      </p:sp>
    </p:spTree>
    <p:extLst>
      <p:ext uri="{BB962C8B-B14F-4D97-AF65-F5344CB8AC3E}">
        <p14:creationId xmlns:p14="http://schemas.microsoft.com/office/powerpoint/2010/main" val="3083802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Although managers sometimes worry that diversity can get in the way of successful team dynamics, research suggests that a much bigger problem is having team members who are all encouraged to think about problems from the same homogenous perspective.</a:t>
            </a:r>
            <a:endParaRPr lang="en-US" dirty="0"/>
          </a:p>
          <a:p>
            <a:pPr marL="171450" indent="-171450">
              <a:buFont typeface="Arial" panose="020B0604020202020204" pitchFamily="34" charset="0"/>
              <a:buChar char="•"/>
            </a:pPr>
            <a:r>
              <a:rPr lang="en-US" dirty="0"/>
              <a:t>In</a:t>
            </a:r>
            <a:r>
              <a:rPr lang="en-US" baseline="0" dirty="0"/>
              <a:t> science and engineering, its critical to guard against group think. We need to capitalize on differences in perspectives, expertise, and experience. </a:t>
            </a:r>
          </a:p>
          <a:p>
            <a:pPr marL="628650" lvl="1" indent="-171450">
              <a:buFontTx/>
              <a:buChar char="-"/>
            </a:pPr>
            <a:r>
              <a:rPr lang="en-US" baseline="0" dirty="0"/>
              <a:t>need the best work and ideas from all team members; </a:t>
            </a:r>
          </a:p>
          <a:p>
            <a:pPr marL="628650" lvl="1" indent="-171450">
              <a:buFontTx/>
              <a:buChar char="-"/>
            </a:pPr>
            <a:r>
              <a:rPr lang="en-US" baseline="0" dirty="0"/>
              <a:t>need effective communication</a:t>
            </a:r>
          </a:p>
          <a:p>
            <a:pPr marL="628650" lvl="1" indent="-171450">
              <a:buFontTx/>
              <a:buChar char="-"/>
            </a:pPr>
            <a:r>
              <a:rPr lang="en-US" baseline="0" dirty="0"/>
              <a:t>it’s a problem if some feel disconnected from the team, the organization, the work</a:t>
            </a:r>
          </a:p>
          <a:p>
            <a:pPr marL="171450" indent="-171450">
              <a:buFontTx/>
              <a:buChar char="-"/>
            </a:pPr>
            <a:r>
              <a:rPr lang="en-US" baseline="0" dirty="0"/>
              <a:t>Because of this, research often suggests that the teams that make the best decisions are the teams that are demographic diverse, where everyone’s opinions are values, and where decisions focus on the strength of evidence not the need for consensus.</a:t>
            </a:r>
          </a:p>
          <a:p>
            <a:pPr marL="171450" indent="-171450">
              <a:buFontTx/>
              <a:buChar char="-"/>
            </a:pPr>
            <a:r>
              <a:rPr lang="en-US" baseline="0" dirty="0"/>
              <a:t>In short: </a:t>
            </a:r>
            <a:r>
              <a:rPr lang="en-US" dirty="0"/>
              <a:t>Teams</a:t>
            </a:r>
            <a:r>
              <a:rPr lang="en-US" baseline="0" dirty="0"/>
              <a:t> function best when diverse voices are heard. </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endParaRPr lang="en-US" baseline="0" dirty="0"/>
          </a:p>
          <a:p>
            <a:pPr marL="628650" lvl="1" indent="-171450">
              <a:buFontTx/>
              <a:buChar char="-"/>
            </a:pPr>
            <a:endParaRPr lang="en-US" baseline="0" dirty="0"/>
          </a:p>
          <a:p>
            <a:pPr marL="171450" indent="-171450">
              <a:buFont typeface="Arial" panose="020B0604020202020204" pitchFamily="34" charset="0"/>
              <a:buChar char="•"/>
            </a:pPr>
            <a:endParaRPr lang="en-US" baseline="0" dirty="0"/>
          </a:p>
          <a:p>
            <a:pPr marL="228600" indent="-22860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53A9609-AE41-2648-8E79-65167F8D5C58}" type="slidenum">
              <a:rPr lang="en-US" smtClean="0"/>
              <a:t>16</a:t>
            </a:fld>
            <a:endParaRPr lang="en-US"/>
          </a:p>
        </p:txBody>
      </p:sp>
    </p:spTree>
    <p:extLst>
      <p:ext uri="{BB962C8B-B14F-4D97-AF65-F5344CB8AC3E}">
        <p14:creationId xmlns:p14="http://schemas.microsoft.com/office/powerpoint/2010/main" val="2649884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This discussion</a:t>
            </a:r>
            <a:r>
              <a:rPr lang="en-US" baseline="0" dirty="0"/>
              <a:t> brings us to a central question that will ground the rest of what we do together today:  Why do we care about diversity and inclusion?  Its one thing to care about getting things right and hearing everyone’s opinion, but why do we care about demographic diversity (and in particular gender diversity in STEM) as one means to get there?</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Diversity and inclusion isn’t just important for individual well-being, but also at the organizational or institutional level. One indicator of inclusion – or lack thereof – is the degree to which men and women report a belief that others at work judge them based on their gender. At some organizations in RISE’s studies, women reported concern that their gender influences how they are perceived by others at work at significantly higher levels than men in the study. Overall, about a quarter of women sampled agreed that they experience this judgement frequently. We know from existing research that these concerns undermine women’s feelings of inclusion and belonging in their STEM workplace.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In addition to the well-being of individual employees, we suggest there are three good reasons at an organizational level to care about inclusion.  One has to do with the quality of the work we do.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In science, the very questions we pursue are often guided by our own experiences. When science is done by a homogenous group of people, certain questions go unstudied.  Diversity in science, therefore, helps to yield a more comprehensive knowledge base.</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In addition, diverse team are often more creative and cognitively flexible. They might disagree with each more, but the result is often a better and more innovative solution.</a:t>
            </a:r>
          </a:p>
        </p:txBody>
      </p:sp>
      <p:sp>
        <p:nvSpPr>
          <p:cNvPr id="4" name="Slide Number Placeholder 3"/>
          <p:cNvSpPr>
            <a:spLocks noGrp="1"/>
          </p:cNvSpPr>
          <p:nvPr>
            <p:ph type="sldNum" sz="quarter" idx="10"/>
          </p:nvPr>
        </p:nvSpPr>
        <p:spPr/>
        <p:txBody>
          <a:bodyPr/>
          <a:lstStyle/>
          <a:p>
            <a:fld id="{EEAAA3BD-5608-4ED4-9ACB-A93617569114}" type="slidenum">
              <a:rPr lang="en-US" smtClean="0"/>
              <a:pPr/>
              <a:t>17</a:t>
            </a:fld>
            <a:endParaRPr lang="en-US"/>
          </a:p>
        </p:txBody>
      </p:sp>
    </p:spTree>
    <p:extLst>
      <p:ext uri="{BB962C8B-B14F-4D97-AF65-F5344CB8AC3E}">
        <p14:creationId xmlns:p14="http://schemas.microsoft.com/office/powerpoint/2010/main" val="4051673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There</a:t>
            </a:r>
            <a:r>
              <a:rPr lang="en-US" baseline="0" dirty="0"/>
              <a:t> are many salient examples of how a lack of demographic diversity on teams has led to key problems in the final product.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For example, Joy </a:t>
            </a:r>
            <a:r>
              <a:rPr lang="en-US" baseline="0" dirty="0" err="1"/>
              <a:t>Bualamwini</a:t>
            </a:r>
            <a:r>
              <a:rPr lang="en-US" baseline="0" dirty="0"/>
              <a:t>, a computer scientist at MIT, has spoken publicly about how first generation facial recognition software could not detect her face because it had only been tested on light skinned faces.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This is her with a white mask that she would to wear to be seen by this software.</a:t>
            </a:r>
          </a:p>
          <a:p>
            <a:endParaRPr lang="en-US" baseline="0" dirty="0"/>
          </a:p>
          <a:p>
            <a:endParaRPr lang="en-US" baseline="0" dirty="0"/>
          </a:p>
          <a:p>
            <a:r>
              <a:rPr lang="en-US" b="1" i="1" baseline="0" dirty="0"/>
              <a:t>Facilitator Note</a:t>
            </a:r>
            <a:r>
              <a:rPr lang="en-US" b="0" i="0" baseline="0" dirty="0"/>
              <a:t>: </a:t>
            </a:r>
          </a:p>
          <a:p>
            <a:r>
              <a:rPr lang="en-US" b="0" i="0" baseline="0" dirty="0"/>
              <a:t>- You are welcome (and encouraged) to find recent or more field-specific examples of how lack of diversity affects STEM productions. Below is an alternative </a:t>
            </a:r>
            <a:endParaRPr lang="en-US" b="1" i="1" baseline="0" dirty="0"/>
          </a:p>
          <a:p>
            <a:r>
              <a:rPr lang="en-US" dirty="0"/>
              <a:t>https://www.theguardian.com/technology/2017/dec/04/racist-facial-recognition-white-coders-black-people-police</a:t>
            </a:r>
          </a:p>
          <a:p>
            <a:r>
              <a:rPr lang="en-US" dirty="0"/>
              <a:t>http://fortune.com/2018/09/14/fight-algorithmic-bias-joy-buolamwini/</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https://www.washingtonpost.com/technology/2019/10/22/ai-hiring-face-scanning-algorithm-increasingly-decides-whether-you-deserve-job</a:t>
            </a:r>
          </a:p>
        </p:txBody>
      </p:sp>
      <p:sp>
        <p:nvSpPr>
          <p:cNvPr id="4" name="Slide Number Placeholder 3"/>
          <p:cNvSpPr>
            <a:spLocks noGrp="1"/>
          </p:cNvSpPr>
          <p:nvPr>
            <p:ph type="sldNum" sz="quarter" idx="10"/>
          </p:nvPr>
        </p:nvSpPr>
        <p:spPr/>
        <p:txBody>
          <a:bodyPr/>
          <a:lstStyle/>
          <a:p>
            <a:fld id="{5D192338-7D30-42B3-8F7D-FE97E30ABB55}" type="slidenum">
              <a:rPr lang="en-US" smtClean="0"/>
              <a:t>18</a:t>
            </a:fld>
            <a:endParaRPr lang="en-US"/>
          </a:p>
        </p:txBody>
      </p:sp>
    </p:spTree>
    <p:extLst>
      <p:ext uri="{BB962C8B-B14F-4D97-AF65-F5344CB8AC3E}">
        <p14:creationId xmlns:p14="http://schemas.microsoft.com/office/powerpoint/2010/main" val="1292780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CA" sz="1200" b="0" kern="1200" dirty="0">
                <a:solidFill>
                  <a:schemeClr val="tx1"/>
                </a:solidFill>
                <a:effectLst/>
                <a:latin typeface="+mn-lt"/>
                <a:ea typeface="+mn-ea"/>
                <a:cs typeface="+mn-cs"/>
              </a:rPr>
              <a:t>A lack of diversity at the design stage can also have implications for public safety. Until quite recently, all Crash Test Dummies were based on an average-sized man and as a result, women and children were more likely to die in car crashes.</a:t>
            </a:r>
          </a:p>
          <a:p>
            <a:pPr marL="0" indent="0">
              <a:buFont typeface="Arial" panose="020B0604020202020204" pitchFamily="34" charset="0"/>
              <a:buNone/>
            </a:pPr>
            <a:endParaRPr lang="en-CA" sz="1200" b="0" kern="1200" dirty="0">
              <a:solidFill>
                <a:schemeClr val="tx1"/>
              </a:solidFill>
              <a:effectLst/>
              <a:latin typeface="+mn-lt"/>
              <a:ea typeface="+mn-ea"/>
              <a:cs typeface="+mn-cs"/>
            </a:endParaRPr>
          </a:p>
          <a:p>
            <a:pPr marL="0" indent="0">
              <a:buFont typeface="Arial" panose="020B0604020202020204" pitchFamily="34" charset="0"/>
              <a:buNone/>
            </a:pPr>
            <a:r>
              <a:rPr lang="en-CA" sz="1200" b="0" kern="1200" dirty="0">
                <a:solidFill>
                  <a:schemeClr val="tx1"/>
                </a:solidFill>
                <a:effectLst/>
                <a:latin typeface="+mn-lt"/>
                <a:ea typeface="+mn-ea"/>
                <a:cs typeface="+mn-cs"/>
              </a:rPr>
              <a:t>As this quote says men simply didn’t think to design for people unlike themselves.</a:t>
            </a:r>
          </a:p>
          <a:p>
            <a:pPr marL="0" indent="0">
              <a:buFont typeface="Arial" panose="020B0604020202020204" pitchFamily="34" charset="0"/>
              <a:buNone/>
            </a:pPr>
            <a:endParaRPr lang="en-CA" sz="1200" b="0" kern="1200" dirty="0">
              <a:solidFill>
                <a:schemeClr val="tx1"/>
              </a:solidFill>
              <a:effectLst/>
              <a:latin typeface="+mn-lt"/>
              <a:ea typeface="+mn-ea"/>
              <a:cs typeface="+mn-cs"/>
            </a:endParaRPr>
          </a:p>
          <a:p>
            <a:pPr marL="0" indent="0">
              <a:buFont typeface="Arial" panose="020B0604020202020204" pitchFamily="34" charset="0"/>
              <a:buNone/>
            </a:pPr>
            <a:r>
              <a:rPr lang="en-CA" sz="1200" b="0" kern="1200" dirty="0">
                <a:solidFill>
                  <a:schemeClr val="tx1"/>
                </a:solidFill>
                <a:effectLst/>
                <a:latin typeface="+mn-lt"/>
                <a:ea typeface="+mn-ea"/>
                <a:cs typeface="+mn-cs"/>
              </a:rPr>
              <a:t>This specific problem has been corrected but it’s another reason that we need to get this right. </a:t>
            </a:r>
          </a:p>
          <a:p>
            <a:endParaRPr lang="en-US" b="0" dirty="0"/>
          </a:p>
          <a:p>
            <a:endParaRPr lang="en-US" b="0" dirty="0"/>
          </a:p>
          <a:p>
            <a:r>
              <a:rPr lang="en-US" b="0" dirty="0"/>
              <a:t>https://medium.com/@AnnaJS15/where-are-all-the-female-crash-test-dummies-a1391795be41</a:t>
            </a:r>
          </a:p>
        </p:txBody>
      </p:sp>
      <p:sp>
        <p:nvSpPr>
          <p:cNvPr id="4" name="Slide Number Placeholder 3"/>
          <p:cNvSpPr>
            <a:spLocks noGrp="1"/>
          </p:cNvSpPr>
          <p:nvPr>
            <p:ph type="sldNum" sz="quarter" idx="10"/>
          </p:nvPr>
        </p:nvSpPr>
        <p:spPr/>
        <p:txBody>
          <a:bodyPr/>
          <a:lstStyle/>
          <a:p>
            <a:fld id="{EEAAA3BD-5608-4ED4-9ACB-A93617569114}" type="slidenum">
              <a:rPr lang="en-US" smtClean="0"/>
              <a:pPr/>
              <a:t>19</a:t>
            </a:fld>
            <a:endParaRPr lang="en-US"/>
          </a:p>
        </p:txBody>
      </p:sp>
    </p:spTree>
    <p:extLst>
      <p:ext uri="{BB962C8B-B14F-4D97-AF65-F5344CB8AC3E}">
        <p14:creationId xmlns:p14="http://schemas.microsoft.com/office/powerpoint/2010/main" val="15693915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These examples highlight</a:t>
            </a:r>
            <a:r>
              <a:rPr lang="en-US" baseline="0" dirty="0"/>
              <a:t> how having a more diverse group of people designing products can lead to better outcomes that benefit more of humanity.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These benefits can also help to make an economic or business case for diversity.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And, in fact, some research suggests that companies perform better with more women in leadership positions. Not to mention the fact that diversifying the [</a:t>
            </a:r>
            <a:r>
              <a:rPr lang="en-US" b="1" baseline="0" dirty="0"/>
              <a:t>pool of available workers/talent pool]</a:t>
            </a:r>
            <a:r>
              <a:rPr lang="en-US" baseline="0" dirty="0"/>
              <a:t> can help us meet </a:t>
            </a:r>
            <a:r>
              <a:rPr lang="en-US" b="1" baseline="0" dirty="0" err="1"/>
              <a:t>labour</a:t>
            </a:r>
            <a:r>
              <a:rPr lang="en-US" baseline="0" dirty="0"/>
              <a:t> shortages in many careers. </a:t>
            </a:r>
          </a:p>
        </p:txBody>
      </p:sp>
      <p:sp>
        <p:nvSpPr>
          <p:cNvPr id="4" name="Slide Number Placeholder 3"/>
          <p:cNvSpPr>
            <a:spLocks noGrp="1"/>
          </p:cNvSpPr>
          <p:nvPr>
            <p:ph type="sldNum" sz="quarter" idx="10"/>
          </p:nvPr>
        </p:nvSpPr>
        <p:spPr/>
        <p:txBody>
          <a:bodyPr/>
          <a:lstStyle/>
          <a:p>
            <a:fld id="{EEAAA3BD-5608-4ED4-9ACB-A93617569114}" type="slidenum">
              <a:rPr lang="en-US" smtClean="0"/>
              <a:pPr/>
              <a:t>20</a:t>
            </a:fld>
            <a:endParaRPr lang="en-US"/>
          </a:p>
        </p:txBody>
      </p:sp>
    </p:spTree>
    <p:extLst>
      <p:ext uri="{BB962C8B-B14F-4D97-AF65-F5344CB8AC3E}">
        <p14:creationId xmlns:p14="http://schemas.microsoft.com/office/powerpoint/2010/main" val="2206423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CA" dirty="0"/>
              <a:t>For example, research has</a:t>
            </a:r>
            <a:r>
              <a:rPr lang="en-CA" baseline="0" dirty="0"/>
              <a:t> shown that Fortune 500 companies with more women on the board of directors outperformed companies with less.</a:t>
            </a:r>
          </a:p>
          <a:p>
            <a:pPr marL="0" indent="0">
              <a:buFont typeface="Arial" panose="020B0604020202020204" pitchFamily="34" charset="0"/>
              <a:buNone/>
            </a:pPr>
            <a:endParaRPr lang="en-CA" baseline="0" dirty="0"/>
          </a:p>
          <a:p>
            <a:pPr marL="0" indent="0">
              <a:buFont typeface="Arial" panose="020B0604020202020204" pitchFamily="34" charset="0"/>
              <a:buNone/>
            </a:pPr>
            <a:r>
              <a:rPr lang="en-CA" baseline="0" dirty="0"/>
              <a:t>These financial benefits were seen both on return on sales and return on invested capital. Why did these companies benefit from greater female leadership?  </a:t>
            </a:r>
          </a:p>
          <a:p>
            <a:pPr marL="0" indent="0">
              <a:buFont typeface="Arial" panose="020B0604020202020204" pitchFamily="34" charset="0"/>
              <a:buNone/>
            </a:pPr>
            <a:endParaRPr lang="en-CA" baseline="0" dirty="0"/>
          </a:p>
          <a:p>
            <a:pPr marL="0" indent="0">
              <a:buFont typeface="Arial" panose="020B0604020202020204" pitchFamily="34" charset="0"/>
              <a:buNone/>
            </a:pPr>
            <a:r>
              <a:rPr lang="en-CA" baseline="0" dirty="0"/>
              <a:t>The authors suggest that it is a combination of having greater innovation, greater access to talent, and improved government.</a:t>
            </a:r>
          </a:p>
          <a:p>
            <a:endParaRPr lang="en-CA" baseline="0" dirty="0"/>
          </a:p>
        </p:txBody>
      </p:sp>
      <p:sp>
        <p:nvSpPr>
          <p:cNvPr id="4" name="Slide Number Placeholder 3"/>
          <p:cNvSpPr>
            <a:spLocks noGrp="1"/>
          </p:cNvSpPr>
          <p:nvPr>
            <p:ph type="sldNum" sz="quarter" idx="5"/>
          </p:nvPr>
        </p:nvSpPr>
        <p:spPr/>
        <p:txBody>
          <a:bodyPr/>
          <a:lstStyle/>
          <a:p>
            <a:fld id="{EEAAA3BD-5608-4ED4-9ACB-A93617569114}" type="slidenum">
              <a:rPr lang="en-US" smtClean="0"/>
              <a:pPr/>
              <a:t>21</a:t>
            </a:fld>
            <a:endParaRPr lang="en-US"/>
          </a:p>
        </p:txBody>
      </p:sp>
    </p:spTree>
    <p:extLst>
      <p:ext uri="{BB962C8B-B14F-4D97-AF65-F5344CB8AC3E}">
        <p14:creationId xmlns:p14="http://schemas.microsoft.com/office/powerpoint/2010/main" val="6529456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third and—many would argue—most</a:t>
            </a:r>
            <a:r>
              <a:rPr lang="en-US" baseline="0" dirty="0"/>
              <a:t> important reason to care about inclusion, is the simple fact of fairness.  </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Before the industrial age, men would often work for payment outside of the home, relying on women to mange domestic work and full-time childcare. But since the early 1900’s and into the information age, cultural and technological advances have allowed us to break clean of these traditional divisions. </a:t>
            </a:r>
            <a:r>
              <a:rPr lang="en-US" b="1" baseline="0" dirty="0"/>
              <a:t>This creates extraordinary opportunities because we have women who are skilled and dedicated STEM professionals, and men who are exceptional at domestic work and creating a family home</a:t>
            </a:r>
            <a:r>
              <a:rPr lang="en-US" b="0" baseline="0" dirty="0"/>
              <a:t>. So there really is no </a:t>
            </a:r>
            <a:r>
              <a:rPr lang="en-US" b="1" baseline="0" dirty="0"/>
              <a:t>objective</a:t>
            </a:r>
            <a:r>
              <a:rPr lang="en-US" b="0" baseline="0" dirty="0"/>
              <a:t> reason to pigeonhole people into different roles. Instead, we want to promote equal opportunity for anyone to do what they want to do regardless of who they are. And yet these longstanding gender roles can create hidden, structural barriers to women’s inclusion in STEM.</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If, as we will argue a bit later, there are currently barriers to fully including women and other underrepresented minorities in science and engineering, then how can we, as the expert problem solvers that we are, work together to dismantle these barriers?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22</a:t>
            </a:fld>
            <a:endParaRPr lang="en-US"/>
          </a:p>
        </p:txBody>
      </p:sp>
    </p:spTree>
    <p:extLst>
      <p:ext uri="{BB962C8B-B14F-4D97-AF65-F5344CB8AC3E}">
        <p14:creationId xmlns:p14="http://schemas.microsoft.com/office/powerpoint/2010/main" val="4177640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Let’s think a bit more about fairness by going back to the</a:t>
            </a:r>
            <a:r>
              <a:rPr lang="en-US" baseline="0" dirty="0"/>
              <a:t> design challenge we had the start of the morning:</a:t>
            </a:r>
          </a:p>
          <a:p>
            <a:pPr marL="171450" indent="-171450">
              <a:buFont typeface="Arial" panose="020B0604020202020204" pitchFamily="34" charset="0"/>
              <a:buChar char="•"/>
            </a:pPr>
            <a:r>
              <a:rPr lang="en-US" baseline="0" dirty="0"/>
              <a:t>The winning tower was: ___________ [indicate group]</a:t>
            </a:r>
          </a:p>
          <a:p>
            <a:pPr marL="171450" indent="-171450">
              <a:buFont typeface="Arial" panose="020B0604020202020204" pitchFamily="34" charset="0"/>
              <a:buChar char="•"/>
            </a:pPr>
            <a:r>
              <a:rPr lang="en-US" baseline="0" dirty="0"/>
              <a:t>[Ask members of that group to talk about their approach and why think it was so successful]</a:t>
            </a:r>
            <a:endParaRPr lang="en-US" dirty="0"/>
          </a:p>
          <a:p>
            <a:pPr marL="171450" indent="-171450">
              <a:buFont typeface="Arial" panose="020B0604020202020204" pitchFamily="34" charset="0"/>
              <a:buChar char="•"/>
            </a:pPr>
            <a:r>
              <a:rPr lang="en-US" dirty="0"/>
              <a:t>[Ask</a:t>
            </a:r>
            <a:r>
              <a:rPr lang="en-US" baseline="0" dirty="0"/>
              <a:t> others in the session to comment on what helped this group succeed?]</a:t>
            </a:r>
          </a:p>
          <a:p>
            <a:pPr marL="171450" indent="-171450">
              <a:buFont typeface="Arial" panose="020B0604020202020204" pitchFamily="34" charset="0"/>
              <a:buChar char="•"/>
            </a:pPr>
            <a:r>
              <a:rPr lang="en-US" baseline="0" dirty="0"/>
              <a:t>Did any of you notice any systematic advantages that this group might have had?</a:t>
            </a:r>
          </a:p>
          <a:p>
            <a:pPr marL="171450" indent="-171450">
              <a:buFont typeface="Arial" panose="020B0604020202020204" pitchFamily="34" charset="0"/>
              <a:buChar char="•"/>
            </a:pPr>
            <a:r>
              <a:rPr lang="en-US" baseline="0" dirty="0"/>
              <a:t>[Ask those with the thinner paper if they noticed how hard the paper was to work with]</a:t>
            </a:r>
          </a:p>
          <a:p>
            <a:pPr marL="171450" indent="-171450">
              <a:buFont typeface="Arial" panose="020B0604020202020204" pitchFamily="34" charset="0"/>
              <a:buChar char="•"/>
            </a:pPr>
            <a:r>
              <a:rPr lang="en-US" baseline="0" dirty="0"/>
              <a:t>Often the structural advantages we have in life are hard for us to see.  But the fact of the matter is that many aspects of our identities can set some of us up to succeed, while other identities can place hidden barriers to success for others.</a:t>
            </a:r>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23</a:t>
            </a:fld>
            <a:endParaRPr lang="en-US"/>
          </a:p>
        </p:txBody>
      </p:sp>
    </p:spTree>
    <p:extLst>
      <p:ext uri="{BB962C8B-B14F-4D97-AF65-F5344CB8AC3E}">
        <p14:creationId xmlns:p14="http://schemas.microsoft.com/office/powerpoint/2010/main" val="4035352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dirty="0">
                <a:solidFill>
                  <a:schemeClr val="tx1"/>
                </a:solidFill>
                <a:effectLst/>
                <a:latin typeface="+mn-lt"/>
                <a:ea typeface="+mn-ea"/>
                <a:cs typeface="+mn-cs"/>
              </a:rPr>
              <a:t>So, to sum up, STEM professionals share many values, especially a passion for solving problems.</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A key problem is that lack of diversity and inclusion on our teams can undermine our ability to be truly innovative, successful, and fair.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So today we are asking you to work together to think about how to solve the problem of cultivating a more inclusive environment in your workplace. </a:t>
            </a:r>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24</a:t>
            </a:fld>
            <a:endParaRPr lang="en-US"/>
          </a:p>
        </p:txBody>
      </p:sp>
    </p:spTree>
    <p:extLst>
      <p:ext uri="{BB962C8B-B14F-4D97-AF65-F5344CB8AC3E}">
        <p14:creationId xmlns:p14="http://schemas.microsoft.com/office/powerpoint/2010/main" val="3536507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kern="0" dirty="0">
                <a:effectLst/>
                <a:latin typeface="Roboto Light" panose="02000000000000000000" pitchFamily="2" charset="0"/>
                <a:ea typeface="Calibri" panose="020F0502020204030204" pitchFamily="34" charset="0"/>
                <a:cs typeface="Times New Roman" panose="02020603050405020304" pitchFamily="18" charset="0"/>
              </a:rPr>
              <a:t>Please take three minutes to complete </a:t>
            </a:r>
            <a:r>
              <a:rPr lang="en-CA" sz="1800" i="1" kern="0" dirty="0">
                <a:effectLst/>
                <a:latin typeface="Roboto Light" panose="02000000000000000000" pitchFamily="2" charset="0"/>
                <a:ea typeface="Calibri" panose="020F0502020204030204" pitchFamily="34" charset="0"/>
                <a:cs typeface="Times New Roman" panose="02020603050405020304" pitchFamily="18" charset="0"/>
              </a:rPr>
              <a:t>Reflection Survey #1</a:t>
            </a:r>
            <a:r>
              <a:rPr lang="en-CA" sz="1800" kern="0" dirty="0">
                <a:effectLst/>
                <a:latin typeface="Roboto Light" panose="02000000000000000000" pitchFamily="2" charset="0"/>
                <a:ea typeface="Calibri" panose="020F0502020204030204" pitchFamily="34" charset="0"/>
                <a:cs typeface="Times New Roman" panose="02020603050405020304" pitchFamily="18" charset="0"/>
              </a:rPr>
              <a:t> .</a:t>
            </a:r>
            <a:endParaRPr lang="en-US" b="1"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25</a:t>
            </a:fld>
            <a:endParaRPr lang="en-US"/>
          </a:p>
        </p:txBody>
      </p:sp>
    </p:spTree>
    <p:extLst>
      <p:ext uri="{BB962C8B-B14F-4D97-AF65-F5344CB8AC3E}">
        <p14:creationId xmlns:p14="http://schemas.microsoft.com/office/powerpoint/2010/main" val="13428082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Let’s dive deeper into the specifics of barriers to inclusion. </a:t>
            </a:r>
            <a:endParaRPr lang="en-CA" baseline="0" dirty="0"/>
          </a:p>
        </p:txBody>
      </p:sp>
      <p:sp>
        <p:nvSpPr>
          <p:cNvPr id="4" name="Slide Number Placeholder 3"/>
          <p:cNvSpPr>
            <a:spLocks noGrp="1"/>
          </p:cNvSpPr>
          <p:nvPr>
            <p:ph type="sldNum" sz="quarter" idx="10"/>
          </p:nvPr>
        </p:nvSpPr>
        <p:spPr/>
        <p:txBody>
          <a:bodyPr/>
          <a:lstStyle/>
          <a:p>
            <a:fld id="{1AEE4375-2A10-43B6-9BF3-915C078ED146}" type="slidenum">
              <a:rPr lang="en-CA" smtClean="0"/>
              <a:t>26</a:t>
            </a:fld>
            <a:endParaRPr lang="en-CA"/>
          </a:p>
        </p:txBody>
      </p:sp>
    </p:spTree>
    <p:extLst>
      <p:ext uri="{BB962C8B-B14F-4D97-AF65-F5344CB8AC3E}">
        <p14:creationId xmlns:p14="http://schemas.microsoft.com/office/powerpoint/2010/main" val="4164951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Now</a:t>
            </a:r>
            <a:r>
              <a:rPr lang="en-US" b="0" baseline="0" dirty="0"/>
              <a:t> we have discussed why inclusion is so important to meeting our shared goals for developing the most creative and innovative solutions to problems.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However, when we work in diverse teams, implicit biases can be a barrier to success. </a:t>
            </a:r>
          </a:p>
          <a:p>
            <a:pPr marL="171450" indent="-171450">
              <a:buFont typeface="Arial" panose="020B0604020202020204" pitchFamily="34" charset="0"/>
              <a:buChar char="•"/>
            </a:pPr>
            <a:r>
              <a:rPr lang="en-CA" sz="1200" b="0" i="0" u="none" kern="1200" dirty="0">
                <a:solidFill>
                  <a:schemeClr val="tx1"/>
                </a:solidFill>
                <a:effectLst/>
                <a:highlight>
                  <a:srgbClr val="FFFF00"/>
                </a:highlight>
                <a:latin typeface="+mn-lt"/>
                <a:ea typeface="+mn-ea"/>
                <a:cs typeface="+mn-cs"/>
              </a:rPr>
              <a:t>The Project RISE team and its research leads are well-positioned to discuss the consequences of bias, including racial and gender stereotyping, due to their PhD levels of training and over 15 years of researching these topics.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Today I will share some of the insights of this research with you. </a:t>
            </a:r>
          </a:p>
          <a:p>
            <a:pPr marL="171450" indent="-171450">
              <a:buFontTx/>
              <a:buChar char="-"/>
            </a:pPr>
            <a:endParaRPr lang="en-US" b="0"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27</a:t>
            </a:fld>
            <a:endParaRPr lang="en-US"/>
          </a:p>
        </p:txBody>
      </p:sp>
    </p:spTree>
    <p:extLst>
      <p:ext uri="{BB962C8B-B14F-4D97-AF65-F5344CB8AC3E}">
        <p14:creationId xmlns:p14="http://schemas.microsoft.com/office/powerpoint/2010/main" val="1263391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Tahoma" panose="020B0604030504040204" pitchFamily="34" charset="0"/>
                <a:cs typeface="Arial" panose="020B0604020202020204" pitchFamily="34" charset="0"/>
              </a:defRPr>
            </a:lvl1pPr>
            <a:lvl2pPr marL="742950" indent="-285750" defTabSz="966788" eaLnBrk="0" hangingPunct="0">
              <a:defRPr>
                <a:solidFill>
                  <a:schemeClr val="tx1"/>
                </a:solidFill>
                <a:latin typeface="Tahoma" panose="020B0604030504040204" pitchFamily="34" charset="0"/>
                <a:cs typeface="Arial" panose="020B0604020202020204" pitchFamily="34" charset="0"/>
              </a:defRPr>
            </a:lvl2pPr>
            <a:lvl3pPr marL="1143000" indent="-228600" defTabSz="966788" eaLnBrk="0" hangingPunct="0">
              <a:defRPr>
                <a:solidFill>
                  <a:schemeClr val="tx1"/>
                </a:solidFill>
                <a:latin typeface="Tahoma" panose="020B0604030504040204" pitchFamily="34" charset="0"/>
                <a:cs typeface="Arial" panose="020B0604020202020204" pitchFamily="34" charset="0"/>
              </a:defRPr>
            </a:lvl3pPr>
            <a:lvl4pPr marL="1600200" indent="-228600" defTabSz="966788" eaLnBrk="0" hangingPunct="0">
              <a:defRPr>
                <a:solidFill>
                  <a:schemeClr val="tx1"/>
                </a:solidFill>
                <a:latin typeface="Tahoma" panose="020B0604030504040204" pitchFamily="34" charset="0"/>
                <a:cs typeface="Arial" panose="020B0604020202020204" pitchFamily="34" charset="0"/>
              </a:defRPr>
            </a:lvl4pPr>
            <a:lvl5pPr marL="2057400" indent="-228600" defTabSz="966788" eaLnBrk="0" hangingPunct="0">
              <a:defRPr>
                <a:solidFill>
                  <a:schemeClr val="tx1"/>
                </a:solidFill>
                <a:latin typeface="Tahoma" panose="020B060403050404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B99DE568-49CA-4C42-80FD-07BEEC26379F}" type="slidenum">
              <a:rPr lang="en-US">
                <a:latin typeface="Arial" panose="020B0604020202020204" pitchFamily="34" charset="0"/>
              </a:rPr>
              <a:pPr eaLnBrk="1" hangingPunct="1"/>
              <a:t>28</a:t>
            </a:fld>
            <a:endParaRPr lang="en-US">
              <a:latin typeface="Arial" panose="020B0604020202020204" pitchFamily="34" charset="0"/>
            </a:endParaRPr>
          </a:p>
        </p:txBody>
      </p:sp>
      <p:sp>
        <p:nvSpPr>
          <p:cNvPr id="61443" name="Rectangle 2"/>
          <p:cNvSpPr>
            <a:spLocks noGrp="1" noRot="1" noChangeAspect="1" noChangeArrowheads="1" noTextEdit="1"/>
          </p:cNvSpPr>
          <p:nvPr>
            <p:ph type="sldImg"/>
          </p:nvPr>
        </p:nvSpPr>
        <p:spPr>
          <a:xfrm>
            <a:off x="457200" y="720725"/>
            <a:ext cx="6400800" cy="3600450"/>
          </a:xfrm>
          <a:ln/>
        </p:spPr>
      </p:sp>
      <p:sp>
        <p:nvSpPr>
          <p:cNvPr id="6144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latin typeface="Arial" panose="020B0604020202020204" pitchFamily="34" charset="0"/>
              </a:rPr>
              <a:t>The Nobel</a:t>
            </a:r>
            <a:r>
              <a:rPr lang="en-US" baseline="0" dirty="0">
                <a:latin typeface="Arial" panose="020B0604020202020204" pitchFamily="34" charset="0"/>
              </a:rPr>
              <a:t> Prize-winning economist, Daniel </a:t>
            </a:r>
            <a:r>
              <a:rPr lang="en-US" baseline="0" dirty="0" err="1">
                <a:latin typeface="Arial" panose="020B0604020202020204" pitchFamily="34" charset="0"/>
              </a:rPr>
              <a:t>Kahneman</a:t>
            </a:r>
            <a:r>
              <a:rPr lang="en-US" baseline="0" dirty="0">
                <a:latin typeface="Arial" panose="020B0604020202020204" pitchFamily="34" charset="0"/>
              </a:rPr>
              <a:t>, is </a:t>
            </a:r>
            <a:r>
              <a:rPr lang="en-US" b="1" baseline="0" dirty="0">
                <a:latin typeface="Arial" panose="020B0604020202020204" pitchFamily="34" charset="0"/>
              </a:rPr>
              <a:t>famous</a:t>
            </a:r>
            <a:r>
              <a:rPr lang="en-US" baseline="0" dirty="0">
                <a:latin typeface="Arial" panose="020B0604020202020204" pitchFamily="34" charset="0"/>
              </a:rPr>
              <a:t> for his </a:t>
            </a:r>
            <a:r>
              <a:rPr lang="en-US" b="1" baseline="0" dirty="0">
                <a:latin typeface="Arial" panose="020B0604020202020204" pitchFamily="34" charset="0"/>
              </a:rPr>
              <a:t>insight</a:t>
            </a:r>
            <a:r>
              <a:rPr lang="en-US" baseline="0" dirty="0">
                <a:latin typeface="Arial" panose="020B0604020202020204" pitchFamily="34" charset="0"/>
              </a:rPr>
              <a:t> that people think at two speeds: fast and slow.  </a:t>
            </a:r>
          </a:p>
          <a:p>
            <a:pPr marL="171450" indent="-171450" eaLnBrk="1" hangingPunct="1">
              <a:buFont typeface="Arial" panose="020B0604020202020204" pitchFamily="34" charset="0"/>
              <a:buChar char="•"/>
            </a:pPr>
            <a:r>
              <a:rPr lang="en-US" baseline="0" dirty="0">
                <a:latin typeface="Arial" panose="020B0604020202020204" pitchFamily="34" charset="0"/>
              </a:rPr>
              <a:t>The slow system is the one you are using right now to pay attention to what I’m saying. This reflective system is what we use for controlled processing and rational decision-making. </a:t>
            </a:r>
            <a:r>
              <a:rPr lang="en-US" dirty="0">
                <a:latin typeface="Arial" panose="020B0604020202020204" pitchFamily="34" charset="0"/>
              </a:rPr>
              <a:t>As scientists, or engineers, we like to think of ourselves as reflective thinkers.  The type of people who always act based on a conscious consideration of the evidence.  But the</a:t>
            </a:r>
            <a:r>
              <a:rPr lang="en-US" baseline="0" dirty="0">
                <a:latin typeface="Arial" panose="020B0604020202020204" pitchFamily="34" charset="0"/>
              </a:rPr>
              <a:t> reflective system is more effortful. It requires motivation and time.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Fortunately, our brain has evolved its own form of autopilot that we use for automatic processing. This system relies on implicit associations and learned procedures. It requires much less effort. It operates really quickly, sometimes even outside of our conscious awareness. </a:t>
            </a:r>
          </a:p>
          <a:p>
            <a:pPr marL="171450" indent="-171450">
              <a:buFont typeface="Arial" panose="020B0604020202020204" pitchFamily="34" charset="0"/>
              <a:buChar char="•"/>
            </a:pPr>
            <a:r>
              <a:rPr lang="en-CA" sz="1200" b="1" kern="1200" dirty="0">
                <a:solidFill>
                  <a:schemeClr val="tx1"/>
                </a:solidFill>
                <a:effectLst/>
                <a:latin typeface="+mn-lt"/>
                <a:ea typeface="+mn-ea"/>
                <a:cs typeface="+mn-cs"/>
              </a:rPr>
              <a:t>So, if you’ve ever had the experience of driving home from work fully intending to stop at the store and suddenly you realize you're sitting in your driveway and you don't really even remember having made the turns that you made, you realize that your brain has this capacity for navigating a 2-ton vehicle down the road without consciously thinking about it. That’s our reflexive system in action. </a:t>
            </a:r>
          </a:p>
          <a:p>
            <a:pPr marL="171450" indent="-171450" eaLnBrk="1" hangingPunct="1">
              <a:buFont typeface="Arial" panose="020B0604020202020204" pitchFamily="34" charset="0"/>
              <a:buChar char="•"/>
            </a:pPr>
            <a:r>
              <a:rPr lang="en-US" dirty="0">
                <a:latin typeface="Arial" panose="020B0604020202020204" pitchFamily="34" charset="0"/>
              </a:rPr>
              <a:t>This reflexive system is quite functional – it allows us to accomplish things on based on the well-practiced procedures, and neuroscience research suggest</a:t>
            </a:r>
            <a:r>
              <a:rPr lang="en-US" baseline="0" dirty="0">
                <a:latin typeface="Arial" panose="020B0604020202020204" pitchFamily="34" charset="0"/>
              </a:rPr>
              <a:t>s that different neural systems underlie these two modes of processing. </a:t>
            </a:r>
          </a:p>
        </p:txBody>
      </p:sp>
    </p:spTree>
    <p:extLst>
      <p:ext uri="{BB962C8B-B14F-4D97-AF65-F5344CB8AC3E}">
        <p14:creationId xmlns:p14="http://schemas.microsoft.com/office/powerpoint/2010/main" val="521134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dirty="0">
                <a:latin typeface="Arial" panose="020B0604020202020204" pitchFamily="34" charset="0"/>
              </a:rPr>
              <a:t>But when it comes navigating</a:t>
            </a:r>
            <a:r>
              <a:rPr lang="en-US" baseline="0" dirty="0">
                <a:latin typeface="Arial" panose="020B0604020202020204" pitchFamily="34" charset="0"/>
              </a:rPr>
              <a:t> interactions in a diverse world, </a:t>
            </a:r>
            <a:r>
              <a:rPr lang="en-US" b="1" baseline="0" dirty="0">
                <a:latin typeface="Arial" panose="020B0604020202020204" pitchFamily="34" charset="0"/>
              </a:rPr>
              <a:t>problems can arise because </a:t>
            </a:r>
            <a:r>
              <a:rPr lang="en-US" baseline="0" dirty="0">
                <a:latin typeface="Arial" panose="020B0604020202020204" pitchFamily="34" charset="0"/>
              </a:rPr>
              <a:t>this fast-operating reflexive system all too often falls back on using stereotypes as quick ways to make sense of people.</a:t>
            </a:r>
          </a:p>
          <a:p>
            <a:pPr marL="171450" indent="-171450" eaLnBrk="1" hangingPunct="1">
              <a:buFont typeface="Arial" panose="020B0604020202020204" pitchFamily="34" charset="0"/>
              <a:buChar char="•"/>
            </a:pPr>
            <a:r>
              <a:rPr lang="en-US" baseline="0" dirty="0">
                <a:latin typeface="Arial" panose="020B0604020202020204" pitchFamily="34" charset="0"/>
              </a:rPr>
              <a:t>And these stereotypes themselves get automatically learned by the reflexive system from the roles that people have </a:t>
            </a:r>
            <a:r>
              <a:rPr lang="en-US" b="1" baseline="0" dirty="0">
                <a:latin typeface="Arial" panose="020B0604020202020204" pitchFamily="34" charset="0"/>
              </a:rPr>
              <a:t>in the world around us</a:t>
            </a:r>
            <a:r>
              <a:rPr lang="en-US" baseline="0" dirty="0">
                <a:latin typeface="Arial" panose="020B0604020202020204" pitchFamily="34" charset="0"/>
              </a:rPr>
              <a:t>.</a:t>
            </a:r>
            <a:endParaRPr lang="en-US" dirty="0">
              <a:latin typeface="Arial" panose="020B0604020202020204" pitchFamily="34" charset="0"/>
            </a:endParaRPr>
          </a:p>
          <a:p>
            <a:pPr marL="171450" indent="-171450" eaLnBrk="1" hangingPunct="1">
              <a:buFont typeface="Arial" panose="020B0604020202020204" pitchFamily="34" charset="0"/>
              <a:buChar char="•"/>
            </a:pPr>
            <a:endParaRPr lang="en-US"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29</a:t>
            </a:fld>
            <a:endParaRPr lang="en-US"/>
          </a:p>
        </p:txBody>
      </p:sp>
    </p:spTree>
    <p:extLst>
      <p:ext uri="{BB962C8B-B14F-4D97-AF65-F5344CB8AC3E}">
        <p14:creationId xmlns:p14="http://schemas.microsoft.com/office/powerpoint/2010/main" val="622113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xfrm>
            <a:off x="457200" y="720725"/>
            <a:ext cx="6400800" cy="3600450"/>
          </a:xfrm>
          <a:noFill/>
          <a:ln>
            <a:solidFill>
              <a:srgbClr val="000000"/>
            </a:solidFill>
            <a:miter lim="800000"/>
            <a:headEnd/>
            <a:tailEnd/>
          </a:ln>
        </p:spPr>
      </p:sp>
      <p:sp>
        <p:nvSpPr>
          <p:cNvPr id="126979" name="Rectangle 3"/>
          <p:cNvSpPr>
            <a:spLocks noGrp="1"/>
          </p:cNvSpPr>
          <p:nvPr>
            <p:ph type="body" idx="1"/>
          </p:nvPr>
        </p:nvSpPr>
        <p:spPr>
          <a:noFill/>
          <a:ln/>
        </p:spPr>
        <p:txBody>
          <a:bodyPr/>
          <a:lstStyle/>
          <a:p>
            <a:pPr marL="171450" indent="-171450" eaLnBrk="1" hangingPunct="1">
              <a:spcBef>
                <a:spcPct val="0"/>
              </a:spcBef>
              <a:buFont typeface="Arial" panose="020B0604020202020204" pitchFamily="34" charset="0"/>
              <a:buChar char="•"/>
            </a:pPr>
            <a:r>
              <a:rPr lang="en-CA" b="0" dirty="0"/>
              <a:t>In other words, it is because</a:t>
            </a:r>
            <a:r>
              <a:rPr lang="en-CA" b="0" baseline="0" dirty="0"/>
              <a:t> we have an automatic tendency to assume that people are what we see them do…any unequal distribution of men and women in different occupations is actually what leads to the gender stereotypes we have. </a:t>
            </a:r>
          </a:p>
          <a:p>
            <a:pPr marL="171450" indent="-171450" eaLnBrk="1" hangingPunct="1">
              <a:spcBef>
                <a:spcPct val="0"/>
              </a:spcBef>
              <a:buFont typeface="Arial" panose="020B0604020202020204" pitchFamily="34" charset="0"/>
              <a:buChar char="•"/>
            </a:pPr>
            <a:r>
              <a:rPr lang="en-CA" b="0" baseline="0" dirty="0"/>
              <a:t>If we see that more women take on jobs as teachers or nurses, our reflexive system assumes that women are just more caring people.  </a:t>
            </a:r>
          </a:p>
          <a:p>
            <a:pPr marL="171450" indent="-171450" eaLnBrk="1" hangingPunct="1">
              <a:spcBef>
                <a:spcPct val="0"/>
              </a:spcBef>
              <a:buFont typeface="Arial" panose="020B0604020202020204" pitchFamily="34" charset="0"/>
              <a:buChar char="•"/>
            </a:pPr>
            <a:r>
              <a:rPr lang="en-CA" b="0" baseline="0" dirty="0"/>
              <a:t>And if we see more men in engineering and as CEOs, then we assume the men are inherently mechanically minded and leaders.</a:t>
            </a:r>
          </a:p>
          <a:p>
            <a:pPr marL="171450" indent="-171450" eaLnBrk="1" hangingPunct="1">
              <a:spcBef>
                <a:spcPct val="0"/>
              </a:spcBef>
              <a:buFont typeface="Arial" panose="020B0604020202020204" pitchFamily="34" charset="0"/>
              <a:buChar char="•"/>
            </a:pPr>
            <a:r>
              <a:rPr lang="en-CA" b="0" baseline="0" dirty="0"/>
              <a:t>But research on men’s and women’s personality traits and abilities does </a:t>
            </a:r>
            <a:r>
              <a:rPr lang="en-CA" b="1" baseline="0" dirty="0"/>
              <a:t>NOT</a:t>
            </a:r>
            <a:r>
              <a:rPr lang="en-CA" b="0" baseline="0" dirty="0"/>
              <a:t> actually show large </a:t>
            </a:r>
            <a:r>
              <a:rPr lang="en-CA" b="1" baseline="0" dirty="0"/>
              <a:t>gender</a:t>
            </a:r>
            <a:r>
              <a:rPr lang="en-CA" b="0" baseline="0" dirty="0"/>
              <a:t> differences </a:t>
            </a:r>
            <a:r>
              <a:rPr lang="en-CA" b="1" baseline="0" dirty="0"/>
              <a:t>to back up these assumptions</a:t>
            </a:r>
            <a:r>
              <a:rPr lang="en-CA" b="0" baseline="0" dirty="0"/>
              <a:t>.</a:t>
            </a:r>
          </a:p>
          <a:p>
            <a:pPr marL="171450" indent="-171450" eaLnBrk="1" hangingPunct="1">
              <a:spcBef>
                <a:spcPct val="0"/>
              </a:spcBef>
              <a:buFont typeface="Arial" panose="020B0604020202020204" pitchFamily="34" charset="0"/>
              <a:buChar char="•"/>
            </a:pPr>
            <a:endParaRPr lang="en-CA" b="0" baseline="0" dirty="0"/>
          </a:p>
          <a:p>
            <a:pPr eaLnBrk="1" hangingPunct="1">
              <a:spcBef>
                <a:spcPct val="0"/>
              </a:spcBef>
            </a:pPr>
            <a:endParaRPr lang="en-CA" b="0" baseline="0" dirty="0"/>
          </a:p>
        </p:txBody>
      </p:sp>
    </p:spTree>
    <p:extLst>
      <p:ext uri="{BB962C8B-B14F-4D97-AF65-F5344CB8AC3E}">
        <p14:creationId xmlns:p14="http://schemas.microsoft.com/office/powerpoint/2010/main" val="22095319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TextEdit="1"/>
          </p:cNvSpPr>
          <p:nvPr>
            <p:ph type="sldImg"/>
          </p:nvPr>
        </p:nvSpPr>
        <p:spPr bwMode="auto">
          <a:xfrm>
            <a:off x="457200" y="720725"/>
            <a:ext cx="6400800" cy="3600450"/>
          </a:xfrm>
          <a:noFill/>
          <a:ln>
            <a:solidFill>
              <a:srgbClr val="000000"/>
            </a:solidFill>
            <a:miter lim="800000"/>
            <a:headEnd/>
            <a:tailEnd/>
          </a:ln>
        </p:spPr>
      </p:sp>
      <p:sp>
        <p:nvSpPr>
          <p:cNvPr id="82946" name="Rectangle 3"/>
          <p:cNvSpPr>
            <a:spLocks noGrp="1"/>
          </p:cNvSpPr>
          <p:nvPr>
            <p:ph type="body" idx="1"/>
          </p:nvPr>
        </p:nvSpPr>
        <p:spPr>
          <a:noFill/>
          <a:ln/>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aseline="0" dirty="0"/>
              <a:t>How different are men and women really?</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aseline="0" dirty="0"/>
              <a:t>Let’s put this question in perspective by first looking at differences in height. It’s a fact that men are, on average, taller than women. The average gender difference in height is quantified as a d of 1.72, which means the average height difference between men and women is just below 2 standard deviations – that’s considered a very large effect. But even so, these are overlapping distributions where a good percentage of women are still taller than a good percentage of men.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aseline="0" dirty="0"/>
              <a:t>In psychology, for over a half century or more, people have been designing tests to measure personality traits, cognitive abilities, and behavioural tendencies. Researchers have recently synthesized all of these data to answer the question about overall average differences based on gender.  What do they find?</a:t>
            </a:r>
          </a:p>
        </p:txBody>
      </p:sp>
    </p:spTree>
    <p:extLst>
      <p:ext uri="{BB962C8B-B14F-4D97-AF65-F5344CB8AC3E}">
        <p14:creationId xmlns:p14="http://schemas.microsoft.com/office/powerpoint/2010/main" val="18420244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TextEdit="1"/>
          </p:cNvSpPr>
          <p:nvPr>
            <p:ph type="sldImg"/>
          </p:nvPr>
        </p:nvSpPr>
        <p:spPr bwMode="auto">
          <a:xfrm>
            <a:off x="457200" y="720725"/>
            <a:ext cx="6400800" cy="3600450"/>
          </a:xfrm>
          <a:noFill/>
          <a:ln>
            <a:solidFill>
              <a:srgbClr val="000000"/>
            </a:solidFill>
            <a:miter lim="800000"/>
            <a:headEnd/>
            <a:tailEnd/>
          </a:ln>
        </p:spPr>
      </p:sp>
      <p:sp>
        <p:nvSpPr>
          <p:cNvPr id="82946" name="Rectangle 3"/>
          <p:cNvSpPr>
            <a:spLocks noGrp="1"/>
          </p:cNvSpPr>
          <p:nvPr>
            <p:ph type="body" idx="1"/>
          </p:nvPr>
        </p:nvSpPr>
        <p:spPr>
          <a:noFill/>
          <a:ln/>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aseline="0"/>
              <a:t>That is, across 386 different effects, men and women are much more similar than they are different.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aseline="0"/>
              <a:t>There are tiny average differences amounting to a fifth of a standard deviation.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1" baseline="0"/>
              <a:t>Importantly, this analysis averages the absolute values of the differences, meaning any traits favouring women and traits favouring men cannot just “cancel” each other out.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aseline="0"/>
              <a:t>This varies based on the trait one is looking at, but the degree of overlap is striking.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aseline="0"/>
              <a:t>On relevant measures like math ability and leadership effectiveness, there are no overall gender differences that can explain or justify the low numbers of women in STEM.</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baseline="0"/>
              <a:t>But yet, we still tend to have an automatic stereotypes that associates STEM more with men than with women. </a:t>
            </a:r>
            <a:endParaRPr lang="en-CA"/>
          </a:p>
        </p:txBody>
      </p:sp>
    </p:spTree>
    <p:extLst>
      <p:ext uri="{BB962C8B-B14F-4D97-AF65-F5344CB8AC3E}">
        <p14:creationId xmlns:p14="http://schemas.microsoft.com/office/powerpoint/2010/main" val="26030013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dirty="0">
                <a:solidFill>
                  <a:schemeClr val="tx1"/>
                </a:solidFill>
                <a:effectLst/>
                <a:latin typeface="+mn-lt"/>
                <a:ea typeface="+mn-ea"/>
                <a:cs typeface="+mn-cs"/>
              </a:rPr>
              <a:t>How do we measure these persistent implicit associations? </a:t>
            </a:r>
          </a:p>
          <a:p>
            <a:pPr marL="171450" indent="-171450">
              <a:buFont typeface="Arial" panose="020B0604020202020204" pitchFamily="34" charset="0"/>
              <a:buChar char="•"/>
            </a:pPr>
            <a:r>
              <a:rPr lang="en-GB" dirty="0"/>
              <a:t>Over</a:t>
            </a:r>
            <a:r>
              <a:rPr lang="en-GB" baseline="0" dirty="0"/>
              <a:t> the past two decades, researchers have created and validated measures we can use to quantify these implicit associations that underlie our reflexive use of stereotypes. </a:t>
            </a:r>
            <a:endParaRPr lang="en-GB" dirty="0"/>
          </a:p>
        </p:txBody>
      </p:sp>
      <p:sp>
        <p:nvSpPr>
          <p:cNvPr id="4" name="Slide Number Placeholder 3"/>
          <p:cNvSpPr>
            <a:spLocks noGrp="1"/>
          </p:cNvSpPr>
          <p:nvPr>
            <p:ph type="sldNum" sz="quarter" idx="10"/>
          </p:nvPr>
        </p:nvSpPr>
        <p:spPr/>
        <p:txBody>
          <a:bodyPr/>
          <a:lstStyle/>
          <a:p>
            <a:fld id="{C6551402-D3A2-4D7B-B479-663EC696CFBF}" type="slidenum">
              <a:rPr lang="en-CA" smtClean="0"/>
              <a:t>33</a:t>
            </a:fld>
            <a:endParaRPr lang="en-CA"/>
          </a:p>
        </p:txBody>
      </p:sp>
    </p:spTree>
    <p:extLst>
      <p:ext uri="{BB962C8B-B14F-4D97-AF65-F5344CB8AC3E}">
        <p14:creationId xmlns:p14="http://schemas.microsoft.com/office/powerpoint/2010/main" val="2529272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a:t>
            </a:r>
            <a:r>
              <a:rPr lang="en-US" baseline="0" dirty="0"/>
              <a:t> can do this with something called the implicit association test. </a:t>
            </a:r>
            <a:endParaRPr lang="en-US" dirty="0"/>
          </a:p>
          <a:p>
            <a:pPr marL="171450" indent="-171450">
              <a:buFont typeface="Arial" panose="020B0604020202020204" pitchFamily="34" charset="0"/>
              <a:buChar char="•"/>
            </a:pPr>
            <a:r>
              <a:rPr lang="en-US" dirty="0"/>
              <a:t>Implicit</a:t>
            </a:r>
            <a:r>
              <a:rPr lang="en-US" baseline="0" dirty="0"/>
              <a:t> associations are cognitive links between concepts that co-vary. I say clouds, you think rain because your reflexive system has learned to link these two together. And to the degree that there are still more men and women in engineering, we can expect to see the same thing for a link between engineering and male.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These implicit associations are distinct from our explicit intentions. So It doesn’t matter if we </a:t>
            </a:r>
            <a:r>
              <a:rPr lang="en-US" b="1" baseline="0" dirty="0"/>
              <a:t>want or intend</a:t>
            </a:r>
            <a:r>
              <a:rPr lang="en-US" b="0" baseline="0" dirty="0"/>
              <a:t> to associate engineering more with women, our reflexive system simply finds it harder to make this connection.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The most recent meta-analysis has validated this measure on over </a:t>
            </a:r>
            <a:r>
              <a:rPr lang="en-CA" sz="1200" b="1" kern="1200" dirty="0">
                <a:solidFill>
                  <a:schemeClr val="tx1"/>
                </a:solidFill>
                <a:effectLst/>
                <a:latin typeface="+mn-lt"/>
                <a:ea typeface="+mn-ea"/>
                <a:cs typeface="+mn-cs"/>
              </a:rPr>
              <a:t>20 million </a:t>
            </a:r>
            <a:r>
              <a:rPr lang="en-CA" sz="1200" kern="1200" dirty="0">
                <a:solidFill>
                  <a:schemeClr val="tx1"/>
                </a:solidFill>
                <a:effectLst/>
                <a:latin typeface="+mn-lt"/>
                <a:ea typeface="+mn-ea"/>
                <a:cs typeface="+mn-cs"/>
              </a:rPr>
              <a:t>participants</a:t>
            </a:r>
            <a:r>
              <a:rPr lang="en-US" baseline="0" dirty="0"/>
              <a:t>.</a:t>
            </a:r>
          </a:p>
          <a:p>
            <a:pPr marL="171450" indent="-171450">
              <a:buFont typeface="Arial" panose="020B0604020202020204" pitchFamily="34" charset="0"/>
              <a:buChar char="•"/>
            </a:pPr>
            <a:r>
              <a:rPr lang="en-US" baseline="0" dirty="0"/>
              <a:t>We can demonstrate what these associations look and feel like in an interactive task. You will need your hands free to do this task. </a:t>
            </a:r>
          </a:p>
          <a:p>
            <a:pPr marL="171450" indent="-171450">
              <a:buFont typeface="Arial" panose="020B0604020202020204" pitchFamily="34" charset="0"/>
              <a:buChar char="•"/>
            </a:pPr>
            <a:endParaRPr lang="en-US" baseline="0" dirty="0"/>
          </a:p>
          <a:p>
            <a:r>
              <a:rPr lang="en-US" baseline="0" dirty="0"/>
              <a:t>[click on the engineering link to do the demo;  </a:t>
            </a:r>
            <a:r>
              <a:rPr lang="en-US" b="1" baseline="0" dirty="0"/>
              <a:t>takes me 5 min to get to the IAT]   </a:t>
            </a:r>
          </a:p>
          <a:p>
            <a:endParaRPr lang="en-US" baseline="0" dirty="0"/>
          </a:p>
          <a:p>
            <a:r>
              <a:rPr lang="en-US" baseline="0" dirty="0"/>
              <a:t>Source for 20 million participants claim: </a:t>
            </a:r>
            <a:r>
              <a:rPr lang="en-US" sz="1200" kern="1200" dirty="0">
                <a:solidFill>
                  <a:schemeClr val="tx1"/>
                </a:solidFill>
                <a:effectLst/>
                <a:latin typeface="+mn-lt"/>
                <a:ea typeface="+mn-ea"/>
                <a:cs typeface="+mn-cs"/>
              </a:rPr>
              <a:t>Source: “</a:t>
            </a:r>
            <a:r>
              <a:rPr lang="en-CA" sz="1200" kern="1200" dirty="0">
                <a:solidFill>
                  <a:schemeClr val="tx1"/>
                </a:solidFill>
                <a:effectLst/>
                <a:latin typeface="+mn-lt"/>
                <a:ea typeface="+mn-ea"/>
                <a:cs typeface="+mn-cs"/>
              </a:rPr>
              <a:t>Since its founding in 1998, more than 20 million people have completed studies at the Project Implicit websites.” https://implicit.harvard.edu/implicit/blog.html</a:t>
            </a:r>
            <a:endParaRPr lang="en-US" baseline="0" dirty="0"/>
          </a:p>
        </p:txBody>
      </p:sp>
      <p:sp>
        <p:nvSpPr>
          <p:cNvPr id="4" name="Slide Number Placeholder 3"/>
          <p:cNvSpPr>
            <a:spLocks noGrp="1"/>
          </p:cNvSpPr>
          <p:nvPr>
            <p:ph type="sldNum" sz="quarter" idx="10"/>
          </p:nvPr>
        </p:nvSpPr>
        <p:spPr/>
        <p:txBody>
          <a:bodyPr/>
          <a:lstStyle/>
          <a:p>
            <a:fld id="{78B7D401-D737-D745-A7E2-FE3711C7D509}" type="slidenum">
              <a:rPr lang="en-US" smtClean="0"/>
              <a:t>34</a:t>
            </a:fld>
            <a:endParaRPr lang="en-US"/>
          </a:p>
        </p:txBody>
      </p:sp>
    </p:spTree>
    <p:extLst>
      <p:ext uri="{BB962C8B-B14F-4D97-AF65-F5344CB8AC3E}">
        <p14:creationId xmlns:p14="http://schemas.microsoft.com/office/powerpoint/2010/main" val="25481255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Most</a:t>
            </a:r>
            <a:r>
              <a:rPr lang="en-CA" baseline="0" dirty="0"/>
              <a:t> people find it easier and are faster to categorize engineering words alongside male names than female names. This difference in speed can be quantified in more controlled tests as a measure of implicit associations. </a:t>
            </a:r>
          </a:p>
          <a:p>
            <a:pPr marL="171450" indent="-171450">
              <a:buFont typeface="Arial" panose="020B0604020202020204" pitchFamily="34" charset="0"/>
              <a:buChar char="•"/>
            </a:pPr>
            <a:r>
              <a:rPr lang="en-CA" baseline="0" dirty="0"/>
              <a:t>And when used for research, it would be randomly determined whether you do the male/STEM pairing first or the female/STEM pairing first to control for </a:t>
            </a:r>
            <a:r>
              <a:rPr lang="en-CA" b="1" baseline="0" dirty="0"/>
              <a:t>order effects</a:t>
            </a:r>
            <a:r>
              <a:rPr lang="en-CA" baseline="0" dirty="0"/>
              <a:t>.</a:t>
            </a:r>
          </a:p>
          <a:p>
            <a:pPr marL="171450" indent="-171450">
              <a:buFont typeface="Arial" panose="020B0604020202020204" pitchFamily="34" charset="0"/>
              <a:buChar char="•"/>
            </a:pPr>
            <a:r>
              <a:rPr lang="en-CA" baseline="0" dirty="0"/>
              <a:t>In samples of professional engineers and scientists (including data here at your organization), we have found that people find it significantly easier to pair engineering and science with male than with female.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b="1" kern="1200" dirty="0">
                <a:solidFill>
                  <a:schemeClr val="tx1"/>
                </a:solidFill>
                <a:effectLst/>
                <a:latin typeface="+mn-lt"/>
                <a:ea typeface="+mn-ea"/>
                <a:cs typeface="+mn-cs"/>
              </a:rPr>
              <a:t>Both people who identify as engineers or as scientists find it easier to pair science and engineering related terms with male — these are the positive lines above the zero point — than female. You see none of these bars go down in the direction indicating a consistent STEM = female association. Although this association is a bit stronger in men than women, women often show this implicit stereotype as well. </a:t>
            </a:r>
            <a:endParaRPr lang="en-CA" b="1" baseline="0" dirty="0"/>
          </a:p>
          <a:p>
            <a:pPr marL="171450" indent="-171450">
              <a:buFont typeface="Arial" panose="020B0604020202020204" pitchFamily="34" charset="0"/>
              <a:buChar char="•"/>
            </a:pPr>
            <a:r>
              <a:rPr lang="en-CA" baseline="0" dirty="0"/>
              <a:t>This stands in contrast to the fact that vast majority of women and men who tell us they are explicitly motivated to set their biases aside when working alongside others.</a:t>
            </a:r>
          </a:p>
        </p:txBody>
      </p:sp>
      <p:sp>
        <p:nvSpPr>
          <p:cNvPr id="4" name="Slide Number Placeholder 3"/>
          <p:cNvSpPr>
            <a:spLocks noGrp="1"/>
          </p:cNvSpPr>
          <p:nvPr>
            <p:ph type="sldNum" sz="quarter" idx="10"/>
          </p:nvPr>
        </p:nvSpPr>
        <p:spPr/>
        <p:txBody>
          <a:bodyPr/>
          <a:lstStyle/>
          <a:p>
            <a:fld id="{5D192338-7D30-42B3-8F7D-FE97E30ABB55}" type="slidenum">
              <a:rPr lang="en-US" smtClean="0"/>
              <a:t>35</a:t>
            </a:fld>
            <a:endParaRPr lang="en-US"/>
          </a:p>
        </p:txBody>
      </p:sp>
    </p:spTree>
    <p:extLst>
      <p:ext uri="{BB962C8B-B14F-4D97-AF65-F5344CB8AC3E}">
        <p14:creationId xmlns:p14="http://schemas.microsoft.com/office/powerpoint/2010/main" val="208918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Text Box 1"/>
          <p:cNvSpPr txBox="1">
            <a:spLocks noChangeArrowheads="1"/>
          </p:cNvSpPr>
          <p:nvPr/>
        </p:nvSpPr>
        <p:spPr bwMode="auto">
          <a:xfrm>
            <a:off x="1493838" y="960438"/>
            <a:ext cx="4325937" cy="3290887"/>
          </a:xfrm>
          <a:prstGeom prst="rect">
            <a:avLst/>
          </a:prstGeom>
          <a:solidFill>
            <a:srgbClr val="FFFFFF"/>
          </a:solidFill>
          <a:ln w="9525">
            <a:solidFill>
              <a:srgbClr val="000000"/>
            </a:solidFill>
            <a:miter lim="800000"/>
            <a:headEnd/>
            <a:tailEnd/>
          </a:ln>
        </p:spPr>
        <p:txBody>
          <a:bodyPr wrap="none" lIns="86741" tIns="43371" rIns="86741" bIns="43371" anchor="ctr"/>
          <a:lstStyle/>
          <a:p>
            <a:pPr defTabSz="966788"/>
            <a:endParaRPr lang="en-CA" sz="1900">
              <a:latin typeface="Tahoma" pitchFamily="34" charset="0"/>
            </a:endParaRPr>
          </a:p>
        </p:txBody>
      </p:sp>
      <p:sp>
        <p:nvSpPr>
          <p:cNvPr id="70659" name="Text Box 2"/>
          <p:cNvSpPr>
            <a:spLocks noGrp="1" noChangeArrowheads="1"/>
          </p:cNvSpPr>
          <p:nvPr>
            <p:ph type="body"/>
          </p:nvPr>
        </p:nvSpPr>
        <p:spPr>
          <a:xfrm>
            <a:off x="1116013" y="4570413"/>
            <a:ext cx="5089525" cy="3651250"/>
          </a:xfrm>
        </p:spPr>
        <p:txBody>
          <a:bodyPr lIns="0" tIns="0" rIns="0" bIns="0"/>
          <a:lstStyle/>
          <a:p>
            <a:pPr marL="171450" indent="-171450">
              <a:lnSpc>
                <a:spcPct val="93000"/>
              </a:lnSpc>
              <a:spcBef>
                <a:spcPct val="0"/>
              </a:spcBef>
              <a:buSzPct val="45000"/>
              <a:buFont typeface="Arial" panose="020B0604020202020204" pitchFamily="34" charset="0"/>
              <a:buChar char="•"/>
              <a:tabLst>
                <a:tab pos="684213" algn="l"/>
                <a:tab pos="1368425" algn="l"/>
                <a:tab pos="2052638" algn="l"/>
                <a:tab pos="2738438" algn="l"/>
                <a:tab pos="3422650" algn="l"/>
                <a:tab pos="4106863" algn="l"/>
                <a:tab pos="4792663" algn="l"/>
              </a:tabLst>
            </a:pPr>
            <a:r>
              <a:rPr lang="en-GB" dirty="0">
                <a:solidFill>
                  <a:srgbClr val="000000"/>
                </a:solidFill>
                <a:latin typeface="Arial" charset="0"/>
                <a:ea typeface="msgothic"/>
                <a:cs typeface="msgothic"/>
              </a:rPr>
              <a:t>These</a:t>
            </a:r>
            <a:r>
              <a:rPr lang="en-GB" baseline="0" dirty="0">
                <a:solidFill>
                  <a:srgbClr val="000000"/>
                </a:solidFill>
                <a:latin typeface="Arial" charset="0"/>
                <a:ea typeface="msgothic"/>
                <a:cs typeface="msgothic"/>
              </a:rPr>
              <a:t> associations are likely connected to what children see in their culture. In this cross-national study, this tendency  to ‘think science, think male’ (along the y-axis here) was significantly stronger in countries that have fewer female </a:t>
            </a:r>
            <a:r>
              <a:rPr lang="en-GB" b="1" baseline="0" dirty="0">
                <a:solidFill>
                  <a:srgbClr val="000000"/>
                </a:solidFill>
                <a:latin typeface="Arial" charset="0"/>
                <a:ea typeface="msgothic"/>
                <a:cs typeface="msgothic"/>
              </a:rPr>
              <a:t>science majors.</a:t>
            </a:r>
            <a:r>
              <a:rPr lang="en-GB" baseline="0" dirty="0">
                <a:solidFill>
                  <a:srgbClr val="000000"/>
                </a:solidFill>
                <a:latin typeface="Arial" charset="0"/>
                <a:ea typeface="msgothic"/>
                <a:cs typeface="msgothic"/>
              </a:rPr>
              <a:t> </a:t>
            </a:r>
          </a:p>
          <a:p>
            <a:pPr marL="171450" indent="-171450">
              <a:lnSpc>
                <a:spcPct val="93000"/>
              </a:lnSpc>
              <a:spcBef>
                <a:spcPct val="0"/>
              </a:spcBef>
              <a:buSzPct val="45000"/>
              <a:buFont typeface="Arial" panose="020B0604020202020204" pitchFamily="34" charset="0"/>
              <a:buChar char="•"/>
              <a:tabLst>
                <a:tab pos="684213" algn="l"/>
                <a:tab pos="1368425" algn="l"/>
                <a:tab pos="2052638" algn="l"/>
                <a:tab pos="2738438" algn="l"/>
                <a:tab pos="3422650" algn="l"/>
                <a:tab pos="4106863" algn="l"/>
                <a:tab pos="4792663" algn="l"/>
              </a:tabLst>
            </a:pPr>
            <a:r>
              <a:rPr lang="en-CA" sz="1200" kern="1200" dirty="0">
                <a:solidFill>
                  <a:schemeClr val="tx1"/>
                </a:solidFill>
                <a:effectLst/>
                <a:latin typeface="+mn-lt"/>
                <a:ea typeface="+mn-ea"/>
                <a:cs typeface="+mn-cs"/>
              </a:rPr>
              <a:t>So when you have fewer women going into engineering and science, these associations become even stronger, and because they become even stronger, they're likely to make it that much harder for women to get into science</a:t>
            </a:r>
            <a:r>
              <a:rPr lang="en-CA" sz="1200" b="1" kern="1200" dirty="0">
                <a:solidFill>
                  <a:schemeClr val="tx1"/>
                </a:solidFill>
                <a:effectLst/>
                <a:latin typeface="+mn-lt"/>
                <a:ea typeface="+mn-ea"/>
                <a:cs typeface="+mn-cs"/>
              </a:rPr>
              <a:t>, creating a vicious circle</a:t>
            </a:r>
            <a:r>
              <a:rPr lang="en-CA" sz="1200" kern="1200" dirty="0">
                <a:solidFill>
                  <a:schemeClr val="tx1"/>
                </a:solidFill>
                <a:effectLst/>
                <a:latin typeface="+mn-lt"/>
                <a:ea typeface="+mn-ea"/>
                <a:cs typeface="+mn-cs"/>
              </a:rPr>
              <a:t>.</a:t>
            </a:r>
            <a:endParaRPr lang="en-CA" dirty="0">
              <a:effectLst/>
            </a:endParaRPr>
          </a:p>
        </p:txBody>
      </p:sp>
    </p:spTree>
    <p:extLst>
      <p:ext uri="{BB962C8B-B14F-4D97-AF65-F5344CB8AC3E}">
        <p14:creationId xmlns:p14="http://schemas.microsoft.com/office/powerpoint/2010/main" val="29028730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Although we’ve been focused on</a:t>
            </a:r>
            <a:r>
              <a:rPr lang="en-US" baseline="0" dirty="0"/>
              <a:t> implicit associations related to gender, this same type of task is often used to measure other types of implicit attitudes. </a:t>
            </a:r>
          </a:p>
          <a:p>
            <a:pPr marL="171450" indent="-171450">
              <a:buFont typeface="Arial" panose="020B0604020202020204" pitchFamily="34" charset="0"/>
              <a:buChar char="•"/>
            </a:pPr>
            <a:r>
              <a:rPr lang="en-US" baseline="0" dirty="0"/>
              <a:t>Here you can see that, on average, people associate concepts of science, math, and career more with male than with female names. </a:t>
            </a:r>
          </a:p>
          <a:p>
            <a:pPr marL="171450" indent="-171450">
              <a:buFont typeface="Arial" panose="020B0604020202020204" pitchFamily="34" charset="0"/>
              <a:buChar char="•"/>
            </a:pPr>
            <a:r>
              <a:rPr lang="en-US" baseline="0" dirty="0"/>
              <a:t>When it comes to other groups, people also have relatively strong implicit associations between their concepts of being Black, being old, or being gay with their concept of what is bad.</a:t>
            </a:r>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37</a:t>
            </a:fld>
            <a:endParaRPr lang="en-US"/>
          </a:p>
        </p:txBody>
      </p:sp>
    </p:spTree>
    <p:extLst>
      <p:ext uri="{BB962C8B-B14F-4D97-AF65-F5344CB8AC3E}">
        <p14:creationId xmlns:p14="http://schemas.microsoft.com/office/powerpoint/2010/main" val="18052166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dirty="0">
                <a:solidFill>
                  <a:schemeClr val="tx1"/>
                </a:solidFill>
                <a:effectLst/>
                <a:latin typeface="+mn-lt"/>
                <a:ea typeface="+mn-ea"/>
                <a:cs typeface="+mn-cs"/>
              </a:rPr>
              <a:t>When I use the term implicit bias, what I'm talking about is what occurs when our implicit associations, that engineering/science equals male, can leak out and lead to unequal treatment.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Again, this does not need to result from conscious intentions, but can come from unintentional reflexive thinking that can still be very harmful.</a:t>
            </a:r>
          </a:p>
        </p:txBody>
      </p:sp>
      <p:sp>
        <p:nvSpPr>
          <p:cNvPr id="4" name="Slide Number Placeholder 3"/>
          <p:cNvSpPr>
            <a:spLocks noGrp="1"/>
          </p:cNvSpPr>
          <p:nvPr>
            <p:ph type="sldNum" sz="quarter" idx="10"/>
          </p:nvPr>
        </p:nvSpPr>
        <p:spPr/>
        <p:txBody>
          <a:bodyPr/>
          <a:lstStyle/>
          <a:p>
            <a:fld id="{EEE6E826-2B60-EC4E-ACEC-54ECF2726D36}" type="slidenum">
              <a:rPr lang="en-US" smtClean="0"/>
              <a:t>38</a:t>
            </a:fld>
            <a:endParaRPr lang="en-US"/>
          </a:p>
        </p:txBody>
      </p:sp>
    </p:spTree>
    <p:extLst>
      <p:ext uri="{BB962C8B-B14F-4D97-AF65-F5344CB8AC3E}">
        <p14:creationId xmlns:p14="http://schemas.microsoft.com/office/powerpoint/2010/main" val="27299982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dirty="0">
                <a:solidFill>
                  <a:schemeClr val="tx1"/>
                </a:solidFill>
                <a:effectLst/>
                <a:latin typeface="+mn-lt"/>
                <a:ea typeface="+mn-ea"/>
                <a:cs typeface="+mn-cs"/>
              </a:rPr>
              <a:t>Now that I've talked a little bit about how we have these implicit biases and how they can be measured, I want to show you some examples of what these can look like in kind of a funny way. This is a video produced by the consulting company McKinsey. It shows what things would look like if the roles were reversed and we'd actually grown up in a culture where men are the ones who are associated with these stereotypes rather than women. [play embedded video]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This video highlights what these biases might feel like by flipping the script that we're used to and imagining a world where men’s and women’s roles have been swapped. Out of curiosity, how many people in this room have heard things like this said to women? [Pause]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So, you can see just from looking around the room, that these kind of subtle implicit gender biases are quite common.</a:t>
            </a:r>
          </a:p>
          <a:p>
            <a:endParaRPr lang="en-GB" sz="1200" kern="1200" baseline="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McKinsey</a:t>
            </a:r>
            <a:r>
              <a:rPr lang="en-GB" sz="1200" kern="1200" baseline="0" dirty="0">
                <a:solidFill>
                  <a:schemeClr val="tx1"/>
                </a:solidFill>
                <a:effectLst/>
                <a:latin typeface="+mn-lt"/>
                <a:ea typeface="+mn-ea"/>
                <a:cs typeface="+mn-cs"/>
              </a:rPr>
              <a:t> Gender-Swap Video. Still image animated to exit, revealing “play” link for video.</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Video (in Dropbox) embedded but also available via: https://youtu.be/JFW2cfzevio</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Could also potentially embed as online video &lt;</a:t>
            </a:r>
            <a:r>
              <a:rPr lang="en-GB" sz="1200" kern="1200" dirty="0" err="1">
                <a:solidFill>
                  <a:schemeClr val="tx1"/>
                </a:solidFill>
                <a:effectLst/>
                <a:latin typeface="+mn-lt"/>
                <a:ea typeface="+mn-ea"/>
                <a:cs typeface="+mn-cs"/>
              </a:rPr>
              <a:t>iframe</a:t>
            </a:r>
            <a:r>
              <a:rPr lang="en-GB" sz="1200" kern="1200" dirty="0">
                <a:solidFill>
                  <a:schemeClr val="tx1"/>
                </a:solidFill>
                <a:effectLst/>
                <a:latin typeface="+mn-lt"/>
                <a:ea typeface="+mn-ea"/>
                <a:cs typeface="+mn-cs"/>
              </a:rPr>
              <a:t> width="560" height="315" </a:t>
            </a:r>
            <a:r>
              <a:rPr lang="en-GB" sz="1200" kern="1200" dirty="0" err="1">
                <a:solidFill>
                  <a:schemeClr val="tx1"/>
                </a:solidFill>
                <a:effectLst/>
                <a:latin typeface="+mn-lt"/>
                <a:ea typeface="+mn-ea"/>
                <a:cs typeface="+mn-cs"/>
              </a:rPr>
              <a:t>src</a:t>
            </a:r>
            <a:r>
              <a:rPr lang="en-GB" sz="1200" kern="1200" dirty="0">
                <a:solidFill>
                  <a:schemeClr val="tx1"/>
                </a:solidFill>
                <a:effectLst/>
                <a:latin typeface="+mn-lt"/>
                <a:ea typeface="+mn-ea"/>
                <a:cs typeface="+mn-cs"/>
              </a:rPr>
              <a:t>="https://www.youtube.com/embed/JFW2cfzevio?rel=0" frameborder="0" allow="autoplay; encrypted-media" </a:t>
            </a:r>
            <a:r>
              <a:rPr lang="en-GB" sz="1200" kern="1200" dirty="0" err="1">
                <a:solidFill>
                  <a:schemeClr val="tx1"/>
                </a:solidFill>
                <a:effectLst/>
                <a:latin typeface="+mn-lt"/>
                <a:ea typeface="+mn-ea"/>
                <a:cs typeface="+mn-cs"/>
              </a:rPr>
              <a:t>allowfullscreen</a:t>
            </a:r>
            <a:r>
              <a:rPr lang="en-GB" sz="1200" kern="1200" dirty="0">
                <a:solidFill>
                  <a:schemeClr val="tx1"/>
                </a:solidFill>
                <a:effectLst/>
                <a:latin typeface="+mn-lt"/>
                <a:ea typeface="+mn-ea"/>
                <a:cs typeface="+mn-cs"/>
              </a:rPr>
              <a:t>&gt;&lt;/</a:t>
            </a:r>
            <a:r>
              <a:rPr lang="en-GB" sz="1200" kern="1200" dirty="0" err="1">
                <a:solidFill>
                  <a:schemeClr val="tx1"/>
                </a:solidFill>
                <a:effectLst/>
                <a:latin typeface="+mn-lt"/>
                <a:ea typeface="+mn-ea"/>
                <a:cs typeface="+mn-cs"/>
              </a:rPr>
              <a:t>iframe</a:t>
            </a:r>
            <a:r>
              <a:rPr lang="en-GB" sz="1200" kern="1200" dirty="0">
                <a:solidFill>
                  <a:schemeClr val="tx1"/>
                </a:solidFill>
                <a:effectLst/>
                <a:latin typeface="+mn-lt"/>
                <a:ea typeface="+mn-ea"/>
                <a:cs typeface="+mn-cs"/>
              </a:rPr>
              <a:t>&gt;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 embed downloaded</a:t>
            </a:r>
            <a:r>
              <a:rPr lang="en-GB" sz="1200" kern="1200" baseline="0" dirty="0">
                <a:solidFill>
                  <a:schemeClr val="tx1"/>
                </a:solidFill>
                <a:effectLst/>
                <a:latin typeface="+mn-lt"/>
                <a:ea typeface="+mn-ea"/>
                <a:cs typeface="+mn-cs"/>
              </a:rPr>
              <a:t> video into </a:t>
            </a:r>
            <a:r>
              <a:rPr lang="en-GB" sz="1200" kern="1200" baseline="0" dirty="0" err="1">
                <a:solidFill>
                  <a:schemeClr val="tx1"/>
                </a:solidFill>
                <a:effectLst/>
                <a:latin typeface="+mn-lt"/>
                <a:ea typeface="+mn-ea"/>
                <a:cs typeface="+mn-cs"/>
              </a:rPr>
              <a:t>powerpoint</a:t>
            </a:r>
            <a:r>
              <a:rPr lang="en-GB" sz="1200" kern="1200" baseline="0" dirty="0">
                <a:solidFill>
                  <a:schemeClr val="tx1"/>
                </a:solidFill>
                <a:effectLst/>
                <a:latin typeface="+mn-lt"/>
                <a:ea typeface="+mn-ea"/>
                <a:cs typeface="+mn-cs"/>
              </a:rPr>
              <a:t> (likely best for workshops with unknown internet access)</a:t>
            </a:r>
          </a:p>
          <a:p>
            <a:endParaRPr lang="en-GB" sz="1200" kern="1200" baseline="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b="1" kern="1200" baseline="0" dirty="0">
                <a:solidFill>
                  <a:schemeClr val="tx1"/>
                </a:solidFill>
                <a:effectLst/>
                <a:latin typeface="+mn-lt"/>
                <a:ea typeface="+mn-ea"/>
                <a:cs typeface="+mn-cs"/>
              </a:rPr>
              <a:t>[3.5 min from IAT demo to start of video]</a:t>
            </a:r>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551402-D3A2-4D7B-B479-663EC696CFBF}" type="slidenum">
              <a:rPr lang="en-CA" smtClean="0"/>
              <a:t>39</a:t>
            </a:fld>
            <a:endParaRPr lang="en-CA"/>
          </a:p>
        </p:txBody>
      </p:sp>
    </p:spTree>
    <p:extLst>
      <p:ext uri="{BB962C8B-B14F-4D97-AF65-F5344CB8AC3E}">
        <p14:creationId xmlns:p14="http://schemas.microsoft.com/office/powerpoint/2010/main" val="14699717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baseline="0">
                <a:solidFill>
                  <a:schemeClr val="tx1"/>
                </a:solidFill>
                <a:effectLst/>
                <a:latin typeface="+mn-lt"/>
                <a:ea typeface="+mn-ea"/>
                <a:cs typeface="+mn-cs"/>
              </a:rPr>
              <a:t>But let’s look at a few of the ways that these biases can and do affect women in the real world.  In one famous study, scientists were sent applications for a lab manager job. </a:t>
            </a:r>
          </a:p>
          <a:p>
            <a:pPr marL="171450" indent="-171450">
              <a:buFont typeface="Arial" panose="020B0604020202020204" pitchFamily="34" charset="0"/>
              <a:buChar char="•"/>
            </a:pPr>
            <a:r>
              <a:rPr lang="en-GB" sz="1200" kern="1200" baseline="0">
                <a:solidFill>
                  <a:schemeClr val="tx1"/>
                </a:solidFill>
                <a:effectLst/>
                <a:latin typeface="+mn-lt"/>
                <a:ea typeface="+mn-ea"/>
                <a:cs typeface="+mn-cs"/>
              </a:rPr>
              <a:t>They each got the same applications, but sometimes the name on the application was John and sometimes it was Jennifer. These objectively minded scientists rated the applicant as more competent and hireable if the name was male rather than female. </a:t>
            </a:r>
          </a:p>
          <a:p>
            <a:pPr marL="171450" indent="-171450">
              <a:buFont typeface="Arial" panose="020B0604020202020204" pitchFamily="34" charset="0"/>
              <a:buChar char="•"/>
            </a:pPr>
            <a:r>
              <a:rPr lang="en-GB" sz="1200" kern="1200" baseline="0">
                <a:solidFill>
                  <a:schemeClr val="tx1"/>
                </a:solidFill>
                <a:effectLst/>
                <a:latin typeface="+mn-lt"/>
                <a:ea typeface="+mn-ea"/>
                <a:cs typeface="+mn-cs"/>
              </a:rPr>
              <a:t>Other research has shown that letters of recommendation written for male applicants more often include glowing adjective and superlatives, even after taking into account objective qualifications of the applicants. </a:t>
            </a:r>
          </a:p>
          <a:p>
            <a:pPr marL="171450" indent="-171450">
              <a:buFont typeface="Arial" panose="020B0604020202020204" pitchFamily="34" charset="0"/>
              <a:buChar char="•"/>
            </a:pPr>
            <a:r>
              <a:rPr lang="en-GB" sz="1200" kern="1200" baseline="0">
                <a:solidFill>
                  <a:schemeClr val="tx1"/>
                </a:solidFill>
                <a:effectLst/>
                <a:latin typeface="+mn-lt"/>
                <a:ea typeface="+mn-ea"/>
                <a:cs typeface="+mn-cs"/>
              </a:rPr>
              <a:t>And consistent with the idea that all of us, can learn these culturally ingrained stereotypes, both men and women show these implicit gender biases.</a:t>
            </a: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551402-D3A2-4D7B-B479-663EC696CFBF}" type="slidenum">
              <a:rPr lang="en-CA" smtClean="0"/>
              <a:t>40</a:t>
            </a:fld>
            <a:endParaRPr lang="en-CA"/>
          </a:p>
        </p:txBody>
      </p:sp>
    </p:spTree>
    <p:extLst>
      <p:ext uri="{BB962C8B-B14F-4D97-AF65-F5344CB8AC3E}">
        <p14:creationId xmlns:p14="http://schemas.microsoft.com/office/powerpoint/2010/main" val="32949166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dirty="0">
                <a:solidFill>
                  <a:schemeClr val="tx1"/>
                </a:solidFill>
                <a:effectLst/>
                <a:latin typeface="+mn-lt"/>
                <a:ea typeface="+mn-ea"/>
                <a:cs typeface="+mn-cs"/>
              </a:rPr>
              <a:t>In Project RISE research, they’ve shown that men and women with higher implicit biases seem to socialize less with their female teammates.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In other words, men and women who have a stronger STEM = male implicit association, measured with the implicit association test, also report that they spend less time socializing with their female teammates.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You can see how these biases might lead women in male-dominated workplaces to feel left out of informal networks at work.</a:t>
            </a:r>
            <a:r>
              <a:rPr lang="en-CA" dirty="0">
                <a:effectLst/>
              </a:rPr>
              <a:t> </a:t>
            </a:r>
            <a:endParaRPr lang="en-CA" dirty="0"/>
          </a:p>
          <a:p>
            <a:endParaRPr lang="en-CA" dirty="0"/>
          </a:p>
        </p:txBody>
      </p:sp>
      <p:sp>
        <p:nvSpPr>
          <p:cNvPr id="4" name="Slide Number Placeholder 3"/>
          <p:cNvSpPr>
            <a:spLocks noGrp="1"/>
          </p:cNvSpPr>
          <p:nvPr>
            <p:ph type="sldNum" sz="quarter" idx="10"/>
          </p:nvPr>
        </p:nvSpPr>
        <p:spPr/>
        <p:txBody>
          <a:bodyPr/>
          <a:lstStyle/>
          <a:p>
            <a:fld id="{5D192338-7D30-42B3-8F7D-FE97E30ABB55}" type="slidenum">
              <a:rPr lang="en-US" smtClean="0"/>
              <a:t>41</a:t>
            </a:fld>
            <a:endParaRPr lang="en-US"/>
          </a:p>
        </p:txBody>
      </p:sp>
    </p:spTree>
    <p:extLst>
      <p:ext uri="{BB962C8B-B14F-4D97-AF65-F5344CB8AC3E}">
        <p14:creationId xmlns:p14="http://schemas.microsoft.com/office/powerpoint/2010/main" val="9527385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290" name="Rectangle 3"/>
          <p:cNvSpPr>
            <a:spLocks noGrp="1" noChangeArrowheads="1"/>
          </p:cNvSpPr>
          <p:nvPr>
            <p:ph type="body" idx="1"/>
          </p:nvPr>
        </p:nvSpPr>
        <p:spPr>
          <a:noFill/>
          <a:ln/>
        </p:spPr>
        <p:txBody>
          <a:bodyPr/>
          <a:lstStyle/>
          <a:p>
            <a:pPr eaLnBrk="1" hangingPunct="1">
              <a:spcBef>
                <a:spcPct val="0"/>
              </a:spcBef>
            </a:pPr>
            <a:r>
              <a:rPr lang="en-CA" sz="2400" dirty="0">
                <a:latin typeface="Arial" charset="0"/>
                <a:ea typeface="ＭＳ Ｐゴシック" pitchFamily="34" charset="-128"/>
              </a:rPr>
              <a:t>Now that you have had some</a:t>
            </a:r>
            <a:r>
              <a:rPr lang="en-CA" sz="2400" baseline="0" dirty="0">
                <a:latin typeface="Arial" charset="0"/>
                <a:ea typeface="ＭＳ Ｐゴシック" pitchFamily="34" charset="-128"/>
              </a:rPr>
              <a:t> time learn about implicit biases and how they are distinct from conscious intentions and stereotypes, we are going to spend some time considering some more specific examples to help us better recognize gender bias and why it matters. </a:t>
            </a:r>
            <a:endParaRPr lang="en-CA" sz="2400" dirty="0">
              <a:latin typeface="Arial" charset="0"/>
              <a:ea typeface="ＭＳ Ｐゴシック" pitchFamily="34" charset="-128"/>
            </a:endParaRPr>
          </a:p>
        </p:txBody>
      </p:sp>
    </p:spTree>
    <p:extLst>
      <p:ext uri="{BB962C8B-B14F-4D97-AF65-F5344CB8AC3E}">
        <p14:creationId xmlns:p14="http://schemas.microsoft.com/office/powerpoint/2010/main" val="28836308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First</a:t>
            </a:r>
            <a:r>
              <a:rPr lang="en-US" baseline="0"/>
              <a:t>, lets consider two different examples.    </a:t>
            </a:r>
          </a:p>
          <a:p>
            <a:pPr marL="171450" indent="-171450">
              <a:buFont typeface="Arial" panose="020B0604020202020204" pitchFamily="34" charset="0"/>
              <a:buChar char="•"/>
            </a:pPr>
            <a:r>
              <a:rPr lang="en-US" baseline="0"/>
              <a:t>[Read scenario 1.]</a:t>
            </a:r>
            <a:endParaRPr lang="en-US"/>
          </a:p>
          <a:p>
            <a:pPr marL="171450" indent="-171450">
              <a:buFont typeface="Arial" panose="020B0604020202020204" pitchFamily="34" charset="0"/>
              <a:buChar char="•"/>
            </a:pPr>
            <a:r>
              <a:rPr lang="en-US"/>
              <a:t>How</a:t>
            </a:r>
            <a:r>
              <a:rPr lang="en-US" baseline="0"/>
              <a:t> many people think that this situation probably reflects some degree of gender bias on Jill’s part?  </a:t>
            </a:r>
          </a:p>
          <a:p>
            <a:pPr marL="171450" indent="-171450">
              <a:buFont typeface="Arial" panose="020B0604020202020204" pitchFamily="34" charset="0"/>
              <a:buChar char="•"/>
            </a:pPr>
            <a:r>
              <a:rPr lang="en-US" baseline="0"/>
              <a:t>[read scenario 2]</a:t>
            </a:r>
          </a:p>
          <a:p>
            <a:pPr marL="171450" indent="-171450">
              <a:buFont typeface="Arial" panose="020B0604020202020204" pitchFamily="34" charset="0"/>
              <a:buChar char="•"/>
            </a:pPr>
            <a:r>
              <a:rPr lang="en-US" baseline="0"/>
              <a:t>How many people think that this situation reflects some degree of bias from Mike?</a:t>
            </a:r>
          </a:p>
          <a:p>
            <a:pPr marL="171450" indent="-171450">
              <a:buFont typeface="Arial" panose="020B0604020202020204" pitchFamily="34" charset="0"/>
              <a:buChar char="•"/>
            </a:pPr>
            <a:r>
              <a:rPr lang="en-US" baseline="0"/>
              <a:t>I’ve shown these two scenarios to underscore two points:   first, women can just as easily fall prey to showing these biases.  So as women, we aren’t off the hook.  </a:t>
            </a:r>
          </a:p>
          <a:p>
            <a:pPr marL="171450" indent="-171450">
              <a:buFont typeface="Arial" panose="020B0604020202020204" pitchFamily="34" charset="0"/>
              <a:buChar char="•"/>
            </a:pPr>
            <a:r>
              <a:rPr lang="en-US" baseline="0"/>
              <a:t>Second, not every negative outcome that women receive is due to bias. Sometimes a woman really isn’t qualified for a promotion. </a:t>
            </a:r>
          </a:p>
          <a:p>
            <a:pPr marL="171450" indent="-171450">
              <a:buFont typeface="Arial" panose="020B0604020202020204" pitchFamily="34" charset="0"/>
              <a:buChar char="•"/>
            </a:pPr>
            <a:r>
              <a:rPr lang="en-US" baseline="0"/>
              <a:t>The trick is to become more accurate in recognizing when bias might be happening.</a:t>
            </a:r>
            <a:endParaRPr lang="en-US"/>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F43530F8-AE3D-414F-93C8-7A72E520A7A4}" type="slidenum">
              <a:rPr lang="en-US" smtClean="0"/>
              <a:t>43</a:t>
            </a:fld>
            <a:endParaRPr lang="en-US"/>
          </a:p>
        </p:txBody>
      </p:sp>
    </p:spTree>
    <p:extLst>
      <p:ext uri="{BB962C8B-B14F-4D97-AF65-F5344CB8AC3E}">
        <p14:creationId xmlns:p14="http://schemas.microsoft.com/office/powerpoint/2010/main" val="2525879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dirty="0">
                <a:solidFill>
                  <a:schemeClr val="tx1"/>
                </a:solidFill>
                <a:effectLst/>
                <a:latin typeface="+mn-lt"/>
                <a:ea typeface="+mn-ea"/>
                <a:cs typeface="+mn-cs"/>
              </a:rPr>
              <a:t>In fact, </a:t>
            </a:r>
            <a:r>
              <a:rPr lang="en-CA" sz="1200" b="1" kern="1200" dirty="0">
                <a:solidFill>
                  <a:schemeClr val="tx1"/>
                </a:solidFill>
                <a:effectLst/>
                <a:latin typeface="+mn-lt"/>
                <a:ea typeface="+mn-ea"/>
                <a:cs typeface="+mn-cs"/>
              </a:rPr>
              <a:t>when the RISE team gave about 1000 women and men these scenarios, </a:t>
            </a:r>
            <a:r>
              <a:rPr lang="en-CA" sz="1200" b="0" kern="1200" dirty="0">
                <a:solidFill>
                  <a:schemeClr val="tx1"/>
                </a:solidFill>
                <a:effectLst/>
                <a:latin typeface="+mn-lt"/>
                <a:ea typeface="+mn-ea"/>
                <a:cs typeface="+mn-cs"/>
              </a:rPr>
              <a:t>they</a:t>
            </a:r>
            <a:r>
              <a:rPr lang="en-CA" sz="1200" kern="1200" dirty="0">
                <a:solidFill>
                  <a:schemeClr val="tx1"/>
                </a:solidFill>
                <a:effectLst/>
                <a:latin typeface="+mn-lt"/>
                <a:ea typeface="+mn-ea"/>
                <a:cs typeface="+mn-cs"/>
              </a:rPr>
              <a:t> mostly agreed about what is or isn't bias.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However, you’ll see that women, in orange, are the ones who actually see a greater difference between these two. Maybe because women have had more time to think about what bias is and what it isn’t.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kern="1200" dirty="0">
                <a:solidFill>
                  <a:schemeClr val="tx1"/>
                </a:solidFill>
                <a:effectLst/>
                <a:latin typeface="+mn-lt"/>
                <a:ea typeface="+mn-ea"/>
                <a:cs typeface="+mn-cs"/>
              </a:rPr>
              <a:t>Having an accurate idea of what bias is often means taking some time to think through these situations using that more reflective system.</a:t>
            </a:r>
            <a:r>
              <a:rPr lang="en-CA" dirty="0">
                <a:effectLst/>
              </a:rPr>
              <a:t> </a:t>
            </a:r>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44</a:t>
            </a:fld>
            <a:endParaRPr lang="en-US"/>
          </a:p>
        </p:txBody>
      </p:sp>
    </p:spTree>
    <p:extLst>
      <p:ext uri="{BB962C8B-B14F-4D97-AF65-F5344CB8AC3E}">
        <p14:creationId xmlns:p14="http://schemas.microsoft.com/office/powerpoint/2010/main" val="34970881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Now I want you to spend sometime</a:t>
            </a:r>
            <a:r>
              <a:rPr lang="en-US" baseline="0" dirty="0"/>
              <a:t> talking about one or two scenarios that are more ambiguous.</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baseline="0" dirty="0"/>
              <a:t>[HQP]</a:t>
            </a:r>
            <a:r>
              <a:rPr lang="en-US" baseline="0" dirty="0"/>
              <a:t> will be coming around with a couple of cards for each table. </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One person should moderate the discussion but choosing which card to start with and reading it aloud to the group. </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Then at your table, spend 8 minutes talking about role implicit bias could be playing in the scenario and what kind of effect this kind of bias could have on women.</a:t>
            </a:r>
            <a:endParaRPr lang="en-US" dirty="0"/>
          </a:p>
          <a:p>
            <a:pPr marL="171450" indent="-171450">
              <a:buFont typeface="Arial" panose="020B0604020202020204" pitchFamily="34" charset="0"/>
              <a:buChar char="•"/>
            </a:pPr>
            <a:r>
              <a:rPr lang="en-US" dirty="0"/>
              <a:t>Its</a:t>
            </a:r>
            <a:r>
              <a:rPr lang="en-US" baseline="0" dirty="0"/>
              <a:t> fine if you only discuss one, but i</a:t>
            </a:r>
            <a:r>
              <a:rPr lang="en-US" dirty="0"/>
              <a:t>f</a:t>
            </a:r>
            <a:r>
              <a:rPr lang="en-US" baseline="0" dirty="0"/>
              <a:t> you have more time, you can discuss the second scenario too.</a:t>
            </a:r>
            <a:endParaRPr lang="en-US" dirty="0"/>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[HQP</a:t>
            </a:r>
            <a:r>
              <a:rPr lang="en-US" baseline="0" dirty="0"/>
              <a:t>, gives each table 2 cards and they have 10 minutes to choose one and discuss it as a group.</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[after</a:t>
            </a:r>
            <a:r>
              <a:rPr lang="en-US" baseline="0" dirty="0"/>
              <a:t> time is up, ask for a few examples of the negative effects that these biases can have from the scenarios they discussed</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0" i="1" baseline="0" dirty="0"/>
              <a:t>Facilitator note: Popcorn examples of negative effect of bias from these scenarios.</a:t>
            </a:r>
            <a:endParaRPr lang="en-US" b="0" i="1"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45</a:t>
            </a:fld>
            <a:endParaRPr lang="en-US"/>
          </a:p>
        </p:txBody>
      </p:sp>
    </p:spTree>
    <p:extLst>
      <p:ext uri="{BB962C8B-B14F-4D97-AF65-F5344CB8AC3E}">
        <p14:creationId xmlns:p14="http://schemas.microsoft.com/office/powerpoint/2010/main" val="29476084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dirty="0"/>
              <a:t>As you </a:t>
            </a:r>
            <a:r>
              <a:rPr lang="en-CA" b="1" dirty="0"/>
              <a:t>may have already</a:t>
            </a:r>
            <a:r>
              <a:rPr lang="en-CA" b="1" baseline="0" dirty="0"/>
              <a:t> guessed</a:t>
            </a:r>
            <a:r>
              <a:rPr lang="en-CA" baseline="0" dirty="0"/>
              <a:t>, implicit biases don’t just bias the way people are perceived. They also can have an effect on people’s abilities to feel a sense of fit or inclusion within their organization.</a:t>
            </a:r>
            <a:endParaRPr lang="en-US" dirty="0"/>
          </a:p>
          <a:p>
            <a:pPr marL="171450" indent="-171450">
              <a:buFont typeface="Arial" panose="020B0604020202020204" pitchFamily="34" charset="0"/>
              <a:buChar char="•"/>
            </a:pPr>
            <a:r>
              <a:rPr lang="en-US" dirty="0"/>
              <a:t>For anyone, we thrive</a:t>
            </a:r>
            <a:r>
              <a:rPr lang="en-US" baseline="0" dirty="0"/>
              <a:t> in those places where we feel a sense of fit.  We want to work in a field that fits who we are, supports our goals, and where our coworkers respect us.</a:t>
            </a:r>
            <a:endParaRPr lang="en-US"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The </a:t>
            </a:r>
            <a:r>
              <a:rPr lang="en-US" baseline="0" dirty="0"/>
              <a:t>automatic tendency to associate STEM more with men than with women can potentially disrupt each of these types of fit.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C33597C-B0A8-4101-A7EF-DDA54F6E5D01}" type="slidenum">
              <a:rPr lang="en-US" smtClean="0"/>
              <a:t>46</a:t>
            </a:fld>
            <a:endParaRPr lang="en-US"/>
          </a:p>
        </p:txBody>
      </p:sp>
    </p:spTree>
    <p:extLst>
      <p:ext uri="{BB962C8B-B14F-4D97-AF65-F5344CB8AC3E}">
        <p14:creationId xmlns:p14="http://schemas.microsoft.com/office/powerpoint/2010/main" val="19616843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a:t>This insight can help us highlight the distinction between diversity and inclusion. Even if we have no formal biases and doors are equally open to men and women, automatic associations that make men the default can make women feel that they don’t belong. This is an important distinction between formal biases and subtle biases.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Formal biases involve true differential and unfair treatment where doors open to men are </a:t>
            </a:r>
            <a:r>
              <a:rPr lang="en-US" b="1" baseline="0" dirty="0"/>
              <a:t>closed</a:t>
            </a:r>
            <a:r>
              <a:rPr lang="en-US" baseline="0" dirty="0"/>
              <a:t> to women.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Subtle gender bias does not involve formal discrimination, but can still produce</a:t>
            </a:r>
            <a:r>
              <a:rPr lang="en-US" baseline="0" dirty="0"/>
              <a:t> </a:t>
            </a:r>
            <a:r>
              <a:rPr lang="en-US" dirty="0"/>
              <a:t>disparate access for men and women communicating</a:t>
            </a:r>
            <a:r>
              <a:rPr lang="en-US" baseline="0" dirty="0"/>
              <a:t> that men are the default.  It can be signaled in the physical environment, the policies that are in place, and in subtle treatment from others. </a:t>
            </a:r>
          </a:p>
          <a:p>
            <a:pPr marL="171450" indent="-171450">
              <a:buFont typeface="Arial" panose="020B0604020202020204" pitchFamily="34" charset="0"/>
              <a:buChar char="•"/>
            </a:pPr>
            <a:endParaRPr lang="en-US" baseline="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b="1" kern="1200" dirty="0">
                <a:solidFill>
                  <a:schemeClr val="tx1"/>
                </a:solidFill>
                <a:effectLst/>
                <a:latin typeface="+mn-lt"/>
                <a:ea typeface="+mn-ea"/>
                <a:cs typeface="+mn-cs"/>
              </a:rPr>
              <a:t>Let’s connect this distinction to the concepts of diversity and inclusion. As Verna Myers, an educator based in the States, said, “diversity is being invited to the party; inclusion is being asked to dance.”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CA" sz="1200" b="1"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b="1" kern="1200" dirty="0">
                <a:solidFill>
                  <a:schemeClr val="tx1"/>
                </a:solidFill>
                <a:effectLst/>
                <a:latin typeface="+mn-lt"/>
                <a:ea typeface="+mn-ea"/>
                <a:cs typeface="+mn-cs"/>
              </a:rPr>
              <a:t>So diversity means you're in the room, it means you got hired.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CA" sz="1200" b="1"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b="1" kern="1200" dirty="0">
                <a:solidFill>
                  <a:schemeClr val="tx1"/>
                </a:solidFill>
                <a:effectLst/>
                <a:latin typeface="+mn-lt"/>
                <a:ea typeface="+mn-ea"/>
                <a:cs typeface="+mn-cs"/>
              </a:rPr>
              <a:t>Inclusion means that people are asking you out to lunch, they're inviting you to consult on certain questions.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CA" sz="1200" b="1"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CA" sz="1200" kern="1200" dirty="0">
                <a:solidFill>
                  <a:schemeClr val="tx1"/>
                </a:solidFill>
                <a:effectLst/>
                <a:latin typeface="+mn-lt"/>
                <a:ea typeface="+mn-ea"/>
                <a:cs typeface="+mn-cs"/>
              </a:rPr>
              <a:t>We know from other research that teams function best when there are diverse people in the room, but often only if their voices are heard and respected. </a:t>
            </a:r>
          </a:p>
          <a:p>
            <a:endParaRPr lang="en-US" baseline="0" dirty="0"/>
          </a:p>
        </p:txBody>
      </p:sp>
      <p:sp>
        <p:nvSpPr>
          <p:cNvPr id="4" name="Slide Number Placeholder 3"/>
          <p:cNvSpPr>
            <a:spLocks noGrp="1"/>
          </p:cNvSpPr>
          <p:nvPr>
            <p:ph type="sldNum" sz="quarter" idx="5"/>
          </p:nvPr>
        </p:nvSpPr>
        <p:spPr/>
        <p:txBody>
          <a:bodyPr/>
          <a:lstStyle/>
          <a:p>
            <a:fld id="{EEAAA3BD-5608-4ED4-9ACB-A93617569114}" type="slidenum">
              <a:rPr lang="en-US" smtClean="0"/>
              <a:pPr/>
              <a:t>47</a:t>
            </a:fld>
            <a:endParaRPr lang="en-US"/>
          </a:p>
        </p:txBody>
      </p:sp>
    </p:spTree>
    <p:extLst>
      <p:ext uri="{BB962C8B-B14F-4D97-AF65-F5344CB8AC3E}">
        <p14:creationId xmlns:p14="http://schemas.microsoft.com/office/powerpoint/2010/main" val="11997316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TextEdit="1"/>
          </p:cNvSpPr>
          <p:nvPr>
            <p:ph type="sldImg"/>
          </p:nvPr>
        </p:nvSpPr>
        <p:spPr bwMode="auto">
          <a:xfrm>
            <a:off x="457200" y="720725"/>
            <a:ext cx="6400800" cy="3600450"/>
          </a:xfrm>
          <a:noFill/>
          <a:ln>
            <a:solidFill>
              <a:srgbClr val="000000"/>
            </a:solidFill>
            <a:miter lim="800000"/>
            <a:headEnd/>
            <a:tailEnd/>
          </a:ln>
        </p:spPr>
      </p:sp>
      <p:sp>
        <p:nvSpPr>
          <p:cNvPr id="95234" name="Rectangle 3"/>
          <p:cNvSpPr>
            <a:spLocks noGrp="1"/>
          </p:cNvSpPr>
          <p:nvPr>
            <p:ph type="body" idx="1"/>
          </p:nvPr>
        </p:nvSpPr>
        <p:spPr>
          <a:noFill/>
          <a:ln/>
        </p:spPr>
        <p:txBody>
          <a:bodyPr/>
          <a:lstStyle/>
          <a:p>
            <a:pPr marL="171450" indent="-171450" eaLnBrk="1" hangingPunct="1">
              <a:buFont typeface="Arial" panose="020B0604020202020204" pitchFamily="34" charset="0"/>
              <a:buChar char="•"/>
            </a:pPr>
            <a:r>
              <a:rPr lang="en-CA" sz="1200" kern="1200" dirty="0">
                <a:solidFill>
                  <a:schemeClr val="tx1"/>
                </a:solidFill>
                <a:effectLst/>
                <a:latin typeface="+mn-lt"/>
                <a:ea typeface="+mn-ea"/>
                <a:cs typeface="+mn-cs"/>
              </a:rPr>
              <a:t>Now these subtle reminders of gender and gender stereotypes can trigger concerns that one might be evaluated on the basis of the devalued identity, this is called social identity threat. </a:t>
            </a:r>
          </a:p>
          <a:p>
            <a:pPr marL="171450" indent="-171450" eaLnBrk="1" hangingPunct="1">
              <a:buFont typeface="Arial" panose="020B0604020202020204" pitchFamily="34" charset="0"/>
              <a:buChar char="•"/>
            </a:pPr>
            <a:r>
              <a:rPr lang="en-CA" sz="1200" kern="1200" dirty="0">
                <a:solidFill>
                  <a:schemeClr val="tx1"/>
                </a:solidFill>
                <a:effectLst/>
                <a:latin typeface="+mn-lt"/>
                <a:ea typeface="+mn-ea"/>
                <a:cs typeface="+mn-cs"/>
              </a:rPr>
              <a:t>Research suggests that situations that remind people of their gender, or their race, or their age, or their sexual orientation, of some kind of devalued identity, especially if there’s a negative stereotype—a performance stereotype—attached to it, can actually lead to poor performance. </a:t>
            </a:r>
          </a:p>
          <a:p>
            <a:pPr marL="171450" indent="-171450" eaLnBrk="1" hangingPunct="1">
              <a:buFont typeface="Arial" panose="020B0604020202020204" pitchFamily="34" charset="0"/>
              <a:buChar char="•"/>
            </a:pPr>
            <a:r>
              <a:rPr lang="en-CA" sz="1200" kern="1200" dirty="0">
                <a:solidFill>
                  <a:schemeClr val="tx1"/>
                </a:solidFill>
                <a:effectLst/>
                <a:latin typeface="+mn-lt"/>
                <a:ea typeface="+mn-ea"/>
                <a:cs typeface="+mn-cs"/>
              </a:rPr>
              <a:t>For example, women made highly aware of gender stereotypes that women aren't supposed to be as good at math sometimes perform more poorly on a difficult math test. And importantly, if these stereotypes aren't brought to mind, women often perform just as just as well as men. </a:t>
            </a:r>
          </a:p>
          <a:p>
            <a:pPr marL="171450" indent="-171450" eaLnBrk="1" hangingPunct="1">
              <a:buFont typeface="Arial" panose="020B0604020202020204" pitchFamily="34" charset="0"/>
              <a:buChar char="•"/>
            </a:pPr>
            <a:r>
              <a:rPr lang="en-CA" sz="1200" kern="1200" dirty="0">
                <a:solidFill>
                  <a:schemeClr val="tx1"/>
                </a:solidFill>
                <a:effectLst/>
                <a:latin typeface="+mn-lt"/>
                <a:ea typeface="+mn-ea"/>
                <a:cs typeface="+mn-cs"/>
              </a:rPr>
              <a:t>So, what this means is that social identity threat can actually hide or mask a person’s true ability. Everyone’s performance can be enhanced if we’re working in more inclusive and psychologically safe settings.</a:t>
            </a:r>
            <a:r>
              <a:rPr lang="en-CA" dirty="0">
                <a:effectLst/>
              </a:rPr>
              <a:t> </a:t>
            </a:r>
            <a:endParaRPr lang="en-CA" b="1" i="1" dirty="0"/>
          </a:p>
          <a:p>
            <a:pPr eaLnBrk="1" hangingPunct="1"/>
            <a:endParaRPr lang="en-CA" dirty="0"/>
          </a:p>
          <a:p>
            <a:pPr eaLnBrk="1" hangingPunct="1"/>
            <a:endParaRPr lang="en-CA" dirty="0"/>
          </a:p>
          <a:p>
            <a:pPr eaLnBrk="1" hangingPunct="1"/>
            <a:r>
              <a:rPr lang="en-CA" b="1" i="1" dirty="0"/>
              <a:t>Work</a:t>
            </a:r>
            <a:r>
              <a:rPr lang="en-CA" b="1" i="1" baseline="0" dirty="0"/>
              <a:t> on transition to meritocracy point 1</a:t>
            </a:r>
            <a:endParaRPr lang="en-CA" b="1" i="1" dirty="0"/>
          </a:p>
        </p:txBody>
      </p:sp>
    </p:spTree>
    <p:extLst>
      <p:ext uri="{BB962C8B-B14F-4D97-AF65-F5344CB8AC3E}">
        <p14:creationId xmlns:p14="http://schemas.microsoft.com/office/powerpoint/2010/main" val="17912395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a:t>In discussions about efforts toward increasing the representation of some underrepresented group, people will sometimes ask, “but shouldn’t we just hire the best person?” Let’s talk about three answers to this question:</a:t>
            </a:r>
          </a:p>
          <a:p>
            <a:pPr marL="171450" indent="-171450">
              <a:buFont typeface="Arial" panose="020B0604020202020204" pitchFamily="34" charset="0"/>
              <a:buChar char="•"/>
            </a:pPr>
            <a:r>
              <a:rPr lang="en-US" baseline="0"/>
              <a:t>First, </a:t>
            </a:r>
            <a:r>
              <a:rPr lang="en-US" b="1" baseline="0"/>
              <a:t>Efforts to increase representation are not at odds with merit if biases exist. </a:t>
            </a:r>
            <a:r>
              <a:rPr lang="en-US" b="0" baseline="0"/>
              <a:t>Because social identity threat can mask true ability, those who experience these threats the most might have greater potential than so-called objective indicators might suggest.</a:t>
            </a:r>
          </a:p>
          <a:p>
            <a:pPr marL="171450" indent="-171450">
              <a:buFont typeface="Arial" panose="020B0604020202020204" pitchFamily="34" charset="0"/>
              <a:buChar char="•"/>
            </a:pPr>
            <a:r>
              <a:rPr lang="en-US" b="0" baseline="0"/>
              <a:t>Second, </a:t>
            </a:r>
            <a:r>
              <a:rPr lang="en-US" b="1" baseline="0"/>
              <a:t>evaluations are not completely objective. </a:t>
            </a:r>
            <a:r>
              <a:rPr lang="en-US" b="0" baseline="0"/>
              <a:t>People are naturally attracted to candidates who are similar to themselves. And we do an extraordinarily good job of justifying that opinion. For example, we might selectively weight aspects of the application that support the person they want to hire convincing even themselves that they have made an entirely rational opinion.</a:t>
            </a:r>
          </a:p>
          <a:p>
            <a:pPr marL="171450" indent="-171450">
              <a:buFont typeface="Arial" panose="020B0604020202020204" pitchFamily="34" charset="0"/>
              <a:buChar char="•"/>
            </a:pPr>
            <a:r>
              <a:rPr lang="en-US" b="0" baseline="0"/>
              <a:t>Perhaps most importantly, people trying to be merit-based can end up being biased. This is called the </a:t>
            </a:r>
            <a:r>
              <a:rPr lang="en-US" b="1" baseline="0"/>
              <a:t>paradox of meritocracy.</a:t>
            </a:r>
            <a:r>
              <a:rPr lang="en-US" b="0" baseline="0"/>
              <a:t>  </a:t>
            </a:r>
            <a:endParaRPr lang="en-US" b="1"/>
          </a:p>
        </p:txBody>
      </p:sp>
      <p:sp>
        <p:nvSpPr>
          <p:cNvPr id="4" name="Slide Number Placeholder 3"/>
          <p:cNvSpPr>
            <a:spLocks noGrp="1"/>
          </p:cNvSpPr>
          <p:nvPr>
            <p:ph type="sldNum" sz="quarter" idx="10"/>
          </p:nvPr>
        </p:nvSpPr>
        <p:spPr/>
        <p:txBody>
          <a:bodyPr/>
          <a:lstStyle/>
          <a:p>
            <a:fld id="{EEAAA3BD-5608-4ED4-9ACB-A93617569114}" type="slidenum">
              <a:rPr lang="en-US" smtClean="0"/>
              <a:pPr/>
              <a:t>49</a:t>
            </a:fld>
            <a:endParaRPr lang="en-US"/>
          </a:p>
        </p:txBody>
      </p:sp>
    </p:spTree>
    <p:extLst>
      <p:ext uri="{BB962C8B-B14F-4D97-AF65-F5344CB8AC3E}">
        <p14:creationId xmlns:p14="http://schemas.microsoft.com/office/powerpoint/2010/main" val="22748379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baseline="0" dirty="0"/>
              <a:t>&amp; In this study, managers were asked to review a set of matched profiles with equally strong qualifications and assign yearly bonuses. </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In one condition, people were just given information about the value of having regular performance evaluations. When people were given this basic description, there was no difference in the bonuses they offered to the male and the female candidate. </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In the other condition, the instructions emphasized that these evaluations were a way to reward those who show the best performance. Even though they were rating a male and female employee who were matched on objective indicators, when the idea of rewarding based on merit was emphasized, they recommended a significantly larger financial bonus to the man than to the woman. </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Sometimes an exclusive focus on meritocracy actually maximizes the chance of bias, which suggests that our idea of excellence brings to mind a male default. What may be organizational accepted as “the best” performance or skill is often the “male-default” that is socially accepted. </a:t>
            </a:r>
          </a:p>
          <a:p>
            <a:pPr marL="0" indent="0">
              <a:buNone/>
            </a:pPr>
            <a:endParaRPr lang="en-US" b="0" baseline="0" dirty="0"/>
          </a:p>
          <a:p>
            <a:pPr marL="0" indent="0">
              <a:buNone/>
            </a:pPr>
            <a:endParaRPr lang="en-US" b="0" baseline="0" dirty="0"/>
          </a:p>
          <a:p>
            <a:pPr marL="0" indent="0">
              <a:buNone/>
            </a:pPr>
            <a:endParaRPr lang="en-US" b="0" baseline="0" dirty="0"/>
          </a:p>
          <a:p>
            <a:pPr marL="0" indent="0">
              <a:buNone/>
            </a:pPr>
            <a:r>
              <a:rPr lang="en-US" b="0" baseline="0" dirty="0" err="1"/>
              <a:t>Castill</a:t>
            </a:r>
            <a:r>
              <a:rPr lang="en-US" b="0" baseline="0" dirty="0"/>
              <a:t> &amp; Benard (2001)</a:t>
            </a:r>
          </a:p>
          <a:p>
            <a:pPr marL="0" indent="0">
              <a:buNone/>
            </a:pPr>
            <a:r>
              <a:rPr lang="en-US" b="0" baseline="0" dirty="0"/>
              <a:t>101 </a:t>
            </a:r>
            <a:r>
              <a:rPr lang="en-US" b="0" baseline="0" dirty="0" err="1"/>
              <a:t>Bschool</a:t>
            </a:r>
            <a:r>
              <a:rPr lang="en-US" b="0" baseline="0" dirty="0"/>
              <a:t> Students</a:t>
            </a:r>
          </a:p>
          <a:p>
            <a:pPr marL="0" indent="0">
              <a:buNone/>
            </a:pPr>
            <a:endParaRPr lang="en-US" b="0" baseline="0" dirty="0"/>
          </a:p>
          <a:p>
            <a:pPr marL="0" indent="0">
              <a:buNone/>
            </a:pPr>
            <a:r>
              <a:rPr lang="en-US" b="0" baseline="0" dirty="0"/>
              <a:t>Performance Evaluation:   </a:t>
            </a:r>
          </a:p>
          <a:p>
            <a:pPr marL="171450" indent="-171450">
              <a:buFontTx/>
              <a:buChar char="-"/>
            </a:pPr>
            <a:r>
              <a:rPr lang="en-US" b="0" baseline="0" dirty="0"/>
              <a:t>All employees are to be evaluated annually</a:t>
            </a:r>
          </a:p>
          <a:p>
            <a:pPr marL="171450" indent="-171450">
              <a:buFontTx/>
              <a:buChar char="-"/>
            </a:pPr>
            <a:r>
              <a:rPr lang="en-US" b="0" baseline="0" dirty="0"/>
              <a:t>Performance evaluations include quantitative and qualitative information</a:t>
            </a:r>
          </a:p>
          <a:p>
            <a:pPr marL="171450" indent="-171450">
              <a:buFontTx/>
              <a:buChar char="-"/>
            </a:pPr>
            <a:r>
              <a:rPr lang="en-US" b="0" baseline="0" dirty="0"/>
              <a:t>Performance evaluations are part of official personnel file</a:t>
            </a:r>
          </a:p>
          <a:p>
            <a:pPr marL="171450" indent="-171450">
              <a:buFontTx/>
              <a:buChar char="-"/>
            </a:pPr>
            <a:r>
              <a:rPr lang="en-US" b="0" baseline="0" dirty="0"/>
              <a:t>Performance evaluations are discussed with employee</a:t>
            </a:r>
          </a:p>
          <a:p>
            <a:pPr marL="171450" indent="-171450">
              <a:buFontTx/>
              <a:buChar char="-"/>
            </a:pPr>
            <a:endParaRPr lang="en-US" b="0" baseline="0" dirty="0"/>
          </a:p>
          <a:p>
            <a:pPr marL="0" indent="0">
              <a:buFontTx/>
              <a:buNone/>
            </a:pPr>
            <a:r>
              <a:rPr lang="en-US" b="0" baseline="0" dirty="0"/>
              <a:t>Meritocratic Reward</a:t>
            </a:r>
          </a:p>
          <a:p>
            <a:pPr marL="171450" indent="-171450">
              <a:buFontTx/>
              <a:buChar char="-"/>
            </a:pPr>
            <a:r>
              <a:rPr lang="en-US" b="0" baseline="0" dirty="0"/>
              <a:t>All employees are to be rewarded fairly</a:t>
            </a:r>
          </a:p>
          <a:p>
            <a:pPr marL="171450" indent="-171450">
              <a:buFontTx/>
              <a:buChar char="-"/>
            </a:pPr>
            <a:r>
              <a:rPr lang="en-US" b="0" baseline="0" dirty="0"/>
              <a:t>Raises are determined entirely on performance</a:t>
            </a:r>
          </a:p>
          <a:p>
            <a:pPr marL="171450" indent="-171450">
              <a:buFontTx/>
              <a:buChar char="-"/>
            </a:pPr>
            <a:r>
              <a:rPr lang="en-US" b="0" baseline="0" dirty="0"/>
              <a:t>Bonuses only for those whose performance shows they deserve it</a:t>
            </a:r>
          </a:p>
          <a:p>
            <a:pPr marL="171450" indent="-171450">
              <a:buFontTx/>
              <a:buChar char="-"/>
            </a:pPr>
            <a:r>
              <a:rPr lang="en-US" b="0" baseline="0" dirty="0"/>
              <a:t>Reward all employees equitably every year</a:t>
            </a:r>
          </a:p>
          <a:p>
            <a:pPr marL="0" indent="0">
              <a:buFontTx/>
              <a:buNone/>
            </a:pPr>
            <a:endParaRPr lang="en-US" b="1"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50</a:t>
            </a:fld>
            <a:endParaRPr lang="en-US"/>
          </a:p>
        </p:txBody>
      </p:sp>
    </p:spTree>
    <p:extLst>
      <p:ext uri="{BB962C8B-B14F-4D97-AF65-F5344CB8AC3E}">
        <p14:creationId xmlns:p14="http://schemas.microsoft.com/office/powerpoint/2010/main" val="42013187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final point to make</a:t>
            </a:r>
            <a:r>
              <a:rPr lang="en-US" baseline="0" dirty="0"/>
              <a:t> before we close the first half of the workshop, is to share a bit more data from research on the value of working for an organization with a gender inclusive culture.  As part of their research, the Project RISE team asked STEM professionals to rate the degree to which their company has gender inclusive policies and practices in place. In those companies where people report a more gender inclusive culture, women experience much less social identity threat. They are simply less aware of their gender on a day-to-day basis.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Furthermore, both men and women report higher commitment to the organization to the degree that the culture is more supportive of gender inclusion. Although inclusion can particularly create a more welcoming environment for women, it also seen as benefiting everyone. </a:t>
            </a:r>
            <a:endParaRPr lang="en-US" dirty="0"/>
          </a:p>
        </p:txBody>
      </p:sp>
      <p:sp>
        <p:nvSpPr>
          <p:cNvPr id="4" name="Slide Number Placeholder 3"/>
          <p:cNvSpPr>
            <a:spLocks noGrp="1"/>
          </p:cNvSpPr>
          <p:nvPr>
            <p:ph type="sldNum" sz="quarter" idx="10"/>
          </p:nvPr>
        </p:nvSpPr>
        <p:spPr/>
        <p:txBody>
          <a:bodyPr/>
          <a:lstStyle/>
          <a:p>
            <a:fld id="{EEAAA3BD-5608-4ED4-9ACB-A93617569114}" type="slidenum">
              <a:rPr lang="en-US" smtClean="0"/>
              <a:pPr/>
              <a:t>51</a:t>
            </a:fld>
            <a:endParaRPr lang="en-US"/>
          </a:p>
        </p:txBody>
      </p:sp>
    </p:spTree>
    <p:extLst>
      <p:ext uri="{BB962C8B-B14F-4D97-AF65-F5344CB8AC3E}">
        <p14:creationId xmlns:p14="http://schemas.microsoft.com/office/powerpoint/2010/main" val="31174271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kern="1200">
                <a:solidFill>
                  <a:schemeClr val="tx1"/>
                </a:solidFill>
                <a:effectLst/>
                <a:latin typeface="+mn-lt"/>
                <a:ea typeface="+mn-ea"/>
                <a:cs typeface="+mn-cs"/>
              </a:rPr>
              <a:t>To sum up, diversity on our teams can foster innovation. But the implicit biases that I've talked about can get in the way. </a:t>
            </a:r>
          </a:p>
          <a:p>
            <a:pPr marL="171450" indent="-171450">
              <a:buFont typeface="Arial" panose="020B0604020202020204" pitchFamily="34" charset="0"/>
              <a:buChar char="•"/>
            </a:pPr>
            <a:r>
              <a:rPr lang="en-CA" sz="1200" kern="1200">
                <a:solidFill>
                  <a:schemeClr val="tx1"/>
                </a:solidFill>
                <a:effectLst/>
                <a:latin typeface="+mn-lt"/>
                <a:ea typeface="+mn-ea"/>
                <a:cs typeface="+mn-cs"/>
              </a:rPr>
              <a:t>Now these biases are distinct from out conscious motivations, but they can still affect how women are perceived.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They can also undermine women’s own feelings of fit, which are important determinants of workplace engagement.</a:t>
            </a:r>
          </a:p>
          <a:p>
            <a:pPr marL="171450" indent="-171450">
              <a:buFont typeface="Arial" panose="020B0604020202020204" pitchFamily="34" charset="0"/>
              <a:buChar char="•"/>
            </a:pPr>
            <a:r>
              <a:rPr lang="en-CA" sz="1200" kern="1200">
                <a:solidFill>
                  <a:schemeClr val="tx1"/>
                </a:solidFill>
                <a:effectLst/>
                <a:latin typeface="+mn-lt"/>
                <a:ea typeface="+mn-ea"/>
                <a:cs typeface="+mn-cs"/>
              </a:rPr>
              <a:t>I’ll pause here briefly for questions, and then we're going to talk about what can we do to work together on this issue.</a:t>
            </a:r>
            <a:endParaRPr lang="en-US"/>
          </a:p>
          <a:p>
            <a:endParaRPr lang="en-US"/>
          </a:p>
        </p:txBody>
      </p:sp>
      <p:sp>
        <p:nvSpPr>
          <p:cNvPr id="4" name="Slide Number Placeholder 3"/>
          <p:cNvSpPr>
            <a:spLocks noGrp="1"/>
          </p:cNvSpPr>
          <p:nvPr>
            <p:ph type="sldNum" sz="quarter" idx="10"/>
          </p:nvPr>
        </p:nvSpPr>
        <p:spPr/>
        <p:txBody>
          <a:bodyPr/>
          <a:lstStyle/>
          <a:p>
            <a:fld id="{EEAAA3BD-5608-4ED4-9ACB-A93617569114}" type="slidenum">
              <a:rPr lang="en-US" smtClean="0"/>
              <a:pPr/>
              <a:t>52</a:t>
            </a:fld>
            <a:endParaRPr lang="en-US"/>
          </a:p>
        </p:txBody>
      </p:sp>
    </p:spTree>
    <p:extLst>
      <p:ext uri="{BB962C8B-B14F-4D97-AF65-F5344CB8AC3E}">
        <p14:creationId xmlns:p14="http://schemas.microsoft.com/office/powerpoint/2010/main" val="134396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B17240A8-494C-3F49-BBF8-E7C6B6918506}" type="datetime1">
              <a:rPr lang="en-US" smtClean="0"/>
              <a:t>11/14/2023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52EAA0-58D6-4249-B7B0-8081D8E6DFFC}" type="slidenum">
              <a:rPr lang="en-US" smtClean="0"/>
              <a:pPr>
                <a:defRPr/>
              </a:pPr>
              <a:t>‹#›</a:t>
            </a:fld>
            <a:endParaRPr lang="en-US"/>
          </a:p>
        </p:txBody>
      </p:sp>
    </p:spTree>
    <p:extLst>
      <p:ext uri="{BB962C8B-B14F-4D97-AF65-F5344CB8AC3E}">
        <p14:creationId xmlns:p14="http://schemas.microsoft.com/office/powerpoint/2010/main" val="1834974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95B7BCC9-B23D-5B42-92C6-F0B85172A9B0}" type="datetime1">
              <a:rPr lang="en-US" smtClean="0"/>
              <a:t>11/14/2023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32ABF7E-00CC-415D-B142-4693D7F27DFC}" type="slidenum">
              <a:rPr lang="en-US" smtClean="0"/>
              <a:pPr>
                <a:defRPr/>
              </a:pPr>
              <a:t>‹#›</a:t>
            </a:fld>
            <a:endParaRPr lang="en-US"/>
          </a:p>
        </p:txBody>
      </p:sp>
    </p:spTree>
    <p:extLst>
      <p:ext uri="{BB962C8B-B14F-4D97-AF65-F5344CB8AC3E}">
        <p14:creationId xmlns:p14="http://schemas.microsoft.com/office/powerpoint/2010/main" val="286473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44EF16BB-A557-C448-9217-39A83F7230D3}" type="datetime1">
              <a:rPr lang="en-US" smtClean="0"/>
              <a:t>11/14/2023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D017582-50C6-466D-A75C-87B1EC4DB698}" type="slidenum">
              <a:rPr lang="en-US" smtClean="0"/>
              <a:pPr>
                <a:defRPr/>
              </a:pPr>
              <a:t>‹#›</a:t>
            </a:fld>
            <a:endParaRPr lang="en-US"/>
          </a:p>
        </p:txBody>
      </p:sp>
    </p:spTree>
    <p:extLst>
      <p:ext uri="{BB962C8B-B14F-4D97-AF65-F5344CB8AC3E}">
        <p14:creationId xmlns:p14="http://schemas.microsoft.com/office/powerpoint/2010/main" val="3127995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F0F80E9-CB65-CC46-A97D-CD4A3B5CD7B2}" type="datetime1">
              <a:rPr lang="en-US" smtClean="0"/>
              <a:t>11/14/2023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1BF9BDA-6D26-4FD2-A8AF-70CDED6FA826}" type="slidenum">
              <a:rPr lang="en-US" smtClean="0"/>
              <a:pPr>
                <a:defRPr/>
              </a:pPr>
              <a:t>‹#›</a:t>
            </a:fld>
            <a:endParaRPr lang="en-US"/>
          </a:p>
        </p:txBody>
      </p:sp>
    </p:spTree>
    <p:extLst>
      <p:ext uri="{BB962C8B-B14F-4D97-AF65-F5344CB8AC3E}">
        <p14:creationId xmlns:p14="http://schemas.microsoft.com/office/powerpoint/2010/main" val="72360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FF4B2C45-FCD7-C04B-8122-C927665222F4}" type="datetime1">
              <a:rPr lang="en-US" smtClean="0"/>
              <a:t>11/14/2023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B98D27B-1D40-4824-9BF8-F43F3C4EC7CD}" type="slidenum">
              <a:rPr lang="en-US" smtClean="0"/>
              <a:pPr>
                <a:defRPr/>
              </a:pPr>
              <a:t>‹#›</a:t>
            </a:fld>
            <a:endParaRPr lang="en-US"/>
          </a:p>
        </p:txBody>
      </p:sp>
    </p:spTree>
    <p:extLst>
      <p:ext uri="{BB962C8B-B14F-4D97-AF65-F5344CB8AC3E}">
        <p14:creationId xmlns:p14="http://schemas.microsoft.com/office/powerpoint/2010/main" val="4188561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8A848E70-1C3E-0D46-9B27-26AB793CF57C}" type="datetime1">
              <a:rPr lang="en-US" smtClean="0"/>
              <a:t>11/14/2023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EA62DDC-21B5-453A-92C1-ED99AF625AD2}" type="slidenum">
              <a:rPr lang="en-US" smtClean="0"/>
              <a:pPr>
                <a:defRPr/>
              </a:pPr>
              <a:t>‹#›</a:t>
            </a:fld>
            <a:endParaRPr lang="en-US"/>
          </a:p>
        </p:txBody>
      </p:sp>
    </p:spTree>
    <p:extLst>
      <p:ext uri="{BB962C8B-B14F-4D97-AF65-F5344CB8AC3E}">
        <p14:creationId xmlns:p14="http://schemas.microsoft.com/office/powerpoint/2010/main" val="4014373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6188A40-BF5B-A141-B3C4-231D4801F021}" type="datetime1">
              <a:rPr lang="en-US" smtClean="0"/>
              <a:t>11/14/2023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7999D76-1059-41B0-8215-08B5E0BCB8A5}" type="slidenum">
              <a:rPr lang="en-US" smtClean="0"/>
              <a:pPr>
                <a:defRPr/>
              </a:pPr>
              <a:t>‹#›</a:t>
            </a:fld>
            <a:endParaRPr lang="en-US"/>
          </a:p>
        </p:txBody>
      </p:sp>
    </p:spTree>
    <p:extLst>
      <p:ext uri="{BB962C8B-B14F-4D97-AF65-F5344CB8AC3E}">
        <p14:creationId xmlns:p14="http://schemas.microsoft.com/office/powerpoint/2010/main" val="109177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CE6AE342-48F8-E349-B5AD-DC29CDFB1759}" type="datetime1">
              <a:rPr lang="en-US" smtClean="0"/>
              <a:t>11/14/2023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E49F99F-203C-4689-9A0F-6EFC55D4BA19}" type="slidenum">
              <a:rPr lang="en-US" smtClean="0"/>
              <a:pPr>
                <a:defRPr/>
              </a:pPr>
              <a:t>‹#›</a:t>
            </a:fld>
            <a:endParaRPr lang="en-US"/>
          </a:p>
        </p:txBody>
      </p:sp>
    </p:spTree>
    <p:extLst>
      <p:ext uri="{BB962C8B-B14F-4D97-AF65-F5344CB8AC3E}">
        <p14:creationId xmlns:p14="http://schemas.microsoft.com/office/powerpoint/2010/main" val="322858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379B536A-23DD-0B4E-98FA-FBE21294BD2B}" type="datetime1">
              <a:rPr lang="en-US" smtClean="0"/>
              <a:t>11/14/2023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F149791-5C11-462D-B6B7-B4892BC81EBA}" type="slidenum">
              <a:rPr lang="en-US" smtClean="0"/>
              <a:pPr>
                <a:defRPr/>
              </a:pPr>
              <a:t>‹#›</a:t>
            </a:fld>
            <a:endParaRPr lang="en-US"/>
          </a:p>
        </p:txBody>
      </p:sp>
    </p:spTree>
    <p:extLst>
      <p:ext uri="{BB962C8B-B14F-4D97-AF65-F5344CB8AC3E}">
        <p14:creationId xmlns:p14="http://schemas.microsoft.com/office/powerpoint/2010/main" val="1876233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1C622DF-BFF5-D84E-93CE-64144BCA7539}" type="datetime1">
              <a:rPr lang="en-US" smtClean="0"/>
              <a:t>11/14/2023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0F8FBEA-7D39-45AE-84AE-0AE94ACAEAB6}" type="slidenum">
              <a:rPr lang="en-US" smtClean="0"/>
              <a:pPr>
                <a:defRPr/>
              </a:pPr>
              <a:t>‹#›</a:t>
            </a:fld>
            <a:endParaRPr lang="en-US"/>
          </a:p>
        </p:txBody>
      </p:sp>
    </p:spTree>
    <p:extLst>
      <p:ext uri="{BB962C8B-B14F-4D97-AF65-F5344CB8AC3E}">
        <p14:creationId xmlns:p14="http://schemas.microsoft.com/office/powerpoint/2010/main" val="3660771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EC36FBA-9E5D-B946-9E75-E85607DABCBB}" type="datetime1">
              <a:rPr lang="en-US" smtClean="0"/>
              <a:t>11/14/2023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247A277-66BF-47C7-8B17-7EDACA44A789}" type="slidenum">
              <a:rPr lang="en-US" smtClean="0"/>
              <a:pPr>
                <a:defRPr/>
              </a:pPr>
              <a:t>‹#›</a:t>
            </a:fld>
            <a:endParaRPr lang="en-US"/>
          </a:p>
        </p:txBody>
      </p:sp>
    </p:spTree>
    <p:extLst>
      <p:ext uri="{BB962C8B-B14F-4D97-AF65-F5344CB8AC3E}">
        <p14:creationId xmlns:p14="http://schemas.microsoft.com/office/powerpoint/2010/main" val="1754825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fld id="{A1921F86-2605-E742-8195-DB3B6FC7CF3C}" type="datetime1">
              <a:rPr lang="en-US" smtClean="0"/>
              <a:t>11/14/2023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C97536-FEDA-4719-B156-F04E398F61E6}" type="slidenum">
              <a:rPr lang="en-US"/>
              <a:pPr>
                <a:defRPr/>
              </a:pPr>
              <a:t>‹#›</a:t>
            </a:fld>
            <a:endParaRPr lang="en-US"/>
          </a:p>
        </p:txBody>
      </p:sp>
    </p:spTree>
    <p:extLst>
      <p:ext uri="{BB962C8B-B14F-4D97-AF65-F5344CB8AC3E}">
        <p14:creationId xmlns:p14="http://schemas.microsoft.com/office/powerpoint/2010/main" val="2195889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1"/>
            <a:ext cx="53848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41763"/>
            <a:ext cx="53848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p:txBody>
          <a:bodyPr/>
          <a:lstStyle>
            <a:lvl1pPr>
              <a:defRPr/>
            </a:lvl1pPr>
          </a:lstStyle>
          <a:p>
            <a:pPr>
              <a:defRPr/>
            </a:pPr>
            <a:fld id="{41531EE6-4984-564E-BBC5-28EB4E8CF552}" type="datetime1">
              <a:rPr lang="en-US" smtClean="0"/>
              <a:t>11/14/2023</a:t>
            </a:fld>
            <a:endParaRPr lang="en-US"/>
          </a:p>
        </p:txBody>
      </p:sp>
      <p:sp>
        <p:nvSpPr>
          <p:cNvPr id="7" name="Footer Placeholder 6"/>
          <p:cNvSpPr>
            <a:spLocks noGrp="1"/>
          </p:cNvSpPr>
          <p:nvPr>
            <p:ph type="ftr" sz="quarter" idx="11"/>
          </p:nvPr>
        </p:nvSpPr>
        <p:spPr/>
        <p:txBody>
          <a:bodyPr/>
          <a:lstStyle>
            <a:lvl1pPr>
              <a:defRPr/>
            </a:lvl1pPr>
          </a:lstStyle>
          <a:p>
            <a:pPr>
              <a:defRPr/>
            </a:pPr>
            <a:endParaRPr lang="en-US"/>
          </a:p>
        </p:txBody>
      </p:sp>
      <p:sp>
        <p:nvSpPr>
          <p:cNvPr id="8" name="Slide Number Placeholder 7"/>
          <p:cNvSpPr>
            <a:spLocks noGrp="1"/>
          </p:cNvSpPr>
          <p:nvPr>
            <p:ph type="sldNum" sz="quarter" idx="12"/>
          </p:nvPr>
        </p:nvSpPr>
        <p:spPr/>
        <p:txBody>
          <a:bodyPr/>
          <a:lstStyle>
            <a:lvl1pPr>
              <a:defRPr/>
            </a:lvl1pPr>
          </a:lstStyle>
          <a:p>
            <a:pPr>
              <a:defRPr/>
            </a:pPr>
            <a:fld id="{1761B9E2-81F0-42AB-9D6A-9773ABB18E81}" type="slidenum">
              <a:rPr lang="en-US"/>
              <a:pPr>
                <a:defRPr/>
              </a:pPr>
              <a:t>‹#›</a:t>
            </a:fld>
            <a:endParaRPr lang="en-US"/>
          </a:p>
        </p:txBody>
      </p:sp>
    </p:spTree>
    <p:extLst>
      <p:ext uri="{BB962C8B-B14F-4D97-AF65-F5344CB8AC3E}">
        <p14:creationId xmlns:p14="http://schemas.microsoft.com/office/powerpoint/2010/main" val="1844343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4"/>
        <p:cNvGrpSpPr/>
        <p:nvPr/>
      </p:nvGrpSpPr>
      <p:grpSpPr>
        <a:xfrm>
          <a:off x="0" y="0"/>
          <a:ext cx="0" cy="0"/>
          <a:chOff x="0" y="0"/>
          <a:chExt cx="0" cy="0"/>
        </a:xfrm>
      </p:grpSpPr>
      <p:sp>
        <p:nvSpPr>
          <p:cNvPr id="16" name="Google Shape;16;p3"/>
          <p:cNvSpPr txBox="1">
            <a:spLocks noGrp="1"/>
          </p:cNvSpPr>
          <p:nvPr>
            <p:ph type="title"/>
          </p:nvPr>
        </p:nvSpPr>
        <p:spPr>
          <a:xfrm>
            <a:off x="647834" y="2286000"/>
            <a:ext cx="10911600" cy="1047600"/>
          </a:xfrm>
          <a:prstGeom prst="rect">
            <a:avLst/>
          </a:prstGeom>
        </p:spPr>
        <p:txBody>
          <a:bodyPr spcFirstLastPara="1" wrap="square" lIns="91425" tIns="91425" rIns="91425" bIns="91425" anchor="b"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11330666" y="6251679"/>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9778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0927C9A-F188-AB41-9F72-8ABD6AE7C646}" type="datetime1">
              <a:rPr lang="en-US" smtClean="0"/>
              <a:t>11/14/2023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C52EAA0-58D6-4249-B7B0-8081D8E6DFFC}" type="slidenum">
              <a:rPr lang="en-US" smtClean="0"/>
              <a:pPr>
                <a:defRPr/>
              </a:pPr>
              <a:t>‹#›</a:t>
            </a:fld>
            <a:endParaRPr lang="en-US"/>
          </a:p>
        </p:txBody>
      </p:sp>
    </p:spTree>
    <p:extLst>
      <p:ext uri="{BB962C8B-B14F-4D97-AF65-F5344CB8AC3E}">
        <p14:creationId xmlns:p14="http://schemas.microsoft.com/office/powerpoint/2010/main" val="494100511"/>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 id="2147483865"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3.jpe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2.png"/><Relationship Id="rId5" Type="http://schemas.microsoft.com/office/2007/relationships/hdphoto" Target="../media/hdphoto1.wdp"/><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3.jf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44.tiff"/><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oleObject" Target="../embeddings/oleObject2.bin"/><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emf"/></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8" Type="http://schemas.openxmlformats.org/officeDocument/2006/relationships/hyperlink" Target="file:///C:\Users\tschm\Desktop\IAT%20Sci.ppt" TargetMode="External"/><Relationship Id="rId3" Type="http://schemas.openxmlformats.org/officeDocument/2006/relationships/image" Target="../media/image57.png"/><Relationship Id="rId7" Type="http://schemas.openxmlformats.org/officeDocument/2006/relationships/hyperlink" Target="../../../../../../../../../../Desktop/IAT%20Eng.ppt"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oleObject" Target="../embeddings/oleObject4.bin"/><Relationship Id="rId5" Type="http://schemas.openxmlformats.org/officeDocument/2006/relationships/image" Target="../media/image58.wmf"/><Relationship Id="rId4" Type="http://schemas.openxmlformats.org/officeDocument/2006/relationships/oleObject" Target="../embeddings/oleObject3.bin"/></Relationships>
</file>

<file path=ppt/slides/_rels/slide3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chart" Target="../charts/chart4.xml"/><Relationship Id="rId7" Type="http://schemas.openxmlformats.org/officeDocument/2006/relationships/oleObject" Target="../embeddings/oleObject6.bin"/><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oleObject" Target="../embeddings/oleObject5.bin"/><Relationship Id="rId4" Type="http://schemas.openxmlformats.org/officeDocument/2006/relationships/chart" Target="../charts/chart5.xml"/><Relationship Id="rId9" Type="http://schemas.openxmlformats.org/officeDocument/2006/relationships/image" Target="../media/image59.emf"/></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8" Type="http://schemas.openxmlformats.org/officeDocument/2006/relationships/image" Target="../media/image62.png"/><Relationship Id="rId3" Type="http://schemas.microsoft.com/office/2007/relationships/media" Target="../media/media3.mp4"/><Relationship Id="rId7" Type="http://schemas.openxmlformats.org/officeDocument/2006/relationships/image" Target="../media/image6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39.xml"/><Relationship Id="rId5" Type="http://schemas.openxmlformats.org/officeDocument/2006/relationships/slideLayout" Target="../slideLayouts/slideLayout2.xml"/><Relationship Id="rId4" Type="http://schemas.openxmlformats.org/officeDocument/2006/relationships/video" Target="../media/media3.mp4"/><Relationship Id="rId9" Type="http://schemas.openxmlformats.org/officeDocument/2006/relationships/image" Target="../media/image63.png"/></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59.emf"/></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jpg"/></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59.emf"/></Relationships>
</file>

<file path=ppt/slides/_rels/slide51.xml.rels><?xml version="1.0" encoding="UTF-8" standalone="yes"?>
<Relationships xmlns="http://schemas.openxmlformats.org/package/2006/relationships"><Relationship Id="rId3" Type="http://schemas.openxmlformats.org/officeDocument/2006/relationships/image" Target="../media/image80.tiff"/><Relationship Id="rId2" Type="http://schemas.openxmlformats.org/officeDocument/2006/relationships/notesSlide" Target="../notesSlides/notesSlide51.xml"/><Relationship Id="rId1" Type="http://schemas.openxmlformats.org/officeDocument/2006/relationships/slideLayout" Target="../slideLayouts/slideLayout6.xml"/><Relationship Id="rId5" Type="http://schemas.openxmlformats.org/officeDocument/2006/relationships/image" Target="../media/image59.emf"/><Relationship Id="rId4" Type="http://schemas.openxmlformats.org/officeDocument/2006/relationships/image" Target="../media/image81.tiff"/></Relationships>
</file>

<file path=ppt/slides/_rels/slide52.xml.rels><?xml version="1.0" encoding="UTF-8" standalone="yes"?>
<Relationships xmlns="http://schemas.openxmlformats.org/package/2006/relationships"><Relationship Id="rId3" Type="http://schemas.openxmlformats.org/officeDocument/2006/relationships/image" Target="../media/image43.jfi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57808" y="377687"/>
            <a:ext cx="11489637" cy="6102626"/>
          </a:xfrm>
          <a:prstGeom prst="rect">
            <a:avLst/>
          </a:prstGeom>
          <a:noFill/>
          <a:ln w="38100">
            <a:solidFill>
              <a:srgbClr val="12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626" y="1752600"/>
            <a:ext cx="9461749" cy="107202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573" r="33688"/>
          <a:stretch/>
        </p:blipFill>
        <p:spPr>
          <a:xfrm>
            <a:off x="515929" y="4337338"/>
            <a:ext cx="3918048" cy="1767240"/>
          </a:xfrm>
          <a:prstGeom prst="rect">
            <a:avLst/>
          </a:prstGeom>
        </p:spPr>
      </p:pic>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33688" r="2573"/>
          <a:stretch/>
        </p:blipFill>
        <p:spPr>
          <a:xfrm>
            <a:off x="7771270" y="4337338"/>
            <a:ext cx="3918049" cy="1767240"/>
          </a:xfrm>
          <a:prstGeom prst="rect">
            <a:avLst/>
          </a:prstGeom>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l="20529"/>
          <a:stretch/>
        </p:blipFill>
        <p:spPr>
          <a:xfrm>
            <a:off x="4591525" y="4337338"/>
            <a:ext cx="3021619" cy="1802503"/>
          </a:xfrm>
          <a:prstGeom prst="rect">
            <a:avLst/>
          </a:prstGeom>
        </p:spPr>
      </p:pic>
      <p:grpSp>
        <p:nvGrpSpPr>
          <p:cNvPr id="2" name="Group 1">
            <a:extLst>
              <a:ext uri="{FF2B5EF4-FFF2-40B4-BE49-F238E27FC236}">
                <a16:creationId xmlns:a16="http://schemas.microsoft.com/office/drawing/2014/main" id="{AB9CD45D-C10D-BE04-8065-FFB4442107CB}"/>
              </a:ext>
            </a:extLst>
          </p:cNvPr>
          <p:cNvGrpSpPr/>
          <p:nvPr/>
        </p:nvGrpSpPr>
        <p:grpSpPr>
          <a:xfrm>
            <a:off x="2971800" y="3099518"/>
            <a:ext cx="2031130" cy="804160"/>
            <a:chOff x="9181160" y="2869985"/>
            <a:chExt cx="2031130" cy="804160"/>
          </a:xfrm>
        </p:grpSpPr>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8742" y="2954815"/>
              <a:ext cx="973548" cy="634501"/>
            </a:xfrm>
            <a:prstGeom prst="rect">
              <a:avLst/>
            </a:prstGeom>
          </p:spPr>
        </p:pic>
        <p:pic>
          <p:nvPicPr>
            <p:cNvPr id="14" name="Picture 13">
              <a:extLst>
                <a:ext uri="{FF2B5EF4-FFF2-40B4-BE49-F238E27FC236}">
                  <a16:creationId xmlns:a16="http://schemas.microsoft.com/office/drawing/2014/main" id="{D6B47466-ACD2-424A-9277-AE18D204E4AA}"/>
                </a:ext>
              </a:extLst>
            </p:cNvPr>
            <p:cNvPicPr>
              <a:picLocks noChangeAspect="1"/>
            </p:cNvPicPr>
            <p:nvPr/>
          </p:nvPicPr>
          <p:blipFill>
            <a:blip r:embed="rId7"/>
            <a:stretch>
              <a:fillRect/>
            </a:stretch>
          </p:blipFill>
          <p:spPr>
            <a:xfrm>
              <a:off x="9181160" y="2869985"/>
              <a:ext cx="804160" cy="804160"/>
            </a:xfrm>
            <a:prstGeom prst="rect">
              <a:avLst/>
            </a:prstGeom>
          </p:spPr>
        </p:pic>
      </p:grpSp>
      <p:sp>
        <p:nvSpPr>
          <p:cNvPr id="4" name="TextBox 3">
            <a:extLst>
              <a:ext uri="{FF2B5EF4-FFF2-40B4-BE49-F238E27FC236}">
                <a16:creationId xmlns:a16="http://schemas.microsoft.com/office/drawing/2014/main" id="{302B5BBD-58DA-558F-F22E-109B64558C0A}"/>
              </a:ext>
            </a:extLst>
          </p:cNvPr>
          <p:cNvSpPr txBox="1"/>
          <p:nvPr/>
        </p:nvSpPr>
        <p:spPr>
          <a:xfrm>
            <a:off x="1371600" y="3270766"/>
            <a:ext cx="2362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Created by</a:t>
            </a:r>
            <a:endParaRPr lang="en-CA"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9390255-8C7E-DBA2-9374-A9D3BEF3E64D}"/>
              </a:ext>
            </a:extLst>
          </p:cNvPr>
          <p:cNvSpPr txBox="1"/>
          <p:nvPr/>
        </p:nvSpPr>
        <p:spPr>
          <a:xfrm>
            <a:off x="5105400" y="3086100"/>
            <a:ext cx="6324600" cy="830997"/>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for the Cultivating Collaborative Cultures project in collaboration with SSHRC &amp; </a:t>
            </a:r>
            <a:r>
              <a:rPr lang="en-US" sz="2400" dirty="0" err="1">
                <a:latin typeface="Times New Roman" panose="02020603050405020304" pitchFamily="18" charset="0"/>
                <a:cs typeface="Times New Roman" panose="02020603050405020304" pitchFamily="18" charset="0"/>
              </a:rPr>
              <a:t>WinSETT</a:t>
            </a:r>
            <a:endParaRPr lang="en-C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6889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Ground Rules and Norms</a:t>
            </a:r>
          </a:p>
        </p:txBody>
      </p:sp>
      <p:sp>
        <p:nvSpPr>
          <p:cNvPr id="3" name="Content Placeholder 2"/>
          <p:cNvSpPr>
            <a:spLocks noGrp="1"/>
          </p:cNvSpPr>
          <p:nvPr>
            <p:ph idx="1"/>
          </p:nvPr>
        </p:nvSpPr>
        <p:spPr>
          <a:xfrm>
            <a:off x="1371600" y="1825624"/>
            <a:ext cx="9982200" cy="4575175"/>
          </a:xfrm>
        </p:spPr>
        <p:txBody>
          <a:bodyPr>
            <a:normAutofit/>
          </a:bodyPr>
          <a:lstStyle/>
          <a:p>
            <a:pPr marL="0" indent="0">
              <a:lnSpc>
                <a:spcPct val="150000"/>
              </a:lnSpc>
              <a:buNone/>
            </a:pPr>
            <a:r>
              <a:rPr lang="en-US" b="1" dirty="0"/>
              <a:t>Safety reminder</a:t>
            </a:r>
          </a:p>
          <a:p>
            <a:pPr marL="0" indent="0">
              <a:lnSpc>
                <a:spcPct val="150000"/>
              </a:lnSpc>
              <a:buNone/>
            </a:pPr>
            <a:r>
              <a:rPr lang="en-US" b="1" dirty="0"/>
              <a:t>Highly interactive session</a:t>
            </a:r>
          </a:p>
          <a:p>
            <a:pPr marL="0" indent="0">
              <a:lnSpc>
                <a:spcPct val="150000"/>
              </a:lnSpc>
              <a:buNone/>
            </a:pPr>
            <a:r>
              <a:rPr lang="en-US" b="1" dirty="0"/>
              <a:t>Share from your experiences and perspectives</a:t>
            </a:r>
          </a:p>
          <a:p>
            <a:pPr marL="0" indent="0">
              <a:lnSpc>
                <a:spcPct val="150000"/>
              </a:lnSpc>
              <a:buNone/>
            </a:pPr>
            <a:r>
              <a:rPr lang="en-US" b="1" dirty="0"/>
              <a:t>Active listening and respect for privacy</a:t>
            </a:r>
          </a:p>
          <a:p>
            <a:pPr marL="0" indent="0">
              <a:lnSpc>
                <a:spcPct val="150000"/>
              </a:lnSpc>
              <a:buNone/>
            </a:pPr>
            <a:r>
              <a:rPr lang="en-US" b="1" dirty="0"/>
              <a:t>Make the most of this investment of your day</a:t>
            </a:r>
          </a:p>
          <a:p>
            <a:pPr marL="0" indent="0">
              <a:lnSpc>
                <a:spcPct val="150000"/>
              </a:lnSpc>
              <a:buNone/>
            </a:pPr>
            <a:r>
              <a:rPr lang="en-US" b="1" dirty="0"/>
              <a:t>Minimize distractions</a:t>
            </a:r>
          </a:p>
        </p:txBody>
      </p:sp>
      <p:pic>
        <p:nvPicPr>
          <p:cNvPr id="5" name="Picture 4"/>
          <p:cNvPicPr>
            <a:picLocks noChangeAspect="1"/>
          </p:cNvPicPr>
          <p:nvPr/>
        </p:nvPicPr>
        <p:blipFill>
          <a:blip r:embed="rId3"/>
          <a:stretch>
            <a:fillRect/>
          </a:stretch>
        </p:blipFill>
        <p:spPr>
          <a:xfrm>
            <a:off x="837346" y="2715632"/>
            <a:ext cx="482600" cy="538042"/>
          </a:xfrm>
          <a:prstGeom prst="rect">
            <a:avLst/>
          </a:prstGeom>
        </p:spPr>
      </p:pic>
      <p:pic>
        <p:nvPicPr>
          <p:cNvPr id="9" name="Picture 8"/>
          <p:cNvPicPr>
            <a:picLocks noChangeAspect="1"/>
          </p:cNvPicPr>
          <p:nvPr/>
        </p:nvPicPr>
        <p:blipFill>
          <a:blip r:embed="rId3"/>
          <a:stretch>
            <a:fillRect/>
          </a:stretch>
        </p:blipFill>
        <p:spPr>
          <a:xfrm>
            <a:off x="862153" y="3484312"/>
            <a:ext cx="482600" cy="538042"/>
          </a:xfrm>
          <a:prstGeom prst="rect">
            <a:avLst/>
          </a:prstGeom>
        </p:spPr>
      </p:pic>
      <p:pic>
        <p:nvPicPr>
          <p:cNvPr id="10" name="Picture 9"/>
          <p:cNvPicPr>
            <a:picLocks noChangeAspect="1"/>
          </p:cNvPicPr>
          <p:nvPr/>
        </p:nvPicPr>
        <p:blipFill>
          <a:blip r:embed="rId3"/>
          <a:stretch>
            <a:fillRect/>
          </a:stretch>
        </p:blipFill>
        <p:spPr>
          <a:xfrm>
            <a:off x="849546" y="4235138"/>
            <a:ext cx="482600" cy="538042"/>
          </a:xfrm>
          <a:prstGeom prst="rect">
            <a:avLst/>
          </a:prstGeom>
        </p:spPr>
      </p:pic>
      <p:pic>
        <p:nvPicPr>
          <p:cNvPr id="11" name="Picture 10"/>
          <p:cNvPicPr>
            <a:picLocks noChangeAspect="1"/>
          </p:cNvPicPr>
          <p:nvPr/>
        </p:nvPicPr>
        <p:blipFill>
          <a:blip r:embed="rId3"/>
          <a:stretch>
            <a:fillRect/>
          </a:stretch>
        </p:blipFill>
        <p:spPr>
          <a:xfrm>
            <a:off x="862947" y="4964174"/>
            <a:ext cx="482600" cy="538042"/>
          </a:xfrm>
          <a:prstGeom prst="rect">
            <a:avLst/>
          </a:prstGeom>
        </p:spPr>
      </p:pic>
      <p:pic>
        <p:nvPicPr>
          <p:cNvPr id="12" name="Picture 11"/>
          <p:cNvPicPr>
            <a:picLocks noChangeAspect="1"/>
          </p:cNvPicPr>
          <p:nvPr/>
        </p:nvPicPr>
        <p:blipFill>
          <a:blip r:embed="rId3"/>
          <a:stretch>
            <a:fillRect/>
          </a:stretch>
        </p:blipFill>
        <p:spPr>
          <a:xfrm>
            <a:off x="838200" y="5715000"/>
            <a:ext cx="482600" cy="538042"/>
          </a:xfrm>
          <a:prstGeom prst="rect">
            <a:avLst/>
          </a:prstGeom>
        </p:spPr>
      </p:pic>
      <p:pic>
        <p:nvPicPr>
          <p:cNvPr id="13" name="Picture 12"/>
          <p:cNvPicPr>
            <a:picLocks noChangeAspect="1"/>
          </p:cNvPicPr>
          <p:nvPr/>
        </p:nvPicPr>
        <p:blipFill>
          <a:blip r:embed="rId3"/>
          <a:stretch>
            <a:fillRect/>
          </a:stretch>
        </p:blipFill>
        <p:spPr>
          <a:xfrm>
            <a:off x="835305" y="1886525"/>
            <a:ext cx="482600" cy="538042"/>
          </a:xfrm>
          <a:prstGeom prst="rect">
            <a:avLst/>
          </a:prstGeom>
        </p:spPr>
      </p:pic>
    </p:spTree>
    <p:extLst>
      <p:ext uri="{BB962C8B-B14F-4D97-AF65-F5344CB8AC3E}">
        <p14:creationId xmlns:p14="http://schemas.microsoft.com/office/powerpoint/2010/main" val="4010956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4455" y="1988"/>
            <a:ext cx="12230176" cy="6856012"/>
          </a:xfrm>
          <a:prstGeom prst="rect">
            <a:avLst/>
          </a:prstGeom>
        </p:spPr>
      </p:pic>
      <p:sp>
        <p:nvSpPr>
          <p:cNvPr id="4" name="Content Placeholder 3"/>
          <p:cNvSpPr>
            <a:spLocks noGrp="1"/>
          </p:cNvSpPr>
          <p:nvPr>
            <p:ph idx="1"/>
          </p:nvPr>
        </p:nvSpPr>
        <p:spPr>
          <a:xfrm>
            <a:off x="4436469" y="304800"/>
            <a:ext cx="8446976" cy="2819400"/>
          </a:xfrm>
        </p:spPr>
        <p:txBody>
          <a:bodyPr>
            <a:normAutofit fontScale="92500" lnSpcReduction="20000"/>
          </a:bodyPr>
          <a:lstStyle/>
          <a:p>
            <a:pPr marL="514350" indent="-514350">
              <a:buAutoNum type="arabicParenR"/>
            </a:pPr>
            <a:r>
              <a:rPr lang="en-US" sz="3200" b="1" dirty="0"/>
              <a:t>How and why we work together </a:t>
            </a:r>
          </a:p>
          <a:p>
            <a:pPr marL="514350" indent="-514350">
              <a:buAutoNum type="arabicParenR"/>
            </a:pPr>
            <a:r>
              <a:rPr lang="en-US" sz="3200" b="1" dirty="0"/>
              <a:t>Barriers to being inclusive</a:t>
            </a:r>
          </a:p>
          <a:p>
            <a:pPr marL="0" indent="0">
              <a:buNone/>
            </a:pPr>
            <a:r>
              <a:rPr lang="en-US" sz="3200" b="1" dirty="0"/>
              <a:t>--    Break</a:t>
            </a:r>
          </a:p>
          <a:p>
            <a:pPr marL="0" indent="0">
              <a:buNone/>
            </a:pPr>
            <a:r>
              <a:rPr lang="en-US" sz="3200" b="1" dirty="0"/>
              <a:t>3)   Communicating inclusion</a:t>
            </a:r>
          </a:p>
          <a:p>
            <a:pPr marL="514350" indent="-514350">
              <a:buAutoNum type="arabicParenR" startAt="4"/>
            </a:pPr>
            <a:r>
              <a:rPr lang="en-US" sz="3200" b="1" dirty="0"/>
              <a:t>Putting allyship into action</a:t>
            </a:r>
            <a:endParaRPr lang="en-US" sz="3200" dirty="0"/>
          </a:p>
          <a:p>
            <a:pPr marL="514350" indent="-514350">
              <a:buAutoNum type="arabicParenR" startAt="3"/>
            </a:pPr>
            <a:endParaRPr lang="en-US" sz="3200" dirty="0"/>
          </a:p>
          <a:p>
            <a:endParaRPr lang="en-US" sz="3200" dirty="0"/>
          </a:p>
          <a:p>
            <a:endParaRPr lang="en-US" sz="3200" dirty="0"/>
          </a:p>
          <a:p>
            <a:endParaRPr lang="en-US" sz="3200" dirty="0"/>
          </a:p>
          <a:p>
            <a:endParaRPr lang="en-US" sz="3200" dirty="0"/>
          </a:p>
          <a:p>
            <a:endParaRPr lang="en-CA" dirty="0"/>
          </a:p>
        </p:txBody>
      </p:sp>
      <p:sp>
        <p:nvSpPr>
          <p:cNvPr id="6" name="Title 1"/>
          <p:cNvSpPr txBox="1">
            <a:spLocks/>
          </p:cNvSpPr>
          <p:nvPr/>
        </p:nvSpPr>
        <p:spPr>
          <a:xfrm>
            <a:off x="5956554" y="4292146"/>
            <a:ext cx="5633155" cy="89625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5400" b="1"/>
              <a:t>Inclusive Innovation</a:t>
            </a:r>
          </a:p>
        </p:txBody>
      </p:sp>
    </p:spTree>
    <p:extLst>
      <p:ext uri="{BB962C8B-B14F-4D97-AF65-F5344CB8AC3E}">
        <p14:creationId xmlns:p14="http://schemas.microsoft.com/office/powerpoint/2010/main" val="1449117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https://srv2.imgonline.com.ua/result_img/imgonline-com-ua-Piconpic-JYSZsl4xPsxig.jpg">
            <a:extLst>
              <a:ext uri="{FF2B5EF4-FFF2-40B4-BE49-F238E27FC236}">
                <a16:creationId xmlns:a16="http://schemas.microsoft.com/office/drawing/2014/main" id="{A7CD8885-F566-4407-84D0-E78C520436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12192000" cy="914400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AF73E96-82AD-4414-B116-2047B2A7D435}"/>
              </a:ext>
            </a:extLst>
          </p:cNvPr>
          <p:cNvSpPr txBox="1"/>
          <p:nvPr/>
        </p:nvSpPr>
        <p:spPr>
          <a:xfrm>
            <a:off x="1676400" y="1454870"/>
            <a:ext cx="2963333" cy="1733680"/>
          </a:xfrm>
          <a:prstGeom prst="rect">
            <a:avLst/>
          </a:prstGeom>
          <a:noFill/>
        </p:spPr>
        <p:txBody>
          <a:bodyPr wrap="square" rtlCol="0">
            <a:spAutoFit/>
          </a:bodyPr>
          <a:lstStyle/>
          <a:p>
            <a:r>
              <a:rPr lang="en-US" sz="10600">
                <a:solidFill>
                  <a:schemeClr val="bg1"/>
                </a:solidFill>
                <a:latin typeface="Raleway"/>
              </a:rPr>
              <a:t>01.1</a:t>
            </a:r>
          </a:p>
        </p:txBody>
      </p:sp>
      <p:sp>
        <p:nvSpPr>
          <p:cNvPr id="8" name="Google Shape;76;p16">
            <a:extLst>
              <a:ext uri="{FF2B5EF4-FFF2-40B4-BE49-F238E27FC236}">
                <a16:creationId xmlns:a16="http://schemas.microsoft.com/office/drawing/2014/main" id="{2D8ED420-7F8C-41D1-BA64-F9F69864C965}"/>
              </a:ext>
            </a:extLst>
          </p:cNvPr>
          <p:cNvSpPr txBox="1">
            <a:spLocks/>
          </p:cNvSpPr>
          <p:nvPr/>
        </p:nvSpPr>
        <p:spPr>
          <a:xfrm>
            <a:off x="1816681" y="3188550"/>
            <a:ext cx="4272392" cy="78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r>
              <a:rPr lang="en-GB" sz="4000">
                <a:solidFill>
                  <a:schemeClr val="bg1"/>
                </a:solidFill>
              </a:rPr>
              <a:t>How We Work Together</a:t>
            </a:r>
          </a:p>
        </p:txBody>
      </p:sp>
    </p:spTree>
    <p:extLst>
      <p:ext uri="{BB962C8B-B14F-4D97-AF65-F5344CB8AC3E}">
        <p14:creationId xmlns:p14="http://schemas.microsoft.com/office/powerpoint/2010/main" val="364965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How We Work Together: Design Task</a:t>
            </a:r>
          </a:p>
        </p:txBody>
      </p:sp>
      <p:sp>
        <p:nvSpPr>
          <p:cNvPr id="7" name="Text Placeholder 6">
            <a:extLst>
              <a:ext uri="{FF2B5EF4-FFF2-40B4-BE49-F238E27FC236}">
                <a16:creationId xmlns:a16="http://schemas.microsoft.com/office/drawing/2014/main" id="{6BF8B3F2-411C-2F42-B34C-48B8C92FCF9A}"/>
              </a:ext>
            </a:extLst>
          </p:cNvPr>
          <p:cNvSpPr>
            <a:spLocks noGrp="1"/>
          </p:cNvSpPr>
          <p:nvPr>
            <p:ph type="body" idx="1"/>
          </p:nvPr>
        </p:nvSpPr>
        <p:spPr>
          <a:xfrm>
            <a:off x="839788" y="1524000"/>
            <a:ext cx="5157787" cy="823912"/>
          </a:xfrm>
        </p:spPr>
        <p:txBody>
          <a:bodyPr/>
          <a:lstStyle/>
          <a:p>
            <a:r>
              <a:rPr lang="en-US">
                <a:latin typeface="+mj-lt"/>
              </a:rPr>
              <a:t>GOAL: BUILD THE TALLEST TOWER</a:t>
            </a:r>
          </a:p>
        </p:txBody>
      </p:sp>
      <p:sp>
        <p:nvSpPr>
          <p:cNvPr id="4" name="Content Placeholder 3">
            <a:extLst>
              <a:ext uri="{FF2B5EF4-FFF2-40B4-BE49-F238E27FC236}">
                <a16:creationId xmlns:a16="http://schemas.microsoft.com/office/drawing/2014/main" id="{B4A78578-645E-5741-9DE5-E2522ADBBCAF}"/>
              </a:ext>
            </a:extLst>
          </p:cNvPr>
          <p:cNvSpPr>
            <a:spLocks noGrp="1"/>
          </p:cNvSpPr>
          <p:nvPr>
            <p:ph sz="half" idx="2"/>
          </p:nvPr>
        </p:nvSpPr>
        <p:spPr>
          <a:xfrm>
            <a:off x="839788" y="2563812"/>
            <a:ext cx="5157787" cy="3684588"/>
          </a:xfrm>
        </p:spPr>
        <p:txBody>
          <a:bodyPr>
            <a:normAutofit fontScale="55000" lnSpcReduction="20000"/>
          </a:bodyPr>
          <a:lstStyle/>
          <a:p>
            <a:pPr lvl="0"/>
            <a:r>
              <a:rPr lang="en-CA" sz="4400" dirty="0">
                <a:latin typeface="+mj-lt"/>
              </a:rPr>
              <a:t>Use </a:t>
            </a:r>
            <a:r>
              <a:rPr lang="en-CA" sz="4400" b="1" dirty="0">
                <a:latin typeface="+mj-lt"/>
              </a:rPr>
              <a:t>only</a:t>
            </a:r>
            <a:r>
              <a:rPr lang="en-CA" sz="4400" dirty="0">
                <a:latin typeface="+mj-lt"/>
              </a:rPr>
              <a:t> 30 coloured sheets of paper</a:t>
            </a:r>
          </a:p>
          <a:p>
            <a:pPr lvl="0"/>
            <a:endParaRPr lang="en-CA" sz="1800" dirty="0">
              <a:latin typeface="+mj-lt"/>
            </a:endParaRPr>
          </a:p>
          <a:p>
            <a:pPr lvl="0"/>
            <a:r>
              <a:rPr lang="en-CA" sz="4400" dirty="0">
                <a:latin typeface="+mj-lt"/>
              </a:rPr>
              <a:t>Must stand unsupported for 15 sec</a:t>
            </a:r>
          </a:p>
          <a:p>
            <a:pPr lvl="0"/>
            <a:endParaRPr lang="en-CA" sz="1500" dirty="0">
              <a:latin typeface="+mj-lt"/>
            </a:endParaRPr>
          </a:p>
          <a:p>
            <a:r>
              <a:rPr lang="en-CA" sz="4400" dirty="0">
                <a:latin typeface="+mj-lt"/>
              </a:rPr>
              <a:t>Build towers on tables, not floor </a:t>
            </a:r>
          </a:p>
          <a:p>
            <a:endParaRPr lang="en-CA" sz="1600" dirty="0">
              <a:latin typeface="+mj-lt"/>
            </a:endParaRPr>
          </a:p>
          <a:p>
            <a:r>
              <a:rPr lang="en-US" sz="4400" dirty="0">
                <a:latin typeface="+mj-lt"/>
              </a:rPr>
              <a:t>Flag us when you are done building</a:t>
            </a:r>
          </a:p>
          <a:p>
            <a:endParaRPr lang="en-US" sz="1300" dirty="0">
              <a:latin typeface="+mj-lt"/>
            </a:endParaRPr>
          </a:p>
          <a:p>
            <a:r>
              <a:rPr lang="en-US" sz="4400" dirty="0">
                <a:latin typeface="+mj-lt"/>
              </a:rPr>
              <a:t>Tear down once measured</a:t>
            </a:r>
          </a:p>
          <a:p>
            <a:pPr marL="0" indent="0">
              <a:buNone/>
            </a:pPr>
            <a:r>
              <a:rPr lang="en-US" sz="4400" dirty="0">
                <a:latin typeface="+mj-lt"/>
              </a:rPr>
              <a:t>    + recycle</a:t>
            </a:r>
          </a:p>
        </p:txBody>
      </p:sp>
      <p:sp>
        <p:nvSpPr>
          <p:cNvPr id="8" name="Text Placeholder 7">
            <a:extLst>
              <a:ext uri="{FF2B5EF4-FFF2-40B4-BE49-F238E27FC236}">
                <a16:creationId xmlns:a16="http://schemas.microsoft.com/office/drawing/2014/main" id="{E95567C3-770C-1B46-99F5-6290C12ED347}"/>
              </a:ext>
            </a:extLst>
          </p:cNvPr>
          <p:cNvSpPr>
            <a:spLocks noGrp="1"/>
          </p:cNvSpPr>
          <p:nvPr>
            <p:ph type="body" sz="quarter" idx="3"/>
          </p:nvPr>
        </p:nvSpPr>
        <p:spPr>
          <a:xfrm>
            <a:off x="6172200" y="1524000"/>
            <a:ext cx="5183188" cy="823912"/>
          </a:xfrm>
        </p:spPr>
        <p:txBody>
          <a:bodyPr/>
          <a:lstStyle/>
          <a:p>
            <a:r>
              <a:rPr lang="en-US" dirty="0">
                <a:latin typeface="+mj-lt"/>
              </a:rPr>
              <a:t>TIMING: 10 MINUTES TOTAL</a:t>
            </a:r>
          </a:p>
        </p:txBody>
      </p:sp>
      <p:pic>
        <p:nvPicPr>
          <p:cNvPr id="6" name="10 Minute Countdown Timer">
            <a:hlinkClick r:id="" action="ppaction://media"/>
            <a:extLst>
              <a:ext uri="{FF2B5EF4-FFF2-40B4-BE49-F238E27FC236}">
                <a16:creationId xmlns:a16="http://schemas.microsoft.com/office/drawing/2014/main" id="{6BA4451C-F689-5946-BE90-2714FE7E167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24600" y="3048000"/>
            <a:ext cx="5168527" cy="2261282"/>
          </a:xfrm>
          <a:prstGeom prst="rect">
            <a:avLst/>
          </a:prstGeom>
        </p:spPr>
      </p:pic>
      <p:sp>
        <p:nvSpPr>
          <p:cNvPr id="3" name="TextBox 2"/>
          <p:cNvSpPr txBox="1"/>
          <p:nvPr/>
        </p:nvSpPr>
        <p:spPr>
          <a:xfrm>
            <a:off x="762000" y="6302198"/>
            <a:ext cx="10846303" cy="461665"/>
          </a:xfrm>
          <a:prstGeom prst="rect">
            <a:avLst/>
          </a:prstGeom>
          <a:noFill/>
        </p:spPr>
        <p:txBody>
          <a:bodyPr wrap="none" rtlCol="0">
            <a:spAutoFit/>
          </a:bodyPr>
          <a:lstStyle/>
          <a:p>
            <a:r>
              <a:rPr lang="en-US" sz="2400" b="1">
                <a:solidFill>
                  <a:srgbClr val="FF0000"/>
                </a:solidFill>
              </a:rPr>
              <a:t>THERE IS A PRIZE FOR THE TEAM THAT BUILDS THE HIGHEST TOWER </a:t>
            </a:r>
          </a:p>
        </p:txBody>
      </p:sp>
      <p:sp>
        <p:nvSpPr>
          <p:cNvPr id="9" name="Oval 8">
            <a:extLst>
              <a:ext uri="{FF2B5EF4-FFF2-40B4-BE49-F238E27FC236}">
                <a16:creationId xmlns:a16="http://schemas.microsoft.com/office/drawing/2014/main" id="{7B7063E8-1720-074D-A55A-7B5E4FD61C80}"/>
              </a:ext>
            </a:extLst>
          </p:cNvPr>
          <p:cNvSpPr/>
          <p:nvPr/>
        </p:nvSpPr>
        <p:spPr>
          <a:xfrm>
            <a:off x="4419600" y="5147729"/>
            <a:ext cx="2286000" cy="1176871"/>
          </a:xfrm>
          <a:prstGeom prst="ellipse">
            <a:avLst/>
          </a:prstGeom>
          <a:solidFill>
            <a:srgbClr val="5C9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solidFill>
                  <a:schemeClr val="tx1"/>
                </a:solidFill>
              </a:rPr>
              <a:t>Measure in </a:t>
            </a:r>
            <a:r>
              <a:rPr lang="en-CA" sz="2200" b="1">
                <a:solidFill>
                  <a:schemeClr val="tx1"/>
                </a:solidFill>
              </a:rPr>
              <a:t>centimetres</a:t>
            </a:r>
            <a:endParaRPr lang="en-CA" sz="2200">
              <a:solidFill>
                <a:schemeClr val="tx1"/>
              </a:solidFill>
            </a:endParaRPr>
          </a:p>
        </p:txBody>
      </p:sp>
      <p:sp>
        <p:nvSpPr>
          <p:cNvPr id="13" name="Content Placeholder 12">
            <a:extLst>
              <a:ext uri="{FF2B5EF4-FFF2-40B4-BE49-F238E27FC236}">
                <a16:creationId xmlns:a16="http://schemas.microsoft.com/office/drawing/2014/main" id="{339C6B76-894F-7E46-9A4D-A30FE7BA6C82}"/>
              </a:ext>
            </a:extLst>
          </p:cNvPr>
          <p:cNvSpPr>
            <a:spLocks noGrp="1"/>
          </p:cNvSpPr>
          <p:nvPr>
            <p:ph sz="quarter" idx="4"/>
          </p:nvPr>
        </p:nvSpPr>
        <p:spPr>
          <a:xfrm>
            <a:off x="6172200" y="2505075"/>
            <a:ext cx="5183188" cy="3684588"/>
          </a:xfrm>
        </p:spPr>
        <p:txBody>
          <a:bodyPr>
            <a:normAutofit/>
          </a:bodyPr>
          <a:lstStyle/>
          <a:p>
            <a:r>
              <a:rPr lang="en-US" sz="2400">
                <a:latin typeface="+mj-lt"/>
              </a:rPr>
              <a:t>1 minute </a:t>
            </a:r>
            <a:r>
              <a:rPr lang="en-US" sz="2400" dirty="0">
                <a:latin typeface="+mj-lt"/>
              </a:rPr>
              <a:t>to discuss and plan</a:t>
            </a:r>
          </a:p>
          <a:p>
            <a:endParaRPr lang="en-US" sz="2400" dirty="0">
              <a:latin typeface="+mj-lt"/>
            </a:endParaRPr>
          </a:p>
          <a:p>
            <a:endParaRPr lang="en-US" sz="2400" dirty="0">
              <a:latin typeface="+mj-lt"/>
            </a:endParaRPr>
          </a:p>
        </p:txBody>
      </p:sp>
    </p:spTree>
    <p:extLst>
      <p:ext uri="{BB962C8B-B14F-4D97-AF65-F5344CB8AC3E}">
        <p14:creationId xmlns:p14="http://schemas.microsoft.com/office/powerpoint/2010/main" val="12281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18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srv2.imgonline.com.ua/result_img/imgonline-com-ua-Piconpic-uO9C4e0mN7a.jpg">
            <a:extLst>
              <a:ext uri="{FF2B5EF4-FFF2-40B4-BE49-F238E27FC236}">
                <a16:creationId xmlns:a16="http://schemas.microsoft.com/office/drawing/2014/main" id="{820C551D-34F7-4DFA-A72D-A62C1A870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975828"/>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AF73E96-82AD-4414-B116-2047B2A7D435}"/>
              </a:ext>
            </a:extLst>
          </p:cNvPr>
          <p:cNvSpPr txBox="1"/>
          <p:nvPr/>
        </p:nvSpPr>
        <p:spPr>
          <a:xfrm>
            <a:off x="1676400" y="1454870"/>
            <a:ext cx="2963333" cy="1733680"/>
          </a:xfrm>
          <a:prstGeom prst="rect">
            <a:avLst/>
          </a:prstGeom>
          <a:noFill/>
        </p:spPr>
        <p:txBody>
          <a:bodyPr wrap="square" rtlCol="0">
            <a:spAutoFit/>
          </a:bodyPr>
          <a:lstStyle/>
          <a:p>
            <a:r>
              <a:rPr lang="en-US" sz="10600">
                <a:solidFill>
                  <a:schemeClr val="bg1"/>
                </a:solidFill>
                <a:latin typeface="Raleway"/>
              </a:rPr>
              <a:t>01.2</a:t>
            </a:r>
          </a:p>
        </p:txBody>
      </p:sp>
      <p:sp>
        <p:nvSpPr>
          <p:cNvPr id="8" name="Google Shape;76;p16">
            <a:extLst>
              <a:ext uri="{FF2B5EF4-FFF2-40B4-BE49-F238E27FC236}">
                <a16:creationId xmlns:a16="http://schemas.microsoft.com/office/drawing/2014/main" id="{2D8ED420-7F8C-41D1-BA64-F9F69864C965}"/>
              </a:ext>
            </a:extLst>
          </p:cNvPr>
          <p:cNvSpPr txBox="1">
            <a:spLocks/>
          </p:cNvSpPr>
          <p:nvPr/>
        </p:nvSpPr>
        <p:spPr>
          <a:xfrm>
            <a:off x="1816681" y="3188550"/>
            <a:ext cx="4272392" cy="78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r>
              <a:rPr lang="en-GB" sz="4000">
                <a:solidFill>
                  <a:schemeClr val="bg1"/>
                </a:solidFill>
              </a:rPr>
              <a:t>Why We Work Together</a:t>
            </a:r>
          </a:p>
        </p:txBody>
      </p:sp>
    </p:spTree>
    <p:extLst>
      <p:ext uri="{BB962C8B-B14F-4D97-AF65-F5344CB8AC3E}">
        <p14:creationId xmlns:p14="http://schemas.microsoft.com/office/powerpoint/2010/main" val="958596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a:t>RISE Workplace Culture Survey (2018)</a:t>
            </a:r>
          </a:p>
        </p:txBody>
      </p:sp>
      <p:sp>
        <p:nvSpPr>
          <p:cNvPr id="3" name="Content Placeholder 2"/>
          <p:cNvSpPr>
            <a:spLocks noGrp="1"/>
          </p:cNvSpPr>
          <p:nvPr>
            <p:ph idx="1"/>
          </p:nvPr>
        </p:nvSpPr>
        <p:spPr>
          <a:xfrm>
            <a:off x="838200" y="1613189"/>
            <a:ext cx="10515600" cy="4351338"/>
          </a:xfrm>
        </p:spPr>
        <p:txBody>
          <a:bodyPr/>
          <a:lstStyle/>
          <a:p>
            <a:pPr marL="0" indent="0">
              <a:buNone/>
            </a:pPr>
            <a:r>
              <a:rPr lang="en-CA" dirty="0"/>
              <a:t>1259 employees in STEM fields</a:t>
            </a:r>
          </a:p>
        </p:txBody>
      </p:sp>
      <p:graphicFrame>
        <p:nvGraphicFramePr>
          <p:cNvPr id="13" name="Chart 12"/>
          <p:cNvGraphicFramePr>
            <a:graphicFrameLocks/>
          </p:cNvGraphicFramePr>
          <p:nvPr>
            <p:extLst>
              <p:ext uri="{D42A27DB-BD31-4B8C-83A1-F6EECF244321}">
                <p14:modId xmlns:p14="http://schemas.microsoft.com/office/powerpoint/2010/main" val="1503002666"/>
              </p:ext>
            </p:extLst>
          </p:nvPr>
        </p:nvGraphicFramePr>
        <p:xfrm>
          <a:off x="0" y="2098055"/>
          <a:ext cx="12030291" cy="47599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2722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t>Three Core Values in Science and Engineering</a:t>
            </a:r>
          </a:p>
        </p:txBody>
      </p:sp>
      <p:sp>
        <p:nvSpPr>
          <p:cNvPr id="3" name="Content Placeholder 2"/>
          <p:cNvSpPr>
            <a:spLocks noGrp="1"/>
          </p:cNvSpPr>
          <p:nvPr>
            <p:ph idx="1"/>
          </p:nvPr>
        </p:nvSpPr>
        <p:spPr>
          <a:xfrm>
            <a:off x="4241140" y="2656614"/>
            <a:ext cx="3581400" cy="390112"/>
          </a:xfrm>
        </p:spPr>
        <p:txBody>
          <a:bodyPr>
            <a:noAutofit/>
          </a:bodyPr>
          <a:lstStyle/>
          <a:p>
            <a:pPr marL="0" indent="0" algn="ctr">
              <a:buNone/>
            </a:pPr>
            <a:r>
              <a:rPr lang="en-US" b="1">
                <a:solidFill>
                  <a:schemeClr val="tx1">
                    <a:lumMod val="75000"/>
                    <a:lumOff val="25000"/>
                  </a:schemeClr>
                </a:solidFill>
                <a:latin typeface="+mj-lt"/>
              </a:rPr>
              <a:t>Intellectual Stimulation</a:t>
            </a:r>
          </a:p>
        </p:txBody>
      </p:sp>
      <p:sp>
        <p:nvSpPr>
          <p:cNvPr id="4" name="Content Placeholder 2"/>
          <p:cNvSpPr txBox="1">
            <a:spLocks/>
          </p:cNvSpPr>
          <p:nvPr/>
        </p:nvSpPr>
        <p:spPr>
          <a:xfrm>
            <a:off x="377828" y="2662071"/>
            <a:ext cx="3517370" cy="5335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b="1">
                <a:solidFill>
                  <a:schemeClr val="tx1">
                    <a:lumMod val="75000"/>
                    <a:lumOff val="25000"/>
                  </a:schemeClr>
                </a:solidFill>
              </a:rPr>
              <a:t>Personal Enrichment</a:t>
            </a:r>
          </a:p>
        </p:txBody>
      </p:sp>
      <p:sp>
        <p:nvSpPr>
          <p:cNvPr id="5" name="Content Placeholder 2"/>
          <p:cNvSpPr txBox="1">
            <a:spLocks/>
          </p:cNvSpPr>
          <p:nvPr/>
        </p:nvSpPr>
        <p:spPr>
          <a:xfrm>
            <a:off x="8063848" y="2662071"/>
            <a:ext cx="3726393" cy="574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b="1">
                <a:solidFill>
                  <a:schemeClr val="tx1">
                    <a:lumMod val="75000"/>
                    <a:lumOff val="25000"/>
                  </a:schemeClr>
                </a:solidFill>
              </a:rPr>
              <a:t>Societal Engagement</a:t>
            </a:r>
          </a:p>
        </p:txBody>
      </p:sp>
      <p:grpSp>
        <p:nvGrpSpPr>
          <p:cNvPr id="15" name="Group 14"/>
          <p:cNvGrpSpPr/>
          <p:nvPr/>
        </p:nvGrpSpPr>
        <p:grpSpPr>
          <a:xfrm>
            <a:off x="5669097" y="1835778"/>
            <a:ext cx="725486" cy="675746"/>
            <a:chOff x="5487726" y="1558132"/>
            <a:chExt cx="725486" cy="675746"/>
          </a:xfrm>
        </p:grpSpPr>
        <p:pic>
          <p:nvPicPr>
            <p:cNvPr id="8" name="Picture 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590384" y="1648753"/>
              <a:ext cx="520170" cy="520170"/>
            </a:xfrm>
            <a:prstGeom prst="rect">
              <a:avLst/>
            </a:prstGeom>
          </p:spPr>
        </p:pic>
        <p:sp>
          <p:nvSpPr>
            <p:cNvPr id="9" name="Oval 8"/>
            <p:cNvSpPr/>
            <p:nvPr/>
          </p:nvSpPr>
          <p:spPr>
            <a:xfrm>
              <a:off x="5487726" y="1558132"/>
              <a:ext cx="725486" cy="675746"/>
            </a:xfrm>
            <a:prstGeom prst="ellipse">
              <a:avLst/>
            </a:prstGeom>
            <a:noFill/>
            <a:ln w="38100">
              <a:solidFill>
                <a:srgbClr val="2F6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1773770" y="1835778"/>
            <a:ext cx="725486" cy="675746"/>
            <a:chOff x="1588542" y="1624410"/>
            <a:chExt cx="725486" cy="675746"/>
          </a:xfrm>
        </p:grpSpPr>
        <p:sp>
          <p:nvSpPr>
            <p:cNvPr id="11" name="Oval 10"/>
            <p:cNvSpPr/>
            <p:nvPr/>
          </p:nvSpPr>
          <p:spPr>
            <a:xfrm>
              <a:off x="1588542" y="1624410"/>
              <a:ext cx="725486" cy="675746"/>
            </a:xfrm>
            <a:prstGeom prst="ellipse">
              <a:avLst/>
            </a:prstGeom>
            <a:noFill/>
            <a:ln w="38100">
              <a:solidFill>
                <a:srgbClr val="4A8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688684" y="1671634"/>
              <a:ext cx="531155" cy="531155"/>
            </a:xfrm>
            <a:prstGeom prst="rect">
              <a:avLst/>
            </a:prstGeom>
          </p:spPr>
        </p:pic>
      </p:grpSp>
      <p:grpSp>
        <p:nvGrpSpPr>
          <p:cNvPr id="17" name="Group 16"/>
          <p:cNvGrpSpPr/>
          <p:nvPr/>
        </p:nvGrpSpPr>
        <p:grpSpPr>
          <a:xfrm>
            <a:off x="9564424" y="1835778"/>
            <a:ext cx="725486" cy="675746"/>
            <a:chOff x="9564425" y="1591933"/>
            <a:chExt cx="725486" cy="675746"/>
          </a:xfrm>
        </p:grpSpPr>
        <p:pic>
          <p:nvPicPr>
            <p:cNvPr id="13" name="Picture 12"/>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b="8395"/>
            <a:stretch/>
          </p:blipFill>
          <p:spPr>
            <a:xfrm>
              <a:off x="9658219" y="1690688"/>
              <a:ext cx="537655" cy="478235"/>
            </a:xfrm>
            <a:prstGeom prst="rect">
              <a:avLst/>
            </a:prstGeom>
          </p:spPr>
        </p:pic>
        <p:sp>
          <p:nvSpPr>
            <p:cNvPr id="14" name="Oval 13"/>
            <p:cNvSpPr/>
            <p:nvPr/>
          </p:nvSpPr>
          <p:spPr>
            <a:xfrm>
              <a:off x="9564425" y="1591933"/>
              <a:ext cx="725486" cy="675746"/>
            </a:xfrm>
            <a:prstGeom prst="ellipse">
              <a:avLst/>
            </a:prstGeom>
            <a:noFill/>
            <a:ln w="38100">
              <a:solidFill>
                <a:srgbClr val="C765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Content Placeholder 2"/>
          <p:cNvSpPr txBox="1">
            <a:spLocks/>
          </p:cNvSpPr>
          <p:nvPr/>
        </p:nvSpPr>
        <p:spPr>
          <a:xfrm>
            <a:off x="627721" y="3437092"/>
            <a:ext cx="3547872" cy="29077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900">
                <a:solidFill>
                  <a:schemeClr val="tx1">
                    <a:lumMod val="75000"/>
                    <a:lumOff val="25000"/>
                  </a:schemeClr>
                </a:solidFill>
              </a:rPr>
              <a:t>Achieving and sustaining financial security</a:t>
            </a:r>
          </a:p>
          <a:p>
            <a:r>
              <a:rPr lang="en-US" sz="1900">
                <a:solidFill>
                  <a:schemeClr val="tx1">
                    <a:lumMod val="75000"/>
                    <a:lumOff val="25000"/>
                  </a:schemeClr>
                </a:solidFill>
              </a:rPr>
              <a:t>Pursuing a meaningful, impactful career</a:t>
            </a:r>
          </a:p>
          <a:p>
            <a:r>
              <a:rPr lang="en-US" sz="1900">
                <a:solidFill>
                  <a:schemeClr val="tx1">
                    <a:lumMod val="75000"/>
                    <a:lumOff val="25000"/>
                  </a:schemeClr>
                </a:solidFill>
              </a:rPr>
              <a:t>Fulfilling a professional ‘calling’</a:t>
            </a:r>
          </a:p>
          <a:p>
            <a:r>
              <a:rPr lang="en-US" sz="1900">
                <a:solidFill>
                  <a:schemeClr val="tx1">
                    <a:lumMod val="75000"/>
                    <a:lumOff val="25000"/>
                  </a:schemeClr>
                </a:solidFill>
              </a:rPr>
              <a:t>Upholding the dignity of the profession behaviour  </a:t>
            </a:r>
          </a:p>
        </p:txBody>
      </p:sp>
      <p:sp>
        <p:nvSpPr>
          <p:cNvPr id="19" name="Content Placeholder 2"/>
          <p:cNvSpPr txBox="1">
            <a:spLocks/>
          </p:cNvSpPr>
          <p:nvPr/>
        </p:nvSpPr>
        <p:spPr>
          <a:xfrm>
            <a:off x="4432754" y="3432043"/>
            <a:ext cx="3549600" cy="2908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900">
                <a:solidFill>
                  <a:schemeClr val="tx1">
                    <a:lumMod val="75000"/>
                    <a:lumOff val="25000"/>
                  </a:schemeClr>
                </a:solidFill>
              </a:rPr>
              <a:t>Finding evidence-based solutions to complex problems</a:t>
            </a:r>
          </a:p>
          <a:p>
            <a:r>
              <a:rPr lang="en-US" sz="1900">
                <a:solidFill>
                  <a:schemeClr val="tx1">
                    <a:lumMod val="75000"/>
                    <a:lumOff val="25000"/>
                  </a:schemeClr>
                </a:solidFill>
              </a:rPr>
              <a:t>Satisfying intellectual curiosity</a:t>
            </a:r>
          </a:p>
          <a:p>
            <a:r>
              <a:rPr lang="en-US" sz="1900">
                <a:solidFill>
                  <a:schemeClr val="tx1">
                    <a:lumMod val="75000"/>
                    <a:lumOff val="25000"/>
                  </a:schemeClr>
                </a:solidFill>
              </a:rPr>
              <a:t>Creating transformative technical innovations</a:t>
            </a:r>
          </a:p>
          <a:p>
            <a:r>
              <a:rPr lang="en-US" sz="1900">
                <a:solidFill>
                  <a:schemeClr val="tx1">
                    <a:lumMod val="75000"/>
                    <a:lumOff val="25000"/>
                  </a:schemeClr>
                </a:solidFill>
              </a:rPr>
              <a:t>Making valued contributions at work</a:t>
            </a:r>
          </a:p>
        </p:txBody>
      </p:sp>
      <p:sp>
        <p:nvSpPr>
          <p:cNvPr id="20" name="Content Placeholder 2"/>
          <p:cNvSpPr txBox="1">
            <a:spLocks/>
          </p:cNvSpPr>
          <p:nvPr/>
        </p:nvSpPr>
        <p:spPr>
          <a:xfrm>
            <a:off x="8241248" y="3433081"/>
            <a:ext cx="3548993" cy="29077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900">
                <a:solidFill>
                  <a:schemeClr val="tx1">
                    <a:lumMod val="75000"/>
                    <a:lumOff val="25000"/>
                  </a:schemeClr>
                </a:solidFill>
              </a:rPr>
              <a:t>Serving the community</a:t>
            </a:r>
          </a:p>
          <a:p>
            <a:r>
              <a:rPr lang="en-US" sz="1900">
                <a:solidFill>
                  <a:schemeClr val="tx1">
                    <a:lumMod val="75000"/>
                    <a:lumOff val="25000"/>
                  </a:schemeClr>
                </a:solidFill>
              </a:rPr>
              <a:t>Promoting societal equity and fairness</a:t>
            </a:r>
          </a:p>
          <a:p>
            <a:r>
              <a:rPr lang="en-US" sz="1900">
                <a:solidFill>
                  <a:schemeClr val="tx1">
                    <a:lumMod val="75000"/>
                    <a:lumOff val="25000"/>
                  </a:schemeClr>
                </a:solidFill>
              </a:rPr>
              <a:t>Advancing societal welfare</a:t>
            </a:r>
          </a:p>
          <a:p>
            <a:r>
              <a:rPr lang="en-US" sz="1900">
                <a:solidFill>
                  <a:schemeClr val="tx1">
                    <a:lumMod val="75000"/>
                    <a:lumOff val="25000"/>
                  </a:schemeClr>
                </a:solidFill>
              </a:rPr>
              <a:t>Supporting a sustainable future</a:t>
            </a:r>
          </a:p>
        </p:txBody>
      </p:sp>
      <p:sp>
        <p:nvSpPr>
          <p:cNvPr id="21" name="Rectangle 35">
            <a:extLst>
              <a:ext uri="{FF2B5EF4-FFF2-40B4-BE49-F238E27FC236}">
                <a16:creationId xmlns:a16="http://schemas.microsoft.com/office/drawing/2014/main" id="{9FE1685C-8077-934C-874D-25325F7BCB2F}"/>
              </a:ext>
            </a:extLst>
          </p:cNvPr>
          <p:cNvSpPr>
            <a:spLocks noChangeArrowheads="1"/>
          </p:cNvSpPr>
          <p:nvPr/>
        </p:nvSpPr>
        <p:spPr bwMode="auto">
          <a:xfrm>
            <a:off x="8984647" y="6518804"/>
            <a:ext cx="3207353" cy="339196"/>
          </a:xfrm>
          <a:prstGeom prst="rect">
            <a:avLst/>
          </a:prstGeom>
          <a:noFill/>
          <a:ln w="9525">
            <a:noFill/>
            <a:miter lim="800000"/>
            <a:headEnd/>
            <a:tailEnd/>
          </a:ln>
          <a:effectLst/>
        </p:spPr>
        <p:txBody>
          <a:bodyPr wrap="none" lIns="92075" tIns="46038" rIns="92075" bIns="46038">
            <a:spAutoFit/>
          </a:bodyPr>
          <a:lstStyle/>
          <a:p>
            <a:pPr algn="r" eaLnBrk="0" hangingPunct="0">
              <a:defRPr/>
            </a:pPr>
            <a:r>
              <a:rPr lang="en-US" sz="1600">
                <a:latin typeface="+mj-lt"/>
              </a:rPr>
              <a:t>RISE Workplace Culture Survey, 2018</a:t>
            </a:r>
          </a:p>
        </p:txBody>
      </p:sp>
    </p:spTree>
    <p:extLst>
      <p:ext uri="{BB962C8B-B14F-4D97-AF65-F5344CB8AC3E}">
        <p14:creationId xmlns:p14="http://schemas.microsoft.com/office/powerpoint/2010/main" val="3140700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Values Reflection Survey</a:t>
            </a:r>
          </a:p>
        </p:txBody>
      </p:sp>
      <p:grpSp>
        <p:nvGrpSpPr>
          <p:cNvPr id="13" name="Group 12"/>
          <p:cNvGrpSpPr>
            <a:grpSpLocks noChangeAspect="1"/>
          </p:cNvGrpSpPr>
          <p:nvPr/>
        </p:nvGrpSpPr>
        <p:grpSpPr>
          <a:xfrm>
            <a:off x="9906000" y="533400"/>
            <a:ext cx="1680882" cy="1143000"/>
            <a:chOff x="5334000" y="2438400"/>
            <a:chExt cx="1973114" cy="1371600"/>
          </a:xfrm>
        </p:grpSpPr>
        <p:pic>
          <p:nvPicPr>
            <p:cNvPr id="8" name="Picture 7"/>
            <p:cNvPicPr>
              <a:picLocks noChangeAspect="1"/>
            </p:cNvPicPr>
            <p:nvPr/>
          </p:nvPicPr>
          <p:blipFill>
            <a:blip r:embed="rId3"/>
            <a:stretch>
              <a:fillRect/>
            </a:stretch>
          </p:blipFill>
          <p:spPr>
            <a:xfrm>
              <a:off x="6324600" y="2438400"/>
              <a:ext cx="982514" cy="1371600"/>
            </a:xfrm>
            <a:prstGeom prst="rect">
              <a:avLst/>
            </a:prstGeom>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2514600"/>
              <a:ext cx="1295400" cy="1295400"/>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7" name="TextBox 16"/>
          <p:cNvSpPr txBox="1"/>
          <p:nvPr/>
        </p:nvSpPr>
        <p:spPr>
          <a:xfrm>
            <a:off x="5410200" y="3276600"/>
            <a:ext cx="5791200" cy="1077218"/>
          </a:xfrm>
          <a:prstGeom prst="rect">
            <a:avLst/>
          </a:prstGeom>
          <a:noFill/>
        </p:spPr>
        <p:txBody>
          <a:bodyPr wrap="square" rtlCol="0">
            <a:spAutoFit/>
          </a:bodyPr>
          <a:lstStyle/>
          <a:p>
            <a:r>
              <a:rPr lang="en-US" sz="3200">
                <a:latin typeface="Calibri"/>
                <a:cs typeface="Calibri"/>
              </a:rPr>
              <a:t>Please complete the </a:t>
            </a:r>
            <a:r>
              <a:rPr lang="en-US" sz="3200" i="1">
                <a:latin typeface="Calibri"/>
                <a:cs typeface="Calibri"/>
              </a:rPr>
              <a:t>Values Reflection Questionnaire.</a:t>
            </a:r>
            <a:endParaRPr lang="en-US" sz="3200">
              <a:latin typeface="Calibri"/>
              <a:cs typeface="Calibri"/>
            </a:endParaRPr>
          </a:p>
        </p:txBody>
      </p:sp>
      <p:pic>
        <p:nvPicPr>
          <p:cNvPr id="4" name="Picture 3">
            <a:extLst>
              <a:ext uri="{FF2B5EF4-FFF2-40B4-BE49-F238E27FC236}">
                <a16:creationId xmlns:a16="http://schemas.microsoft.com/office/drawing/2014/main" id="{2091103D-A81D-B949-8303-C8D6AFB879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22598">
            <a:off x="1242573" y="1707038"/>
            <a:ext cx="3407549" cy="457200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20886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048" y="152400"/>
            <a:ext cx="10515600" cy="1325563"/>
          </a:xfrm>
        </p:spPr>
        <p:txBody>
          <a:bodyPr>
            <a:normAutofit/>
          </a:bodyPr>
          <a:lstStyle/>
          <a:p>
            <a:pPr algn="ctr"/>
            <a:r>
              <a:rPr lang="en-US"/>
              <a:t>What Is Your Top-Rated Value Category?</a:t>
            </a:r>
          </a:p>
        </p:txBody>
      </p:sp>
      <p:sp>
        <p:nvSpPr>
          <p:cNvPr id="20" name="Content Placeholder 2"/>
          <p:cNvSpPr txBox="1">
            <a:spLocks/>
          </p:cNvSpPr>
          <p:nvPr/>
        </p:nvSpPr>
        <p:spPr>
          <a:xfrm>
            <a:off x="1752600" y="1378489"/>
            <a:ext cx="9403688" cy="876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a:solidFill>
                <a:schemeClr val="tx1">
                  <a:lumMod val="75000"/>
                  <a:lumOff val="25000"/>
                </a:schemeClr>
              </a:solidFill>
            </a:endParaRPr>
          </a:p>
          <a:p>
            <a:pPr marL="0" indent="0">
              <a:buNone/>
            </a:pPr>
            <a:r>
              <a:rPr lang="en-US" sz="2400">
                <a:solidFill>
                  <a:schemeClr val="tx1">
                    <a:lumMod val="75000"/>
                    <a:lumOff val="25000"/>
                  </a:schemeClr>
                </a:solidFill>
              </a:rPr>
              <a:t>Have you completed the </a:t>
            </a:r>
            <a:r>
              <a:rPr lang="en-US" sz="2400" b="1">
                <a:solidFill>
                  <a:schemeClr val="tx1">
                    <a:lumMod val="75000"/>
                    <a:lumOff val="25000"/>
                  </a:schemeClr>
                </a:solidFill>
              </a:rPr>
              <a:t>Values Reflection Questionnaire?</a:t>
            </a:r>
            <a:endParaRPr lang="en-US" sz="2400">
              <a:solidFill>
                <a:schemeClr val="tx1">
                  <a:lumMod val="75000"/>
                  <a:lumOff val="25000"/>
                </a:schemeClr>
              </a:solidFill>
            </a:endParaRPr>
          </a:p>
        </p:txBody>
      </p:sp>
      <p:sp>
        <p:nvSpPr>
          <p:cNvPr id="7" name="Oval 6"/>
          <p:cNvSpPr/>
          <p:nvPr/>
        </p:nvSpPr>
        <p:spPr>
          <a:xfrm>
            <a:off x="927236" y="1514856"/>
            <a:ext cx="612709" cy="545023"/>
          </a:xfrm>
          <a:prstGeom prst="ellipse">
            <a:avLst/>
          </a:prstGeom>
          <a:noFill/>
          <a:ln w="19050">
            <a:solidFill>
              <a:srgbClr val="5A2E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5A2E54"/>
                </a:solidFill>
              </a:rPr>
              <a:t>1</a:t>
            </a:r>
          </a:p>
        </p:txBody>
      </p:sp>
      <p:sp>
        <p:nvSpPr>
          <p:cNvPr id="28" name="Oval 27"/>
          <p:cNvSpPr/>
          <p:nvPr/>
        </p:nvSpPr>
        <p:spPr>
          <a:xfrm>
            <a:off x="927236" y="2341405"/>
            <a:ext cx="612709" cy="545023"/>
          </a:xfrm>
          <a:prstGeom prst="ellipse">
            <a:avLst/>
          </a:prstGeom>
          <a:noFill/>
          <a:ln w="19050">
            <a:solidFill>
              <a:srgbClr val="5A2E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5A2E54"/>
                </a:solidFill>
              </a:rPr>
              <a:t>2</a:t>
            </a:r>
          </a:p>
        </p:txBody>
      </p:sp>
      <p:sp>
        <p:nvSpPr>
          <p:cNvPr id="32" name="Content Placeholder 2">
            <a:extLst>
              <a:ext uri="{FF2B5EF4-FFF2-40B4-BE49-F238E27FC236}">
                <a16:creationId xmlns:a16="http://schemas.microsoft.com/office/drawing/2014/main" id="{460F0170-DE8D-6140-801B-5928208F13EB}"/>
              </a:ext>
            </a:extLst>
          </p:cNvPr>
          <p:cNvSpPr>
            <a:spLocks noGrp="1"/>
          </p:cNvSpPr>
          <p:nvPr>
            <p:ph idx="1"/>
          </p:nvPr>
        </p:nvSpPr>
        <p:spPr>
          <a:xfrm>
            <a:off x="6934200" y="4723141"/>
            <a:ext cx="3581400" cy="360000"/>
          </a:xfrm>
        </p:spPr>
        <p:txBody>
          <a:bodyPr>
            <a:noAutofit/>
          </a:bodyPr>
          <a:lstStyle/>
          <a:p>
            <a:pPr marL="0" indent="0" algn="ctr">
              <a:buNone/>
            </a:pPr>
            <a:r>
              <a:rPr lang="en-US" sz="2000" b="1">
                <a:solidFill>
                  <a:srgbClr val="376DA3"/>
                </a:solidFill>
                <a:latin typeface="+mj-lt"/>
              </a:rPr>
              <a:t>Intellectual Stimulation</a:t>
            </a:r>
          </a:p>
        </p:txBody>
      </p:sp>
      <p:sp>
        <p:nvSpPr>
          <p:cNvPr id="33" name="Content Placeholder 2">
            <a:extLst>
              <a:ext uri="{FF2B5EF4-FFF2-40B4-BE49-F238E27FC236}">
                <a16:creationId xmlns:a16="http://schemas.microsoft.com/office/drawing/2014/main" id="{D93958BD-8C25-DC4D-A379-93084DA8779F}"/>
              </a:ext>
            </a:extLst>
          </p:cNvPr>
          <p:cNvSpPr txBox="1">
            <a:spLocks/>
          </p:cNvSpPr>
          <p:nvPr/>
        </p:nvSpPr>
        <p:spPr>
          <a:xfrm>
            <a:off x="6858000" y="3595204"/>
            <a:ext cx="3517370" cy="360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000" b="1">
                <a:solidFill>
                  <a:srgbClr val="4A8522"/>
                </a:solidFill>
              </a:rPr>
              <a:t>Personal Enrichment</a:t>
            </a:r>
          </a:p>
        </p:txBody>
      </p:sp>
      <p:sp>
        <p:nvSpPr>
          <p:cNvPr id="34" name="Content Placeholder 2">
            <a:extLst>
              <a:ext uri="{FF2B5EF4-FFF2-40B4-BE49-F238E27FC236}">
                <a16:creationId xmlns:a16="http://schemas.microsoft.com/office/drawing/2014/main" id="{44B915A5-1A8C-A74F-8A36-5A5C9D7818BE}"/>
              </a:ext>
            </a:extLst>
          </p:cNvPr>
          <p:cNvSpPr txBox="1">
            <a:spLocks/>
          </p:cNvSpPr>
          <p:nvPr/>
        </p:nvSpPr>
        <p:spPr>
          <a:xfrm>
            <a:off x="6821905" y="5945071"/>
            <a:ext cx="3726393" cy="360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000" b="1">
                <a:solidFill>
                  <a:srgbClr val="C76524"/>
                </a:solidFill>
              </a:rPr>
              <a:t>Societal Engagement</a:t>
            </a:r>
          </a:p>
        </p:txBody>
      </p:sp>
      <p:grpSp>
        <p:nvGrpSpPr>
          <p:cNvPr id="35" name="Group 34">
            <a:extLst>
              <a:ext uri="{FF2B5EF4-FFF2-40B4-BE49-F238E27FC236}">
                <a16:creationId xmlns:a16="http://schemas.microsoft.com/office/drawing/2014/main" id="{A61C1C91-366D-394E-B017-643BE377B120}"/>
              </a:ext>
            </a:extLst>
          </p:cNvPr>
          <p:cNvGrpSpPr/>
          <p:nvPr/>
        </p:nvGrpSpPr>
        <p:grpSpPr>
          <a:xfrm>
            <a:off x="1641618" y="4292350"/>
            <a:ext cx="725486" cy="675746"/>
            <a:chOff x="5487726" y="1558132"/>
            <a:chExt cx="725486" cy="675746"/>
          </a:xfrm>
        </p:grpSpPr>
        <p:pic>
          <p:nvPicPr>
            <p:cNvPr id="36" name="Picture 35">
              <a:extLst>
                <a:ext uri="{FF2B5EF4-FFF2-40B4-BE49-F238E27FC236}">
                  <a16:creationId xmlns:a16="http://schemas.microsoft.com/office/drawing/2014/main" id="{4687EA4C-9001-E042-8A85-FB933B77FAB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590384" y="1648753"/>
              <a:ext cx="520170" cy="520170"/>
            </a:xfrm>
            <a:prstGeom prst="rect">
              <a:avLst/>
            </a:prstGeom>
          </p:spPr>
        </p:pic>
        <p:sp>
          <p:nvSpPr>
            <p:cNvPr id="37" name="Oval 36">
              <a:extLst>
                <a:ext uri="{FF2B5EF4-FFF2-40B4-BE49-F238E27FC236}">
                  <a16:creationId xmlns:a16="http://schemas.microsoft.com/office/drawing/2014/main" id="{CCFA93FB-F81B-8340-B0F5-CBC64AC040AD}"/>
                </a:ext>
              </a:extLst>
            </p:cNvPr>
            <p:cNvSpPr/>
            <p:nvPr/>
          </p:nvSpPr>
          <p:spPr>
            <a:xfrm>
              <a:off x="5487726" y="1558132"/>
              <a:ext cx="725486" cy="675746"/>
            </a:xfrm>
            <a:prstGeom prst="ellipse">
              <a:avLst/>
            </a:prstGeom>
            <a:noFill/>
            <a:ln w="38100">
              <a:solidFill>
                <a:srgbClr val="2F6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38" name="Group 37">
            <a:extLst>
              <a:ext uri="{FF2B5EF4-FFF2-40B4-BE49-F238E27FC236}">
                <a16:creationId xmlns:a16="http://schemas.microsoft.com/office/drawing/2014/main" id="{418C77A2-8EA7-C447-ABEA-BF888F4159FC}"/>
              </a:ext>
            </a:extLst>
          </p:cNvPr>
          <p:cNvGrpSpPr/>
          <p:nvPr/>
        </p:nvGrpSpPr>
        <p:grpSpPr>
          <a:xfrm>
            <a:off x="1641618" y="3163116"/>
            <a:ext cx="725486" cy="675746"/>
            <a:chOff x="1588542" y="1624410"/>
            <a:chExt cx="725486" cy="675746"/>
          </a:xfrm>
        </p:grpSpPr>
        <p:sp>
          <p:nvSpPr>
            <p:cNvPr id="39" name="Oval 38">
              <a:extLst>
                <a:ext uri="{FF2B5EF4-FFF2-40B4-BE49-F238E27FC236}">
                  <a16:creationId xmlns:a16="http://schemas.microsoft.com/office/drawing/2014/main" id="{350FC733-284E-8149-A0D0-90F7B609BEF6}"/>
                </a:ext>
              </a:extLst>
            </p:cNvPr>
            <p:cNvSpPr/>
            <p:nvPr/>
          </p:nvSpPr>
          <p:spPr>
            <a:xfrm>
              <a:off x="1588542" y="1624410"/>
              <a:ext cx="725486" cy="675746"/>
            </a:xfrm>
            <a:prstGeom prst="ellipse">
              <a:avLst/>
            </a:prstGeom>
            <a:noFill/>
            <a:ln w="38100">
              <a:solidFill>
                <a:srgbClr val="4A8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40" name="Picture 39">
              <a:extLst>
                <a:ext uri="{FF2B5EF4-FFF2-40B4-BE49-F238E27FC236}">
                  <a16:creationId xmlns:a16="http://schemas.microsoft.com/office/drawing/2014/main" id="{F40C38BB-A01A-AE4B-BECC-96C11B6AE655}"/>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688684" y="1671634"/>
              <a:ext cx="531155" cy="531155"/>
            </a:xfrm>
            <a:prstGeom prst="rect">
              <a:avLst/>
            </a:prstGeom>
          </p:spPr>
        </p:pic>
      </p:grpSp>
      <p:grpSp>
        <p:nvGrpSpPr>
          <p:cNvPr id="41" name="Group 40">
            <a:extLst>
              <a:ext uri="{FF2B5EF4-FFF2-40B4-BE49-F238E27FC236}">
                <a16:creationId xmlns:a16="http://schemas.microsoft.com/office/drawing/2014/main" id="{055BF6F2-C8A8-7B4E-911B-3AF0C2531CF4}"/>
              </a:ext>
            </a:extLst>
          </p:cNvPr>
          <p:cNvGrpSpPr/>
          <p:nvPr/>
        </p:nvGrpSpPr>
        <p:grpSpPr>
          <a:xfrm>
            <a:off x="1641618" y="5472960"/>
            <a:ext cx="725486" cy="675746"/>
            <a:chOff x="9564425" y="1591933"/>
            <a:chExt cx="725486" cy="675746"/>
          </a:xfrm>
        </p:grpSpPr>
        <p:pic>
          <p:nvPicPr>
            <p:cNvPr id="42" name="Picture 41">
              <a:extLst>
                <a:ext uri="{FF2B5EF4-FFF2-40B4-BE49-F238E27FC236}">
                  <a16:creationId xmlns:a16="http://schemas.microsoft.com/office/drawing/2014/main" id="{AFA405E2-0EF8-BC4C-AE20-EC33A9702D50}"/>
                </a:ext>
              </a:extLst>
            </p:cNvPr>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b="8395"/>
            <a:stretch/>
          </p:blipFill>
          <p:spPr>
            <a:xfrm>
              <a:off x="9658219" y="1690688"/>
              <a:ext cx="537655" cy="478235"/>
            </a:xfrm>
            <a:prstGeom prst="rect">
              <a:avLst/>
            </a:prstGeom>
          </p:spPr>
        </p:pic>
        <p:sp>
          <p:nvSpPr>
            <p:cNvPr id="43" name="Oval 42">
              <a:extLst>
                <a:ext uri="{FF2B5EF4-FFF2-40B4-BE49-F238E27FC236}">
                  <a16:creationId xmlns:a16="http://schemas.microsoft.com/office/drawing/2014/main" id="{46853C64-0CDD-0B44-9AC5-EF5572784A57}"/>
                </a:ext>
              </a:extLst>
            </p:cNvPr>
            <p:cNvSpPr/>
            <p:nvPr/>
          </p:nvSpPr>
          <p:spPr>
            <a:xfrm>
              <a:off x="9564425" y="1591933"/>
              <a:ext cx="725486" cy="675746"/>
            </a:xfrm>
            <a:prstGeom prst="ellipse">
              <a:avLst/>
            </a:prstGeom>
            <a:noFill/>
            <a:ln w="38100">
              <a:solidFill>
                <a:srgbClr val="C765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25" name="Content Placeholder 2"/>
          <p:cNvSpPr txBox="1">
            <a:spLocks/>
          </p:cNvSpPr>
          <p:nvPr/>
        </p:nvSpPr>
        <p:spPr>
          <a:xfrm>
            <a:off x="1752600" y="2191551"/>
            <a:ext cx="9403688" cy="876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a:solidFill>
                <a:schemeClr val="tx1">
                  <a:lumMod val="75000"/>
                  <a:lumOff val="25000"/>
                </a:schemeClr>
              </a:solidFill>
            </a:endParaRPr>
          </a:p>
          <a:p>
            <a:pPr marL="0" indent="0">
              <a:buNone/>
            </a:pPr>
            <a:r>
              <a:rPr lang="en-US" sz="2400">
                <a:solidFill>
                  <a:schemeClr val="tx1">
                    <a:lumMod val="75000"/>
                    <a:lumOff val="25000"/>
                  </a:schemeClr>
                </a:solidFill>
              </a:rPr>
              <a:t>Scoring your values:</a:t>
            </a:r>
          </a:p>
        </p:txBody>
      </p:sp>
      <p:sp>
        <p:nvSpPr>
          <p:cNvPr id="26" name="Content Placeholder 2"/>
          <p:cNvSpPr txBox="1">
            <a:spLocks/>
          </p:cNvSpPr>
          <p:nvPr/>
        </p:nvSpPr>
        <p:spPr>
          <a:xfrm>
            <a:off x="2590800" y="3078570"/>
            <a:ext cx="9403688" cy="876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a:solidFill>
                <a:schemeClr val="tx1">
                  <a:lumMod val="75000"/>
                  <a:lumOff val="25000"/>
                </a:schemeClr>
              </a:solidFill>
            </a:endParaRPr>
          </a:p>
          <a:p>
            <a:pPr marL="0" indent="0">
              <a:buNone/>
            </a:pPr>
            <a:r>
              <a:rPr lang="en-US" sz="2400">
                <a:solidFill>
                  <a:schemeClr val="tx1">
                    <a:lumMod val="75000"/>
                    <a:lumOff val="25000"/>
                  </a:schemeClr>
                </a:solidFill>
              </a:rPr>
              <a:t>Add up ratings for items 1 + 4 + 7 + 10 = ______________</a:t>
            </a:r>
          </a:p>
        </p:txBody>
      </p:sp>
      <p:sp>
        <p:nvSpPr>
          <p:cNvPr id="27" name="Content Placeholder 2"/>
          <p:cNvSpPr txBox="1">
            <a:spLocks/>
          </p:cNvSpPr>
          <p:nvPr/>
        </p:nvSpPr>
        <p:spPr>
          <a:xfrm>
            <a:off x="2562726" y="4229027"/>
            <a:ext cx="9403688" cy="876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a:p>
          <a:p>
            <a:pPr marL="0" indent="0">
              <a:buNone/>
            </a:pPr>
            <a:r>
              <a:rPr lang="en-US" sz="2400">
                <a:solidFill>
                  <a:schemeClr val="tx1">
                    <a:lumMod val="75000"/>
                    <a:lumOff val="25000"/>
                  </a:schemeClr>
                </a:solidFill>
              </a:rPr>
              <a:t>Add up ratings for items 2 + 5 + 8 + 11 = ______________</a:t>
            </a:r>
          </a:p>
        </p:txBody>
      </p:sp>
      <p:sp>
        <p:nvSpPr>
          <p:cNvPr id="44" name="Content Placeholder 2"/>
          <p:cNvSpPr txBox="1">
            <a:spLocks/>
          </p:cNvSpPr>
          <p:nvPr/>
        </p:nvSpPr>
        <p:spPr>
          <a:xfrm>
            <a:off x="2537263" y="5442418"/>
            <a:ext cx="9403688" cy="876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a:p>
          <a:p>
            <a:pPr marL="0" indent="0">
              <a:buNone/>
            </a:pPr>
            <a:r>
              <a:rPr lang="en-US" sz="2400">
                <a:solidFill>
                  <a:schemeClr val="tx1">
                    <a:lumMod val="75000"/>
                    <a:lumOff val="25000"/>
                  </a:schemeClr>
                </a:solidFill>
              </a:rPr>
              <a:t>Add up ratings for items 3 + 6 + 9 + 12 = ______________</a:t>
            </a:r>
          </a:p>
        </p:txBody>
      </p:sp>
    </p:spTree>
    <p:extLst>
      <p:ext uri="{BB962C8B-B14F-4D97-AF65-F5344CB8AC3E}">
        <p14:creationId xmlns:p14="http://schemas.microsoft.com/office/powerpoint/2010/main" val="33507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build="p"/>
      <p:bldP spid="33" grpId="0"/>
      <p:bldP spid="34" grpId="0"/>
      <p:bldP spid="25" grpId="0"/>
      <p:bldP spid="26" grpId="0"/>
      <p:bldP spid="27"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a:t>Let’s Start the Conversation</a:t>
            </a:r>
          </a:p>
        </p:txBody>
      </p:sp>
      <p:sp>
        <p:nvSpPr>
          <p:cNvPr id="4" name="Content Placeholder 3"/>
          <p:cNvSpPr>
            <a:spLocks noGrp="1"/>
          </p:cNvSpPr>
          <p:nvPr>
            <p:ph sz="half" idx="2"/>
          </p:nvPr>
        </p:nvSpPr>
        <p:spPr>
          <a:xfrm>
            <a:off x="6324600" y="1825625"/>
            <a:ext cx="5257800" cy="4351338"/>
          </a:xfrm>
        </p:spPr>
        <p:txBody>
          <a:bodyPr/>
          <a:lstStyle/>
          <a:p>
            <a:r>
              <a:rPr lang="en-US"/>
              <a:t>Meet your discussion partner</a:t>
            </a:r>
          </a:p>
          <a:p>
            <a:endParaRPr lang="en-US"/>
          </a:p>
          <a:p>
            <a:r>
              <a:rPr lang="en-US"/>
              <a:t>Name tags share same sticker</a:t>
            </a:r>
          </a:p>
          <a:p>
            <a:endParaRPr lang="en-US"/>
          </a:p>
          <a:p>
            <a:r>
              <a:rPr lang="en-US"/>
              <a:t>Several conversations throughout the day</a:t>
            </a:r>
          </a:p>
          <a:p>
            <a:endParaRPr lang="en-US"/>
          </a:p>
          <a:p>
            <a:endParaRPr lang="en-US"/>
          </a:p>
        </p:txBody>
      </p:sp>
      <p:pic>
        <p:nvPicPr>
          <p:cNvPr id="7" name="Picture 6"/>
          <p:cNvPicPr>
            <a:picLocks noChangeAspect="1"/>
          </p:cNvPicPr>
          <p:nvPr/>
        </p:nvPicPr>
        <p:blipFill>
          <a:blip r:embed="rId3"/>
          <a:stretch>
            <a:fillRect/>
          </a:stretch>
        </p:blipFill>
        <p:spPr>
          <a:xfrm>
            <a:off x="846881" y="1448594"/>
            <a:ext cx="5105400" cy="5105400"/>
          </a:xfrm>
          <a:prstGeom prst="rect">
            <a:avLst/>
          </a:prstGeom>
        </p:spPr>
      </p:pic>
    </p:spTree>
    <p:extLst>
      <p:ext uri="{BB962C8B-B14F-4D97-AF65-F5344CB8AC3E}">
        <p14:creationId xmlns:p14="http://schemas.microsoft.com/office/powerpoint/2010/main" val="3676765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02092" y="3335436"/>
            <a:ext cx="3581400" cy="390112"/>
          </a:xfrm>
        </p:spPr>
        <p:txBody>
          <a:bodyPr>
            <a:noAutofit/>
          </a:bodyPr>
          <a:lstStyle/>
          <a:p>
            <a:pPr marL="0" indent="0" algn="ctr">
              <a:buNone/>
            </a:pPr>
            <a:r>
              <a:rPr lang="en-US" b="1">
                <a:solidFill>
                  <a:schemeClr val="tx1">
                    <a:lumMod val="65000"/>
                    <a:lumOff val="35000"/>
                  </a:schemeClr>
                </a:solidFill>
                <a:latin typeface="+mj-lt"/>
              </a:rPr>
              <a:t>Intellectual Stimulation</a:t>
            </a:r>
          </a:p>
        </p:txBody>
      </p:sp>
      <p:sp>
        <p:nvSpPr>
          <p:cNvPr id="4" name="Content Placeholder 2"/>
          <p:cNvSpPr txBox="1">
            <a:spLocks/>
          </p:cNvSpPr>
          <p:nvPr/>
        </p:nvSpPr>
        <p:spPr>
          <a:xfrm>
            <a:off x="238780" y="3340893"/>
            <a:ext cx="3517370" cy="5335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b="1"/>
              <a:t>Personal Enrichment</a:t>
            </a:r>
          </a:p>
        </p:txBody>
      </p:sp>
      <p:sp>
        <p:nvSpPr>
          <p:cNvPr id="5" name="Content Placeholder 2"/>
          <p:cNvSpPr txBox="1">
            <a:spLocks/>
          </p:cNvSpPr>
          <p:nvPr/>
        </p:nvSpPr>
        <p:spPr>
          <a:xfrm>
            <a:off x="7924800" y="3340893"/>
            <a:ext cx="3726393" cy="574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b="1"/>
              <a:t>Societal Engagement</a:t>
            </a:r>
          </a:p>
        </p:txBody>
      </p:sp>
      <p:grpSp>
        <p:nvGrpSpPr>
          <p:cNvPr id="15" name="Group 14"/>
          <p:cNvGrpSpPr/>
          <p:nvPr/>
        </p:nvGrpSpPr>
        <p:grpSpPr>
          <a:xfrm>
            <a:off x="5530049" y="2514600"/>
            <a:ext cx="725486" cy="675746"/>
            <a:chOff x="5487726" y="1558132"/>
            <a:chExt cx="725486" cy="675746"/>
          </a:xfrm>
        </p:grpSpPr>
        <p:pic>
          <p:nvPicPr>
            <p:cNvPr id="8" name="Picture 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590384" y="1648753"/>
              <a:ext cx="520170" cy="520170"/>
            </a:xfrm>
            <a:prstGeom prst="rect">
              <a:avLst/>
            </a:prstGeom>
          </p:spPr>
        </p:pic>
        <p:sp>
          <p:nvSpPr>
            <p:cNvPr id="9" name="Oval 8"/>
            <p:cNvSpPr/>
            <p:nvPr/>
          </p:nvSpPr>
          <p:spPr>
            <a:xfrm>
              <a:off x="5487726" y="1558132"/>
              <a:ext cx="725486" cy="675746"/>
            </a:xfrm>
            <a:prstGeom prst="ellipse">
              <a:avLst/>
            </a:prstGeom>
            <a:noFill/>
            <a:ln w="38100">
              <a:solidFill>
                <a:srgbClr val="2F6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1634722" y="2514600"/>
            <a:ext cx="725486" cy="675746"/>
            <a:chOff x="1588542" y="1624410"/>
            <a:chExt cx="725486" cy="675746"/>
          </a:xfrm>
        </p:grpSpPr>
        <p:sp>
          <p:nvSpPr>
            <p:cNvPr id="11" name="Oval 10"/>
            <p:cNvSpPr/>
            <p:nvPr/>
          </p:nvSpPr>
          <p:spPr>
            <a:xfrm>
              <a:off x="1588542" y="1624410"/>
              <a:ext cx="725486" cy="675746"/>
            </a:xfrm>
            <a:prstGeom prst="ellipse">
              <a:avLst/>
            </a:prstGeom>
            <a:noFill/>
            <a:ln w="38100">
              <a:solidFill>
                <a:srgbClr val="4A8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688684" y="1671634"/>
              <a:ext cx="531155" cy="531155"/>
            </a:xfrm>
            <a:prstGeom prst="rect">
              <a:avLst/>
            </a:prstGeom>
          </p:spPr>
        </p:pic>
      </p:grpSp>
      <p:grpSp>
        <p:nvGrpSpPr>
          <p:cNvPr id="17" name="Group 16"/>
          <p:cNvGrpSpPr/>
          <p:nvPr/>
        </p:nvGrpSpPr>
        <p:grpSpPr>
          <a:xfrm>
            <a:off x="9425376" y="2514600"/>
            <a:ext cx="725486" cy="675746"/>
            <a:chOff x="9564425" y="1591933"/>
            <a:chExt cx="725486" cy="675746"/>
          </a:xfrm>
        </p:grpSpPr>
        <p:pic>
          <p:nvPicPr>
            <p:cNvPr id="13" name="Picture 12"/>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b="8395"/>
            <a:stretch/>
          </p:blipFill>
          <p:spPr>
            <a:xfrm>
              <a:off x="9658219" y="1690688"/>
              <a:ext cx="537655" cy="478235"/>
            </a:xfrm>
            <a:prstGeom prst="rect">
              <a:avLst/>
            </a:prstGeom>
          </p:spPr>
        </p:pic>
        <p:sp>
          <p:nvSpPr>
            <p:cNvPr id="14" name="Oval 13"/>
            <p:cNvSpPr/>
            <p:nvPr/>
          </p:nvSpPr>
          <p:spPr>
            <a:xfrm>
              <a:off x="9564425" y="1591933"/>
              <a:ext cx="725486" cy="675746"/>
            </a:xfrm>
            <a:prstGeom prst="ellipse">
              <a:avLst/>
            </a:prstGeom>
            <a:noFill/>
            <a:ln w="38100">
              <a:solidFill>
                <a:srgbClr val="C765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Content Placeholder 2"/>
          <p:cNvSpPr txBox="1">
            <a:spLocks/>
          </p:cNvSpPr>
          <p:nvPr/>
        </p:nvSpPr>
        <p:spPr>
          <a:xfrm>
            <a:off x="428798" y="4005294"/>
            <a:ext cx="3547872" cy="29077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900">
                <a:solidFill>
                  <a:schemeClr val="tx1">
                    <a:lumMod val="75000"/>
                    <a:lumOff val="25000"/>
                  </a:schemeClr>
                </a:solidFill>
              </a:rPr>
              <a:t>Achieving financial security</a:t>
            </a:r>
          </a:p>
          <a:p>
            <a:r>
              <a:rPr lang="en-US" sz="1900">
                <a:solidFill>
                  <a:schemeClr val="tx1">
                    <a:lumMod val="75000"/>
                    <a:lumOff val="25000"/>
                  </a:schemeClr>
                </a:solidFill>
              </a:rPr>
              <a:t>Pursuing a meaningful career</a:t>
            </a:r>
          </a:p>
          <a:p>
            <a:r>
              <a:rPr lang="en-US" sz="1900">
                <a:solidFill>
                  <a:schemeClr val="tx1">
                    <a:lumMod val="75000"/>
                    <a:lumOff val="25000"/>
                  </a:schemeClr>
                </a:solidFill>
              </a:rPr>
              <a:t>Fulfilling a professional ‘calling’</a:t>
            </a:r>
          </a:p>
          <a:p>
            <a:r>
              <a:rPr lang="en-US" sz="1900">
                <a:solidFill>
                  <a:schemeClr val="tx1">
                    <a:lumMod val="75000"/>
                    <a:lumOff val="25000"/>
                  </a:schemeClr>
                </a:solidFill>
              </a:rPr>
              <a:t>Upholding the dignity of the profession</a:t>
            </a:r>
          </a:p>
        </p:txBody>
      </p:sp>
      <p:sp>
        <p:nvSpPr>
          <p:cNvPr id="19" name="Content Placeholder 2"/>
          <p:cNvSpPr txBox="1">
            <a:spLocks/>
          </p:cNvSpPr>
          <p:nvPr/>
        </p:nvSpPr>
        <p:spPr>
          <a:xfrm>
            <a:off x="4192664" y="3968649"/>
            <a:ext cx="3549600" cy="2908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900">
                <a:solidFill>
                  <a:schemeClr val="tx1">
                    <a:lumMod val="75000"/>
                    <a:lumOff val="25000"/>
                  </a:schemeClr>
                </a:solidFill>
              </a:rPr>
              <a:t>Finding evidence-based solutions to complex problems</a:t>
            </a:r>
          </a:p>
          <a:p>
            <a:r>
              <a:rPr lang="en-US" sz="1900">
                <a:solidFill>
                  <a:schemeClr val="tx1">
                    <a:lumMod val="75000"/>
                    <a:lumOff val="25000"/>
                  </a:schemeClr>
                </a:solidFill>
              </a:rPr>
              <a:t>Satisfying intellectual curiosity</a:t>
            </a:r>
          </a:p>
          <a:p>
            <a:r>
              <a:rPr lang="en-US" sz="1900">
                <a:solidFill>
                  <a:schemeClr val="tx1">
                    <a:lumMod val="75000"/>
                    <a:lumOff val="25000"/>
                  </a:schemeClr>
                </a:solidFill>
              </a:rPr>
              <a:t>Creating transformative technical innovations</a:t>
            </a:r>
          </a:p>
          <a:p>
            <a:r>
              <a:rPr lang="en-US" sz="1900">
                <a:solidFill>
                  <a:schemeClr val="tx1">
                    <a:lumMod val="75000"/>
                    <a:lumOff val="25000"/>
                  </a:schemeClr>
                </a:solidFill>
              </a:rPr>
              <a:t>Making valued contributions</a:t>
            </a:r>
          </a:p>
        </p:txBody>
      </p:sp>
      <p:sp>
        <p:nvSpPr>
          <p:cNvPr id="20" name="Content Placeholder 2"/>
          <p:cNvSpPr txBox="1">
            <a:spLocks/>
          </p:cNvSpPr>
          <p:nvPr/>
        </p:nvSpPr>
        <p:spPr>
          <a:xfrm>
            <a:off x="8064328" y="4022228"/>
            <a:ext cx="3548993" cy="29077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900">
                <a:solidFill>
                  <a:schemeClr val="tx1">
                    <a:lumMod val="75000"/>
                    <a:lumOff val="25000"/>
                  </a:schemeClr>
                </a:solidFill>
              </a:rPr>
              <a:t>Serving the community</a:t>
            </a:r>
          </a:p>
          <a:p>
            <a:r>
              <a:rPr lang="en-US" sz="1900">
                <a:solidFill>
                  <a:schemeClr val="tx1">
                    <a:lumMod val="75000"/>
                    <a:lumOff val="25000"/>
                  </a:schemeClr>
                </a:solidFill>
              </a:rPr>
              <a:t>Promoting societal equity</a:t>
            </a:r>
          </a:p>
          <a:p>
            <a:r>
              <a:rPr lang="en-US" sz="1900">
                <a:solidFill>
                  <a:schemeClr val="tx1">
                    <a:lumMod val="75000"/>
                    <a:lumOff val="25000"/>
                  </a:schemeClr>
                </a:solidFill>
              </a:rPr>
              <a:t>Advancing societal welfare</a:t>
            </a:r>
          </a:p>
          <a:p>
            <a:r>
              <a:rPr lang="en-US" sz="1900">
                <a:solidFill>
                  <a:schemeClr val="tx1">
                    <a:lumMod val="75000"/>
                    <a:lumOff val="25000"/>
                  </a:schemeClr>
                </a:solidFill>
              </a:rPr>
              <a:t>Supporting a sustainable future</a:t>
            </a:r>
          </a:p>
        </p:txBody>
      </p:sp>
      <p:sp>
        <p:nvSpPr>
          <p:cNvPr id="22" name="Content Placeholder 2"/>
          <p:cNvSpPr txBox="1">
            <a:spLocks/>
          </p:cNvSpPr>
          <p:nvPr/>
        </p:nvSpPr>
        <p:spPr>
          <a:xfrm>
            <a:off x="428798" y="602484"/>
            <a:ext cx="11184522" cy="1607316"/>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4500" b="1" dirty="0"/>
              <a:t>Question Set 1 </a:t>
            </a:r>
            <a:r>
              <a:rPr lang="en-US" sz="3800" dirty="0"/>
              <a:t>      </a:t>
            </a:r>
            <a:r>
              <a:rPr lang="en-US" sz="3800" dirty="0">
                <a:solidFill>
                  <a:schemeClr val="tx1">
                    <a:lumMod val="75000"/>
                    <a:lumOff val="25000"/>
                  </a:schemeClr>
                </a:solidFill>
              </a:rPr>
              <a:t>Answer both, then swap roles (5 min)</a:t>
            </a:r>
          </a:p>
          <a:p>
            <a:pPr marL="0" indent="0" algn="ctr">
              <a:buNone/>
            </a:pPr>
            <a:endParaRPr lang="en-US" sz="2200" b="1" dirty="0">
              <a:solidFill>
                <a:schemeClr val="tx1"/>
              </a:solidFill>
            </a:endParaRPr>
          </a:p>
          <a:p>
            <a:pPr marL="0" indent="0">
              <a:buNone/>
            </a:pPr>
            <a:r>
              <a:rPr lang="en-US" sz="3200" dirty="0">
                <a:solidFill>
                  <a:schemeClr val="tx1"/>
                </a:solidFill>
              </a:rPr>
              <a:t>Person 1 starts: 	  Why is </a:t>
            </a:r>
            <a:r>
              <a:rPr lang="en-US" sz="3200" u="sng" dirty="0">
                <a:solidFill>
                  <a:schemeClr val="tx1"/>
                </a:solidFill>
              </a:rPr>
              <a:t>your own</a:t>
            </a:r>
            <a:r>
              <a:rPr lang="en-US" sz="3200" dirty="0">
                <a:solidFill>
                  <a:schemeClr val="tx1"/>
                </a:solidFill>
              </a:rPr>
              <a:t> top-rated value important for </a:t>
            </a:r>
            <a:r>
              <a:rPr lang="en-US" sz="3200" b="1" i="1" dirty="0">
                <a:solidFill>
                  <a:schemeClr val="tx1"/>
                </a:solidFill>
              </a:rPr>
              <a:t>connecting</a:t>
            </a:r>
            <a:r>
              <a:rPr lang="en-US" sz="3200" dirty="0">
                <a:solidFill>
                  <a:schemeClr val="tx1"/>
                </a:solidFill>
              </a:rPr>
              <a:t> </a:t>
            </a:r>
            <a:r>
              <a:rPr lang="en-US" sz="3200" b="1" i="1" dirty="0">
                <a:solidFill>
                  <a:schemeClr val="tx1"/>
                </a:solidFill>
              </a:rPr>
              <a:t>you</a:t>
            </a:r>
            <a:r>
              <a:rPr lang="en-US" sz="3200" dirty="0">
                <a:solidFill>
                  <a:schemeClr val="tx1"/>
                </a:solidFill>
              </a:rPr>
              <a:t> to your field?</a:t>
            </a:r>
          </a:p>
          <a:p>
            <a:pPr marL="0" indent="0">
              <a:buNone/>
            </a:pPr>
            <a:r>
              <a:rPr lang="en-US" sz="3200" dirty="0">
                <a:solidFill>
                  <a:schemeClr val="tx1"/>
                </a:solidFill>
              </a:rPr>
              <a:t>Person 2 responds:   Why is </a:t>
            </a:r>
            <a:r>
              <a:rPr lang="en-US" sz="3200" u="sng" dirty="0">
                <a:solidFill>
                  <a:schemeClr val="tx1"/>
                </a:solidFill>
              </a:rPr>
              <a:t>Person 1’s</a:t>
            </a:r>
            <a:r>
              <a:rPr lang="en-US" sz="3200" dirty="0">
                <a:solidFill>
                  <a:schemeClr val="tx1"/>
                </a:solidFill>
              </a:rPr>
              <a:t> top value </a:t>
            </a:r>
            <a:r>
              <a:rPr lang="en-US" sz="3200" b="1" i="1" dirty="0">
                <a:solidFill>
                  <a:schemeClr val="tx1"/>
                </a:solidFill>
              </a:rPr>
              <a:t>important to the field </a:t>
            </a:r>
            <a:r>
              <a:rPr lang="en-US" sz="3200" dirty="0">
                <a:solidFill>
                  <a:schemeClr val="tx1"/>
                </a:solidFill>
              </a:rPr>
              <a:t>as a whole?</a:t>
            </a:r>
          </a:p>
          <a:p>
            <a:pPr marL="0" indent="0">
              <a:buNone/>
            </a:pPr>
            <a:endParaRPr lang="en-US" sz="4000" dirty="0">
              <a:solidFill>
                <a:schemeClr val="tx1"/>
              </a:solidFill>
            </a:endParaRPr>
          </a:p>
        </p:txBody>
      </p:sp>
      <p:sp>
        <p:nvSpPr>
          <p:cNvPr id="23" name="Rectangle 22"/>
          <p:cNvSpPr/>
          <p:nvPr/>
        </p:nvSpPr>
        <p:spPr>
          <a:xfrm>
            <a:off x="428798" y="300844"/>
            <a:ext cx="11382201" cy="2061355"/>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8C9F40FB-1A70-074A-AD18-195C1925AC39}"/>
              </a:ext>
            </a:extLst>
          </p:cNvPr>
          <p:cNvSpPr txBox="1">
            <a:spLocks/>
          </p:cNvSpPr>
          <p:nvPr/>
        </p:nvSpPr>
        <p:spPr>
          <a:xfrm>
            <a:off x="459037" y="5989320"/>
            <a:ext cx="3352800" cy="640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b="1" dirty="0">
              <a:solidFill>
                <a:schemeClr val="tx1">
                  <a:lumMod val="75000"/>
                  <a:lumOff val="25000"/>
                </a:schemeClr>
              </a:solidFill>
            </a:endParaRPr>
          </a:p>
          <a:p>
            <a:pPr marL="0" indent="0" algn="ctr">
              <a:buNone/>
            </a:pPr>
            <a:r>
              <a:rPr lang="en-US" sz="2400" b="1" dirty="0">
                <a:solidFill>
                  <a:srgbClr val="498522"/>
                </a:solidFill>
              </a:rPr>
              <a:t>Sum items 1, 4, 7, 10</a:t>
            </a:r>
          </a:p>
        </p:txBody>
      </p:sp>
      <p:sp>
        <p:nvSpPr>
          <p:cNvPr id="24" name="Content Placeholder 2">
            <a:extLst>
              <a:ext uri="{FF2B5EF4-FFF2-40B4-BE49-F238E27FC236}">
                <a16:creationId xmlns:a16="http://schemas.microsoft.com/office/drawing/2014/main" id="{15B13E7A-EABB-4A4B-872F-CC855FC3A3A5}"/>
              </a:ext>
            </a:extLst>
          </p:cNvPr>
          <p:cNvSpPr txBox="1">
            <a:spLocks/>
          </p:cNvSpPr>
          <p:nvPr/>
        </p:nvSpPr>
        <p:spPr>
          <a:xfrm>
            <a:off x="4268826" y="5989320"/>
            <a:ext cx="3352800" cy="640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b="1" dirty="0"/>
          </a:p>
          <a:p>
            <a:pPr marL="0" indent="0" algn="ctr">
              <a:buNone/>
            </a:pPr>
            <a:r>
              <a:rPr lang="en-US" sz="2400" b="1" dirty="0">
                <a:solidFill>
                  <a:srgbClr val="376DA3"/>
                </a:solidFill>
              </a:rPr>
              <a:t>Sum items 2, 5, 8, 11</a:t>
            </a:r>
          </a:p>
        </p:txBody>
      </p:sp>
      <p:sp>
        <p:nvSpPr>
          <p:cNvPr id="25" name="Content Placeholder 2">
            <a:extLst>
              <a:ext uri="{FF2B5EF4-FFF2-40B4-BE49-F238E27FC236}">
                <a16:creationId xmlns:a16="http://schemas.microsoft.com/office/drawing/2014/main" id="{A35DC776-FEE2-E648-9C5A-97845F707001}"/>
              </a:ext>
            </a:extLst>
          </p:cNvPr>
          <p:cNvSpPr txBox="1">
            <a:spLocks/>
          </p:cNvSpPr>
          <p:nvPr/>
        </p:nvSpPr>
        <p:spPr>
          <a:xfrm>
            <a:off x="8078615" y="5989320"/>
            <a:ext cx="3352800" cy="640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400" b="1" dirty="0"/>
          </a:p>
          <a:p>
            <a:pPr marL="0" indent="0" algn="ctr">
              <a:buNone/>
            </a:pPr>
            <a:r>
              <a:rPr lang="en-US" sz="2400" b="1" dirty="0">
                <a:solidFill>
                  <a:srgbClr val="C16225"/>
                </a:solidFill>
              </a:rPr>
              <a:t>Sum items 3, 6, 9, 12</a:t>
            </a:r>
          </a:p>
        </p:txBody>
      </p:sp>
    </p:spTree>
    <p:extLst>
      <p:ext uri="{BB962C8B-B14F-4D97-AF65-F5344CB8AC3E}">
        <p14:creationId xmlns:p14="http://schemas.microsoft.com/office/powerpoint/2010/main" val="477378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838200" y="5257800"/>
            <a:ext cx="2731557" cy="3929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400" b="1">
                <a:solidFill>
                  <a:schemeClr val="tx1">
                    <a:lumMod val="75000"/>
                    <a:lumOff val="25000"/>
                  </a:schemeClr>
                </a:solidFill>
              </a:rPr>
              <a:t>Personal Enrichment</a:t>
            </a:r>
            <a:endParaRPr lang="en-US" sz="2400">
              <a:solidFill>
                <a:schemeClr val="tx1">
                  <a:lumMod val="75000"/>
                  <a:lumOff val="25000"/>
                </a:schemeClr>
              </a:solidFill>
            </a:endParaRPr>
          </a:p>
        </p:txBody>
      </p:sp>
      <p:sp>
        <p:nvSpPr>
          <p:cNvPr id="5" name="Content Placeholder 2"/>
          <p:cNvSpPr txBox="1">
            <a:spLocks/>
          </p:cNvSpPr>
          <p:nvPr/>
        </p:nvSpPr>
        <p:spPr>
          <a:xfrm>
            <a:off x="8367423" y="5257800"/>
            <a:ext cx="3071511" cy="4628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400" b="1">
                <a:solidFill>
                  <a:schemeClr val="tx1">
                    <a:lumMod val="85000"/>
                    <a:lumOff val="15000"/>
                  </a:schemeClr>
                </a:solidFill>
              </a:rPr>
              <a:t>Societal Engagement</a:t>
            </a:r>
            <a:endParaRPr lang="en-US" sz="2400">
              <a:solidFill>
                <a:schemeClr val="tx1">
                  <a:lumMod val="85000"/>
                  <a:lumOff val="15000"/>
                </a:schemeClr>
              </a:solidFill>
            </a:endParaRPr>
          </a:p>
        </p:txBody>
      </p:sp>
      <p:grpSp>
        <p:nvGrpSpPr>
          <p:cNvPr id="15" name="Group 14"/>
          <p:cNvGrpSpPr/>
          <p:nvPr/>
        </p:nvGrpSpPr>
        <p:grpSpPr>
          <a:xfrm>
            <a:off x="5653104" y="250414"/>
            <a:ext cx="725486" cy="675746"/>
            <a:chOff x="5487726" y="1558132"/>
            <a:chExt cx="725486" cy="675746"/>
          </a:xfrm>
        </p:grpSpPr>
        <p:pic>
          <p:nvPicPr>
            <p:cNvPr id="8" name="Picture 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590384" y="1648753"/>
              <a:ext cx="520170" cy="520170"/>
            </a:xfrm>
            <a:prstGeom prst="rect">
              <a:avLst/>
            </a:prstGeom>
          </p:spPr>
        </p:pic>
        <p:sp>
          <p:nvSpPr>
            <p:cNvPr id="9" name="Oval 8"/>
            <p:cNvSpPr/>
            <p:nvPr/>
          </p:nvSpPr>
          <p:spPr>
            <a:xfrm>
              <a:off x="5487726" y="1558132"/>
              <a:ext cx="725486" cy="675746"/>
            </a:xfrm>
            <a:prstGeom prst="ellipse">
              <a:avLst/>
            </a:prstGeom>
            <a:noFill/>
            <a:ln w="38100">
              <a:solidFill>
                <a:srgbClr val="2F6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6" name="Group 15"/>
          <p:cNvGrpSpPr/>
          <p:nvPr/>
        </p:nvGrpSpPr>
        <p:grpSpPr>
          <a:xfrm>
            <a:off x="1941647" y="4482114"/>
            <a:ext cx="725486" cy="675746"/>
            <a:chOff x="1588542" y="1624410"/>
            <a:chExt cx="725486" cy="675746"/>
          </a:xfrm>
        </p:grpSpPr>
        <p:sp>
          <p:nvSpPr>
            <p:cNvPr id="11" name="Oval 10"/>
            <p:cNvSpPr/>
            <p:nvPr/>
          </p:nvSpPr>
          <p:spPr>
            <a:xfrm>
              <a:off x="1588542" y="1624410"/>
              <a:ext cx="725486" cy="675746"/>
            </a:xfrm>
            <a:prstGeom prst="ellipse">
              <a:avLst/>
            </a:prstGeom>
            <a:noFill/>
            <a:ln w="38100">
              <a:solidFill>
                <a:srgbClr val="4A8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2" name="Picture 11"/>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688684" y="1671634"/>
              <a:ext cx="531155" cy="531155"/>
            </a:xfrm>
            <a:prstGeom prst="rect">
              <a:avLst/>
            </a:prstGeom>
          </p:spPr>
        </p:pic>
      </p:grpSp>
      <p:grpSp>
        <p:nvGrpSpPr>
          <p:cNvPr id="17" name="Group 16"/>
          <p:cNvGrpSpPr/>
          <p:nvPr/>
        </p:nvGrpSpPr>
        <p:grpSpPr>
          <a:xfrm>
            <a:off x="9449041" y="4482114"/>
            <a:ext cx="725486" cy="675746"/>
            <a:chOff x="9564425" y="1591933"/>
            <a:chExt cx="725486" cy="675746"/>
          </a:xfrm>
        </p:grpSpPr>
        <p:pic>
          <p:nvPicPr>
            <p:cNvPr id="13" name="Picture 12"/>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b="8395"/>
            <a:stretch/>
          </p:blipFill>
          <p:spPr>
            <a:xfrm>
              <a:off x="9658219" y="1690688"/>
              <a:ext cx="537655" cy="478235"/>
            </a:xfrm>
            <a:prstGeom prst="rect">
              <a:avLst/>
            </a:prstGeom>
          </p:spPr>
        </p:pic>
        <p:sp>
          <p:nvSpPr>
            <p:cNvPr id="14" name="Oval 13"/>
            <p:cNvSpPr/>
            <p:nvPr/>
          </p:nvSpPr>
          <p:spPr>
            <a:xfrm>
              <a:off x="9564425" y="1591933"/>
              <a:ext cx="725486" cy="675746"/>
            </a:xfrm>
            <a:prstGeom prst="ellipse">
              <a:avLst/>
            </a:prstGeom>
            <a:noFill/>
            <a:ln w="38100">
              <a:solidFill>
                <a:srgbClr val="C765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2" name="Group 21"/>
          <p:cNvGrpSpPr/>
          <p:nvPr/>
        </p:nvGrpSpPr>
        <p:grpSpPr>
          <a:xfrm>
            <a:off x="3487222" y="1936044"/>
            <a:ext cx="5003349" cy="4684114"/>
            <a:chOff x="3854744" y="725556"/>
            <a:chExt cx="4482512" cy="4328646"/>
          </a:xfrm>
        </p:grpSpPr>
        <p:pic>
          <p:nvPicPr>
            <p:cNvPr id="7" name="Picture 6"/>
            <p:cNvPicPr>
              <a:picLocks noChangeAspect="1"/>
            </p:cNvPicPr>
            <p:nvPr/>
          </p:nvPicPr>
          <p:blipFill>
            <a:blip r:embed="rId6" cstate="print">
              <a:duotone>
                <a:schemeClr val="accent5">
                  <a:shade val="45000"/>
                  <a:satMod val="135000"/>
                </a:schemeClr>
                <a:prstClr val="white"/>
              </a:duotone>
              <a:alphaModFix amt="35000"/>
              <a:extLst>
                <a:ext uri="{28A0092B-C50C-407E-A947-70E740481C1C}">
                  <a14:useLocalDpi xmlns:a14="http://schemas.microsoft.com/office/drawing/2010/main" val="0"/>
                </a:ext>
              </a:extLst>
            </a:blip>
            <a:stretch>
              <a:fillRect/>
            </a:stretch>
          </p:blipFill>
          <p:spPr>
            <a:xfrm>
              <a:off x="4668449" y="725556"/>
              <a:ext cx="2934087" cy="2934087"/>
            </a:xfrm>
            <a:prstGeom prst="rect">
              <a:avLst/>
            </a:prstGeom>
          </p:spPr>
        </p:pic>
        <p:pic>
          <p:nvPicPr>
            <p:cNvPr id="19" name="Picture 18"/>
            <p:cNvPicPr>
              <a:picLocks noChangeAspect="1"/>
            </p:cNvPicPr>
            <p:nvPr/>
          </p:nvPicPr>
          <p:blipFill>
            <a:blip r:embed="rId6" cstate="print">
              <a:duotone>
                <a:schemeClr val="accent2">
                  <a:shade val="45000"/>
                  <a:satMod val="135000"/>
                </a:schemeClr>
                <a:prstClr val="white"/>
              </a:duotone>
              <a:alphaModFix amt="35000"/>
              <a:extLst>
                <a:ext uri="{28A0092B-C50C-407E-A947-70E740481C1C}">
                  <a14:useLocalDpi xmlns:a14="http://schemas.microsoft.com/office/drawing/2010/main" val="0"/>
                </a:ext>
              </a:extLst>
            </a:blip>
            <a:stretch>
              <a:fillRect/>
            </a:stretch>
          </p:blipFill>
          <p:spPr>
            <a:xfrm>
              <a:off x="5404453" y="2121399"/>
              <a:ext cx="2932803" cy="2932803"/>
            </a:xfrm>
            <a:prstGeom prst="rect">
              <a:avLst/>
            </a:prstGeom>
          </p:spPr>
        </p:pic>
        <p:pic>
          <p:nvPicPr>
            <p:cNvPr id="20" name="Picture 19"/>
            <p:cNvPicPr>
              <a:picLocks noChangeAspect="1"/>
            </p:cNvPicPr>
            <p:nvPr/>
          </p:nvPicPr>
          <p:blipFill>
            <a:blip r:embed="rId7" cstate="print">
              <a:duotone>
                <a:schemeClr val="accent6">
                  <a:shade val="45000"/>
                  <a:satMod val="135000"/>
                </a:schemeClr>
                <a:prstClr val="white"/>
              </a:duotone>
              <a:alphaModFix amt="35000"/>
              <a:extLst>
                <a:ext uri="{28A0092B-C50C-407E-A947-70E740481C1C}">
                  <a14:useLocalDpi xmlns:a14="http://schemas.microsoft.com/office/drawing/2010/main" val="0"/>
                </a:ext>
              </a:extLst>
            </a:blip>
            <a:stretch>
              <a:fillRect/>
            </a:stretch>
          </p:blipFill>
          <p:spPr>
            <a:xfrm>
              <a:off x="3854744" y="2127125"/>
              <a:ext cx="2927077" cy="2927077"/>
            </a:xfrm>
            <a:prstGeom prst="rect">
              <a:avLst/>
            </a:prstGeom>
          </p:spPr>
        </p:pic>
      </p:grpSp>
      <p:sp>
        <p:nvSpPr>
          <p:cNvPr id="23" name="TextBox 22"/>
          <p:cNvSpPr txBox="1"/>
          <p:nvPr/>
        </p:nvSpPr>
        <p:spPr>
          <a:xfrm>
            <a:off x="328943" y="2954477"/>
            <a:ext cx="3897733" cy="1200329"/>
          </a:xfrm>
          <a:prstGeom prst="rect">
            <a:avLst/>
          </a:prstGeom>
          <a:noFill/>
        </p:spPr>
        <p:txBody>
          <a:bodyPr wrap="square" rtlCol="0">
            <a:spAutoFit/>
          </a:bodyPr>
          <a:lstStyle/>
          <a:p>
            <a:pPr algn="ctr"/>
            <a:r>
              <a:rPr lang="en-US" sz="2400">
                <a:solidFill>
                  <a:schemeClr val="tx1">
                    <a:lumMod val="75000"/>
                    <a:lumOff val="25000"/>
                  </a:schemeClr>
                </a:solidFill>
                <a:latin typeface="+mj-lt"/>
              </a:rPr>
              <a:t>Allows us to </a:t>
            </a:r>
            <a:r>
              <a:rPr lang="en-US" sz="2400">
                <a:solidFill>
                  <a:srgbClr val="4A8522"/>
                </a:solidFill>
                <a:latin typeface="+mj-lt"/>
              </a:rPr>
              <a:t>advance in the profession and</a:t>
            </a:r>
            <a:r>
              <a:rPr lang="en-US" sz="2400">
                <a:solidFill>
                  <a:schemeClr val="tx1">
                    <a:lumMod val="65000"/>
                    <a:lumOff val="35000"/>
                  </a:schemeClr>
                </a:solidFill>
                <a:latin typeface="+mj-lt"/>
              </a:rPr>
              <a:t> </a:t>
            </a:r>
            <a:r>
              <a:rPr lang="en-US" sz="2400">
                <a:solidFill>
                  <a:srgbClr val="4A8522"/>
                </a:solidFill>
                <a:latin typeface="+mj-lt"/>
              </a:rPr>
              <a:t>pursue our professional goals</a:t>
            </a:r>
          </a:p>
        </p:txBody>
      </p:sp>
      <p:sp>
        <p:nvSpPr>
          <p:cNvPr id="24" name="TextBox 23"/>
          <p:cNvSpPr txBox="1"/>
          <p:nvPr/>
        </p:nvSpPr>
        <p:spPr>
          <a:xfrm>
            <a:off x="8185117" y="2954477"/>
            <a:ext cx="3253818" cy="1200329"/>
          </a:xfrm>
          <a:prstGeom prst="rect">
            <a:avLst/>
          </a:prstGeom>
          <a:noFill/>
        </p:spPr>
        <p:txBody>
          <a:bodyPr wrap="square" rtlCol="0">
            <a:spAutoFit/>
          </a:bodyPr>
          <a:lstStyle/>
          <a:p>
            <a:pPr algn="ctr"/>
            <a:r>
              <a:rPr lang="is-IS" sz="2400" dirty="0">
                <a:solidFill>
                  <a:schemeClr val="tx1">
                    <a:lumMod val="75000"/>
                    <a:lumOff val="25000"/>
                  </a:schemeClr>
                </a:solidFill>
                <a:latin typeface="+mj-lt"/>
              </a:rPr>
              <a:t>Allows us to </a:t>
            </a:r>
            <a:r>
              <a:rPr lang="is-IS" sz="2400" dirty="0">
                <a:solidFill>
                  <a:srgbClr val="C76525"/>
                </a:solidFill>
                <a:latin typeface="+mj-lt"/>
              </a:rPr>
              <a:t>serve clients in the community and</a:t>
            </a:r>
            <a:r>
              <a:rPr lang="is-IS" sz="2400" dirty="0">
                <a:solidFill>
                  <a:schemeClr val="tx1">
                    <a:lumMod val="65000"/>
                    <a:lumOff val="35000"/>
                  </a:schemeClr>
                </a:solidFill>
                <a:latin typeface="+mj-lt"/>
              </a:rPr>
              <a:t> </a:t>
            </a:r>
            <a:r>
              <a:rPr lang="is-IS" sz="2400" dirty="0">
                <a:solidFill>
                  <a:srgbClr val="C76525"/>
                </a:solidFill>
                <a:latin typeface="+mj-lt"/>
              </a:rPr>
              <a:t>contribute to society</a:t>
            </a:r>
            <a:endParaRPr lang="en-US" sz="2400" dirty="0">
              <a:solidFill>
                <a:srgbClr val="C76525"/>
              </a:solidFill>
              <a:latin typeface="+mj-lt"/>
            </a:endParaRPr>
          </a:p>
        </p:txBody>
      </p:sp>
      <p:sp>
        <p:nvSpPr>
          <p:cNvPr id="2" name="Rounded Rectangle 1">
            <a:extLst>
              <a:ext uri="{FF2B5EF4-FFF2-40B4-BE49-F238E27FC236}">
                <a16:creationId xmlns:a16="http://schemas.microsoft.com/office/drawing/2014/main" id="{898F1F9A-9CD9-C04C-AF28-2BF6003B9907}"/>
              </a:ext>
            </a:extLst>
          </p:cNvPr>
          <p:cNvSpPr/>
          <p:nvPr/>
        </p:nvSpPr>
        <p:spPr>
          <a:xfrm>
            <a:off x="5042410" y="4154806"/>
            <a:ext cx="2000250" cy="458043"/>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lumMod val="65000"/>
                    <a:lumOff val="35000"/>
                  </a:schemeClr>
                </a:solidFill>
                <a:latin typeface="+mj-lt"/>
              </a:rPr>
              <a:t>Shared Goals</a:t>
            </a:r>
          </a:p>
        </p:txBody>
      </p:sp>
      <p:sp>
        <p:nvSpPr>
          <p:cNvPr id="21" name="Content Placeholder 2"/>
          <p:cNvSpPr txBox="1">
            <a:spLocks/>
          </p:cNvSpPr>
          <p:nvPr/>
        </p:nvSpPr>
        <p:spPr>
          <a:xfrm>
            <a:off x="3733800" y="1007080"/>
            <a:ext cx="4876800" cy="3929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400" b="1" dirty="0">
                <a:solidFill>
                  <a:schemeClr val="tx1">
                    <a:lumMod val="75000"/>
                    <a:lumOff val="25000"/>
                  </a:schemeClr>
                </a:solidFill>
              </a:rPr>
              <a:t>Intellectual Stimulation</a:t>
            </a:r>
          </a:p>
          <a:p>
            <a:pPr marL="0" indent="0" algn="ctr">
              <a:buNone/>
            </a:pPr>
            <a:r>
              <a:rPr lang="en-US" sz="2400" dirty="0"/>
              <a:t>Allows us to </a:t>
            </a:r>
            <a:r>
              <a:rPr lang="en-US" sz="2400" dirty="0">
                <a:solidFill>
                  <a:srgbClr val="2F6DA3"/>
                </a:solidFill>
              </a:rPr>
              <a:t>solve problems effectively</a:t>
            </a:r>
            <a:endParaRPr lang="en-US" sz="2400" dirty="0">
              <a:solidFill>
                <a:schemeClr val="tx1">
                  <a:lumMod val="75000"/>
                  <a:lumOff val="25000"/>
                </a:schemeClr>
              </a:solidFill>
            </a:endParaRPr>
          </a:p>
        </p:txBody>
      </p:sp>
    </p:spTree>
    <p:extLst>
      <p:ext uri="{BB962C8B-B14F-4D97-AF65-F5344CB8AC3E}">
        <p14:creationId xmlns:p14="http://schemas.microsoft.com/office/powerpoint/2010/main" val="4137533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449812737"/>
              </p:ext>
            </p:extLst>
          </p:nvPr>
        </p:nvGraphicFramePr>
        <p:xfrm>
          <a:off x="914400" y="2286000"/>
          <a:ext cx="8889999" cy="3378199"/>
        </p:xfrm>
        <a:graphic>
          <a:graphicData uri="http://schemas.openxmlformats.org/drawingml/2006/chart">
            <c:chart xmlns:c="http://schemas.openxmlformats.org/drawingml/2006/chart" xmlns:r="http://schemas.openxmlformats.org/officeDocument/2006/relationships" r:id="rId3"/>
          </a:graphicData>
        </a:graphic>
      </p:graphicFrame>
      <p:sp>
        <p:nvSpPr>
          <p:cNvPr id="5" name="Content Placeholder 2"/>
          <p:cNvSpPr txBox="1">
            <a:spLocks/>
          </p:cNvSpPr>
          <p:nvPr/>
        </p:nvSpPr>
        <p:spPr>
          <a:xfrm>
            <a:off x="2993159" y="5560402"/>
            <a:ext cx="1643143" cy="13628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000" b="1"/>
              <a:t>Personal Enrichment</a:t>
            </a:r>
            <a:endParaRPr lang="en-US" sz="2000">
              <a:solidFill>
                <a:srgbClr val="4A8522"/>
              </a:solidFill>
            </a:endParaRPr>
          </a:p>
        </p:txBody>
      </p:sp>
      <p:grpSp>
        <p:nvGrpSpPr>
          <p:cNvPr id="6" name="Group 5"/>
          <p:cNvGrpSpPr/>
          <p:nvPr/>
        </p:nvGrpSpPr>
        <p:grpSpPr>
          <a:xfrm>
            <a:off x="3532958" y="2497538"/>
            <a:ext cx="622800" cy="579600"/>
            <a:chOff x="1588542" y="1624410"/>
            <a:chExt cx="725486" cy="675746"/>
          </a:xfrm>
        </p:grpSpPr>
        <p:sp>
          <p:nvSpPr>
            <p:cNvPr id="7" name="Oval 6"/>
            <p:cNvSpPr/>
            <p:nvPr/>
          </p:nvSpPr>
          <p:spPr>
            <a:xfrm>
              <a:off x="1588542" y="1624410"/>
              <a:ext cx="725486" cy="675746"/>
            </a:xfrm>
            <a:prstGeom prst="ellipse">
              <a:avLst/>
            </a:prstGeom>
            <a:noFill/>
            <a:ln w="38100">
              <a:solidFill>
                <a:srgbClr val="4A8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8" name="Picture 7"/>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688684" y="1671634"/>
              <a:ext cx="531155" cy="531155"/>
            </a:xfrm>
            <a:prstGeom prst="rect">
              <a:avLst/>
            </a:prstGeom>
          </p:spPr>
        </p:pic>
      </p:grpSp>
      <p:sp>
        <p:nvSpPr>
          <p:cNvPr id="9" name="Content Placeholder 2"/>
          <p:cNvSpPr>
            <a:spLocks noGrp="1"/>
          </p:cNvSpPr>
          <p:nvPr>
            <p:ph idx="1"/>
          </p:nvPr>
        </p:nvSpPr>
        <p:spPr>
          <a:xfrm>
            <a:off x="4709598" y="5564518"/>
            <a:ext cx="1802905" cy="1458913"/>
          </a:xfrm>
        </p:spPr>
        <p:txBody>
          <a:bodyPr>
            <a:normAutofit/>
          </a:bodyPr>
          <a:lstStyle/>
          <a:p>
            <a:pPr marL="0" indent="0" algn="ctr">
              <a:buNone/>
            </a:pPr>
            <a:r>
              <a:rPr lang="en-US" sz="2000" b="1">
                <a:latin typeface="+mj-lt"/>
              </a:rPr>
              <a:t>Intellectual Stimulation</a:t>
            </a:r>
            <a:endParaRPr lang="en-US">
              <a:solidFill>
                <a:srgbClr val="2F6DA3"/>
              </a:solidFill>
              <a:latin typeface="+mj-lt"/>
            </a:endParaRPr>
          </a:p>
        </p:txBody>
      </p:sp>
      <p:sp>
        <p:nvSpPr>
          <p:cNvPr id="10" name="Content Placeholder 2"/>
          <p:cNvSpPr txBox="1">
            <a:spLocks/>
          </p:cNvSpPr>
          <p:nvPr/>
        </p:nvSpPr>
        <p:spPr>
          <a:xfrm>
            <a:off x="6559455" y="5555759"/>
            <a:ext cx="1691504" cy="1458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000" b="1"/>
              <a:t>Societal Engagement</a:t>
            </a:r>
            <a:endParaRPr lang="en-US">
              <a:solidFill>
                <a:srgbClr val="C76525"/>
              </a:solidFill>
            </a:endParaRPr>
          </a:p>
        </p:txBody>
      </p:sp>
      <p:sp>
        <p:nvSpPr>
          <p:cNvPr id="25" name="TextBox 24"/>
          <p:cNvSpPr txBox="1"/>
          <p:nvPr/>
        </p:nvSpPr>
        <p:spPr>
          <a:xfrm>
            <a:off x="797663" y="5561008"/>
            <a:ext cx="1412292" cy="584775"/>
          </a:xfrm>
          <a:prstGeom prst="rect">
            <a:avLst/>
          </a:prstGeom>
          <a:noFill/>
        </p:spPr>
        <p:txBody>
          <a:bodyPr wrap="square" rtlCol="0">
            <a:spAutoFit/>
          </a:bodyPr>
          <a:lstStyle/>
          <a:p>
            <a:pPr algn="ctr"/>
            <a:r>
              <a:rPr lang="en-US" sz="1600">
                <a:solidFill>
                  <a:schemeClr val="tx1">
                    <a:lumMod val="75000"/>
                    <a:lumOff val="25000"/>
                  </a:schemeClr>
                </a:solidFill>
                <a:latin typeface="+mj-lt"/>
              </a:rPr>
              <a:t>Extremely</a:t>
            </a:r>
          </a:p>
          <a:p>
            <a:pPr algn="ctr"/>
            <a:r>
              <a:rPr lang="en-US" sz="1600">
                <a:solidFill>
                  <a:schemeClr val="tx1">
                    <a:lumMod val="75000"/>
                    <a:lumOff val="25000"/>
                  </a:schemeClr>
                </a:solidFill>
                <a:latin typeface="+mj-lt"/>
              </a:rPr>
              <a:t>unimportant</a:t>
            </a:r>
          </a:p>
        </p:txBody>
      </p:sp>
      <p:sp>
        <p:nvSpPr>
          <p:cNvPr id="19" name="TextBox 18"/>
          <p:cNvSpPr txBox="1"/>
          <p:nvPr/>
        </p:nvSpPr>
        <p:spPr>
          <a:xfrm>
            <a:off x="797663" y="1797975"/>
            <a:ext cx="1412292" cy="584775"/>
          </a:xfrm>
          <a:prstGeom prst="rect">
            <a:avLst/>
          </a:prstGeom>
          <a:noFill/>
        </p:spPr>
        <p:txBody>
          <a:bodyPr wrap="square" rtlCol="0">
            <a:spAutoFit/>
          </a:bodyPr>
          <a:lstStyle/>
          <a:p>
            <a:pPr algn="ctr"/>
            <a:r>
              <a:rPr lang="en-US" sz="1600">
                <a:solidFill>
                  <a:schemeClr val="tx1">
                    <a:lumMod val="75000"/>
                    <a:lumOff val="25000"/>
                  </a:schemeClr>
                </a:solidFill>
                <a:latin typeface="+mj-lt"/>
              </a:rPr>
              <a:t>Extremely</a:t>
            </a:r>
          </a:p>
          <a:p>
            <a:pPr algn="ctr"/>
            <a:r>
              <a:rPr lang="en-US" sz="1600">
                <a:solidFill>
                  <a:schemeClr val="tx1">
                    <a:lumMod val="75000"/>
                    <a:lumOff val="25000"/>
                  </a:schemeClr>
                </a:solidFill>
                <a:latin typeface="+mj-lt"/>
              </a:rPr>
              <a:t>important</a:t>
            </a:r>
          </a:p>
        </p:txBody>
      </p:sp>
      <p:sp>
        <p:nvSpPr>
          <p:cNvPr id="30" name="Rectangle 29"/>
          <p:cNvSpPr/>
          <p:nvPr/>
        </p:nvSpPr>
        <p:spPr>
          <a:xfrm>
            <a:off x="2044892" y="1814908"/>
            <a:ext cx="7162855" cy="3767538"/>
          </a:xfrm>
          <a:prstGeom prst="rect">
            <a:avLst/>
          </a:pr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flipV="1">
            <a:off x="1824759" y="1472841"/>
            <a:ext cx="7501467" cy="409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5400000" flipV="1">
            <a:off x="7424490" y="3431410"/>
            <a:ext cx="3883268" cy="409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241166"/>
            <a:ext cx="12191999" cy="1325563"/>
          </a:xfrm>
        </p:spPr>
        <p:txBody>
          <a:bodyPr>
            <a:normAutofit/>
          </a:bodyPr>
          <a:lstStyle/>
          <a:p>
            <a:pPr algn="ctr"/>
            <a:r>
              <a:rPr lang="en-US"/>
              <a:t>All Three Values Matter to STEM Professionals</a:t>
            </a:r>
          </a:p>
        </p:txBody>
      </p:sp>
      <p:cxnSp>
        <p:nvCxnSpPr>
          <p:cNvPr id="21" name="Straight Connector 20">
            <a:extLst>
              <a:ext uri="{FF2B5EF4-FFF2-40B4-BE49-F238E27FC236}">
                <a16:creationId xmlns:a16="http://schemas.microsoft.com/office/drawing/2014/main" id="{23A4DF8C-6A58-FC45-8107-A19FDDB9176D}"/>
              </a:ext>
            </a:extLst>
          </p:cNvPr>
          <p:cNvCxnSpPr/>
          <p:nvPr/>
        </p:nvCxnSpPr>
        <p:spPr>
          <a:xfrm>
            <a:off x="2044892" y="3969254"/>
            <a:ext cx="7116332" cy="0"/>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CECA4A0C-1067-4072-84AA-A05B4910FB29}"/>
              </a:ext>
            </a:extLst>
          </p:cNvPr>
          <p:cNvGrpSpPr/>
          <p:nvPr/>
        </p:nvGrpSpPr>
        <p:grpSpPr>
          <a:xfrm>
            <a:off x="7128525" y="2518830"/>
            <a:ext cx="620975" cy="578400"/>
            <a:chOff x="9564425" y="1591933"/>
            <a:chExt cx="725486" cy="675746"/>
          </a:xfrm>
        </p:grpSpPr>
        <p:pic>
          <p:nvPicPr>
            <p:cNvPr id="27" name="Picture 26">
              <a:extLst>
                <a:ext uri="{FF2B5EF4-FFF2-40B4-BE49-F238E27FC236}">
                  <a16:creationId xmlns:a16="http://schemas.microsoft.com/office/drawing/2014/main" id="{E846FFB8-9BA9-4123-932A-EBE2BE29F305}"/>
                </a:ext>
              </a:extLst>
            </p:cNvPr>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b="8395"/>
            <a:stretch/>
          </p:blipFill>
          <p:spPr>
            <a:xfrm>
              <a:off x="9658219" y="1690688"/>
              <a:ext cx="537655" cy="478235"/>
            </a:xfrm>
            <a:prstGeom prst="rect">
              <a:avLst/>
            </a:prstGeom>
          </p:spPr>
        </p:pic>
        <p:sp>
          <p:nvSpPr>
            <p:cNvPr id="28" name="Oval 27">
              <a:extLst>
                <a:ext uri="{FF2B5EF4-FFF2-40B4-BE49-F238E27FC236}">
                  <a16:creationId xmlns:a16="http://schemas.microsoft.com/office/drawing/2014/main" id="{99DFA87D-54CF-4F9C-9781-FADFACADAA65}"/>
                </a:ext>
              </a:extLst>
            </p:cNvPr>
            <p:cNvSpPr/>
            <p:nvPr/>
          </p:nvSpPr>
          <p:spPr>
            <a:xfrm>
              <a:off x="9564425" y="1591933"/>
              <a:ext cx="725486" cy="675746"/>
            </a:xfrm>
            <a:prstGeom prst="ellipse">
              <a:avLst/>
            </a:prstGeom>
            <a:noFill/>
            <a:ln w="38100">
              <a:solidFill>
                <a:srgbClr val="C765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9" name="Group 28">
            <a:extLst>
              <a:ext uri="{FF2B5EF4-FFF2-40B4-BE49-F238E27FC236}">
                <a16:creationId xmlns:a16="http://schemas.microsoft.com/office/drawing/2014/main" id="{11716097-ACF4-4E70-92A1-EA7566267CF5}"/>
              </a:ext>
            </a:extLst>
          </p:cNvPr>
          <p:cNvGrpSpPr/>
          <p:nvPr/>
        </p:nvGrpSpPr>
        <p:grpSpPr>
          <a:xfrm>
            <a:off x="5337554" y="2290573"/>
            <a:ext cx="620975" cy="578400"/>
            <a:chOff x="5487726" y="1558132"/>
            <a:chExt cx="725486" cy="675746"/>
          </a:xfrm>
        </p:grpSpPr>
        <p:pic>
          <p:nvPicPr>
            <p:cNvPr id="32" name="Picture 31">
              <a:extLst>
                <a:ext uri="{FF2B5EF4-FFF2-40B4-BE49-F238E27FC236}">
                  <a16:creationId xmlns:a16="http://schemas.microsoft.com/office/drawing/2014/main" id="{20105E81-CDA3-4871-8CC7-343B02279F81}"/>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590384" y="1648753"/>
              <a:ext cx="520170" cy="520170"/>
            </a:xfrm>
            <a:prstGeom prst="rect">
              <a:avLst/>
            </a:prstGeom>
          </p:spPr>
        </p:pic>
        <p:sp>
          <p:nvSpPr>
            <p:cNvPr id="34" name="Oval 33">
              <a:extLst>
                <a:ext uri="{FF2B5EF4-FFF2-40B4-BE49-F238E27FC236}">
                  <a16:creationId xmlns:a16="http://schemas.microsoft.com/office/drawing/2014/main" id="{7378ED65-0757-416D-8ED9-70706C44EF58}"/>
                </a:ext>
              </a:extLst>
            </p:cNvPr>
            <p:cNvSpPr/>
            <p:nvPr/>
          </p:nvSpPr>
          <p:spPr>
            <a:xfrm>
              <a:off x="5487726" y="1558132"/>
              <a:ext cx="725486" cy="675746"/>
            </a:xfrm>
            <a:prstGeom prst="ellipse">
              <a:avLst/>
            </a:prstGeom>
            <a:noFill/>
            <a:ln w="38100">
              <a:solidFill>
                <a:srgbClr val="2F6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23" name="Rectangle 35">
            <a:extLst>
              <a:ext uri="{FF2B5EF4-FFF2-40B4-BE49-F238E27FC236}">
                <a16:creationId xmlns:a16="http://schemas.microsoft.com/office/drawing/2014/main" id="{7445DF43-377A-A444-BDAF-E1BEA7E7649F}"/>
              </a:ext>
            </a:extLst>
          </p:cNvPr>
          <p:cNvSpPr>
            <a:spLocks noChangeArrowheads="1"/>
          </p:cNvSpPr>
          <p:nvPr/>
        </p:nvSpPr>
        <p:spPr bwMode="auto">
          <a:xfrm>
            <a:off x="8984647" y="6518804"/>
            <a:ext cx="3207353" cy="339196"/>
          </a:xfrm>
          <a:prstGeom prst="rect">
            <a:avLst/>
          </a:prstGeom>
          <a:noFill/>
          <a:ln w="9525">
            <a:noFill/>
            <a:miter lim="800000"/>
            <a:headEnd/>
            <a:tailEnd/>
          </a:ln>
          <a:effectLst/>
        </p:spPr>
        <p:txBody>
          <a:bodyPr wrap="none" lIns="92075" tIns="46038" rIns="92075" bIns="46038">
            <a:spAutoFit/>
          </a:bodyPr>
          <a:lstStyle/>
          <a:p>
            <a:pPr algn="r" eaLnBrk="0" hangingPunct="0">
              <a:defRPr/>
            </a:pPr>
            <a:r>
              <a:rPr lang="en-US" sz="1600">
                <a:latin typeface="+mj-lt"/>
              </a:rPr>
              <a:t>RISE Workplace Culture Survey, 2018</a:t>
            </a:r>
          </a:p>
        </p:txBody>
      </p:sp>
      <p:sp>
        <p:nvSpPr>
          <p:cNvPr id="24" name="Title 1"/>
          <p:cNvSpPr txBox="1">
            <a:spLocks/>
          </p:cNvSpPr>
          <p:nvPr/>
        </p:nvSpPr>
        <p:spPr>
          <a:xfrm>
            <a:off x="8319104" y="1617750"/>
            <a:ext cx="3425968" cy="178883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lumMod val="65000"/>
                    <a:lumOff val="35000"/>
                  </a:schemeClr>
                </a:solidFill>
                <a:latin typeface="+mj-lt"/>
                <a:ea typeface="+mj-ea"/>
                <a:cs typeface="+mj-cs"/>
              </a:defRPr>
            </a:lvl1pPr>
          </a:lstStyle>
          <a:p>
            <a:r>
              <a:rPr lang="en-US" sz="3600" dirty="0">
                <a:solidFill>
                  <a:srgbClr val="2F6DA3"/>
                </a:solidFill>
              </a:rPr>
              <a:t>Innovative</a:t>
            </a:r>
          </a:p>
          <a:p>
            <a:r>
              <a:rPr lang="en-US" sz="3600" dirty="0">
                <a:solidFill>
                  <a:srgbClr val="2F6DA3"/>
                </a:solidFill>
              </a:rPr>
              <a:t>Problem-Solving: </a:t>
            </a:r>
            <a:br>
              <a:rPr lang="en-US" sz="3600" dirty="0"/>
            </a:br>
            <a:r>
              <a:rPr lang="en-US" sz="3600" dirty="0"/>
              <a:t>a Key Shared Value</a:t>
            </a:r>
          </a:p>
        </p:txBody>
      </p:sp>
      <p:sp>
        <p:nvSpPr>
          <p:cNvPr id="35" name="Right Arrow 34"/>
          <p:cNvSpPr/>
          <p:nvPr/>
        </p:nvSpPr>
        <p:spPr>
          <a:xfrm rot="10800000">
            <a:off x="5985177" y="2237453"/>
            <a:ext cx="2366768" cy="520170"/>
          </a:xfrm>
          <a:prstGeom prst="rightArrow">
            <a:avLst/>
          </a:prstGeom>
          <a:solidFill>
            <a:srgbClr val="B1BDD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592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s://srv2.imgonline.com.ua/result_img/imgonline-com-ua-Piconpic-oKNbo9pqxI.jpg">
            <a:extLst>
              <a:ext uri="{FF2B5EF4-FFF2-40B4-BE49-F238E27FC236}">
                <a16:creationId xmlns:a16="http://schemas.microsoft.com/office/drawing/2014/main" id="{C0DDA492-CCCE-42B6-B3AC-F81911E14D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8317"/>
            <a:ext cx="12192000" cy="9186529"/>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AF73E96-82AD-4414-B116-2047B2A7D435}"/>
              </a:ext>
            </a:extLst>
          </p:cNvPr>
          <p:cNvSpPr txBox="1"/>
          <p:nvPr/>
        </p:nvSpPr>
        <p:spPr>
          <a:xfrm>
            <a:off x="1066800" y="1447800"/>
            <a:ext cx="2963333" cy="1733680"/>
          </a:xfrm>
          <a:prstGeom prst="rect">
            <a:avLst/>
          </a:prstGeom>
          <a:noFill/>
        </p:spPr>
        <p:txBody>
          <a:bodyPr wrap="square" rtlCol="0">
            <a:spAutoFit/>
          </a:bodyPr>
          <a:lstStyle/>
          <a:p>
            <a:r>
              <a:rPr lang="en-US" sz="10600">
                <a:solidFill>
                  <a:schemeClr val="bg1"/>
                </a:solidFill>
                <a:latin typeface="Raleway"/>
              </a:rPr>
              <a:t>01.3</a:t>
            </a:r>
          </a:p>
        </p:txBody>
      </p:sp>
      <p:sp>
        <p:nvSpPr>
          <p:cNvPr id="8" name="Google Shape;76;p16">
            <a:extLst>
              <a:ext uri="{FF2B5EF4-FFF2-40B4-BE49-F238E27FC236}">
                <a16:creationId xmlns:a16="http://schemas.microsoft.com/office/drawing/2014/main" id="{2D8ED420-7F8C-41D1-BA64-F9F69864C965}"/>
              </a:ext>
            </a:extLst>
          </p:cNvPr>
          <p:cNvSpPr txBox="1">
            <a:spLocks/>
          </p:cNvSpPr>
          <p:nvPr/>
        </p:nvSpPr>
        <p:spPr>
          <a:xfrm>
            <a:off x="1066800" y="3733800"/>
            <a:ext cx="5574719" cy="785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r>
              <a:rPr lang="en-GB" sz="4000">
                <a:solidFill>
                  <a:schemeClr val="bg1"/>
                </a:solidFill>
              </a:rPr>
              <a:t>Diversity: Challenges and Opportunities</a:t>
            </a:r>
          </a:p>
        </p:txBody>
      </p:sp>
    </p:spTree>
    <p:extLst>
      <p:ext uri="{BB962C8B-B14F-4D97-AF65-F5344CB8AC3E}">
        <p14:creationId xmlns:p14="http://schemas.microsoft.com/office/powerpoint/2010/main" val="3218026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5125"/>
            <a:ext cx="11049000" cy="1325563"/>
          </a:xfrm>
        </p:spPr>
        <p:txBody>
          <a:bodyPr/>
          <a:lstStyle/>
          <a:p>
            <a:pPr algn="ctr"/>
            <a:r>
              <a:rPr lang="en-US"/>
              <a:t>Key Challenge: Managing Differences in Groups</a:t>
            </a:r>
          </a:p>
        </p:txBody>
      </p:sp>
      <p:sp>
        <p:nvSpPr>
          <p:cNvPr id="3" name="Content Placeholder 2"/>
          <p:cNvSpPr>
            <a:spLocks noGrp="1"/>
          </p:cNvSpPr>
          <p:nvPr>
            <p:ph sz="half" idx="1"/>
          </p:nvPr>
        </p:nvSpPr>
        <p:spPr>
          <a:xfrm>
            <a:off x="762000" y="1774646"/>
            <a:ext cx="5181600" cy="435154"/>
          </a:xfrm>
        </p:spPr>
        <p:txBody>
          <a:bodyPr>
            <a:noAutofit/>
          </a:bodyPr>
          <a:lstStyle/>
          <a:p>
            <a:pPr marL="0" indent="0" algn="ctr">
              <a:buNone/>
            </a:pPr>
            <a:r>
              <a:rPr lang="en-US" sz="3200" b="1"/>
              <a:t>Groupthink</a:t>
            </a:r>
          </a:p>
        </p:txBody>
      </p:sp>
      <p:sp>
        <p:nvSpPr>
          <p:cNvPr id="5" name="Content Placeholder 4"/>
          <p:cNvSpPr>
            <a:spLocks noGrp="1"/>
          </p:cNvSpPr>
          <p:nvPr>
            <p:ph sz="half" idx="2"/>
          </p:nvPr>
        </p:nvSpPr>
        <p:spPr>
          <a:xfrm>
            <a:off x="6167894" y="1764548"/>
            <a:ext cx="5181600" cy="527132"/>
          </a:xfrm>
        </p:spPr>
        <p:txBody>
          <a:bodyPr>
            <a:noAutofit/>
          </a:bodyPr>
          <a:lstStyle/>
          <a:p>
            <a:pPr marL="0" indent="0" algn="ctr">
              <a:buNone/>
            </a:pPr>
            <a:r>
              <a:rPr lang="en-US" sz="3200" b="1"/>
              <a:t>Capitalizing on Differences</a:t>
            </a:r>
          </a:p>
        </p:txBody>
      </p:sp>
      <p:grpSp>
        <p:nvGrpSpPr>
          <p:cNvPr id="8" name="Group 7"/>
          <p:cNvGrpSpPr/>
          <p:nvPr/>
        </p:nvGrpSpPr>
        <p:grpSpPr>
          <a:xfrm>
            <a:off x="7252549" y="2505379"/>
            <a:ext cx="3012290" cy="1430939"/>
            <a:chOff x="7093814" y="2507439"/>
            <a:chExt cx="3012290" cy="1430939"/>
          </a:xfrm>
        </p:grpSpPr>
        <p:grpSp>
          <p:nvGrpSpPr>
            <p:cNvPr id="77" name="Group 76">
              <a:extLst>
                <a:ext uri="{FF2B5EF4-FFF2-40B4-BE49-F238E27FC236}">
                  <a16:creationId xmlns:a16="http://schemas.microsoft.com/office/drawing/2014/main" id="{8181CBA0-7AFA-4581-92C9-4D3179C040D1}"/>
                </a:ext>
              </a:extLst>
            </p:cNvPr>
            <p:cNvGrpSpPr/>
            <p:nvPr/>
          </p:nvGrpSpPr>
          <p:grpSpPr>
            <a:xfrm>
              <a:off x="7093814" y="2534513"/>
              <a:ext cx="3012290" cy="1403865"/>
              <a:chOff x="4331916" y="2381744"/>
              <a:chExt cx="3012290" cy="1403865"/>
            </a:xfrm>
          </p:grpSpPr>
          <p:grpSp>
            <p:nvGrpSpPr>
              <p:cNvPr id="83" name="Group 82">
                <a:extLst>
                  <a:ext uri="{FF2B5EF4-FFF2-40B4-BE49-F238E27FC236}">
                    <a16:creationId xmlns:a16="http://schemas.microsoft.com/office/drawing/2014/main" id="{DF21EAD3-4AF2-4517-BB31-F7CE1689A240}"/>
                  </a:ext>
                </a:extLst>
              </p:cNvPr>
              <p:cNvGrpSpPr/>
              <p:nvPr/>
            </p:nvGrpSpPr>
            <p:grpSpPr>
              <a:xfrm>
                <a:off x="6193906" y="2946960"/>
                <a:ext cx="409224" cy="838648"/>
                <a:chOff x="304800" y="5488280"/>
                <a:chExt cx="709199" cy="1453404"/>
              </a:xfrm>
              <a:solidFill>
                <a:schemeClr val="tx1"/>
              </a:solidFill>
            </p:grpSpPr>
            <p:sp>
              <p:nvSpPr>
                <p:cNvPr id="101" name="Oval 100">
                  <a:extLst>
                    <a:ext uri="{FF2B5EF4-FFF2-40B4-BE49-F238E27FC236}">
                      <a16:creationId xmlns:a16="http://schemas.microsoft.com/office/drawing/2014/main" id="{5094BFF8-57CD-4830-A799-C5A3956A03E2}"/>
                    </a:ext>
                  </a:extLst>
                </p:cNvPr>
                <p:cNvSpPr/>
                <p:nvPr/>
              </p:nvSpPr>
              <p:spPr>
                <a:xfrm>
                  <a:off x="351798" y="5488280"/>
                  <a:ext cx="615204" cy="6152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0090"/>
                    </a:solidFill>
                  </a:endParaRPr>
                </a:p>
              </p:txBody>
            </p:sp>
            <p:sp>
              <p:nvSpPr>
                <p:cNvPr id="102" name="Flowchart: Delay 101">
                  <a:extLst>
                    <a:ext uri="{FF2B5EF4-FFF2-40B4-BE49-F238E27FC236}">
                      <a16:creationId xmlns:a16="http://schemas.microsoft.com/office/drawing/2014/main" id="{7F5CB7CB-6BD0-42DB-90D9-7BE45DACFC21}"/>
                    </a:ext>
                  </a:extLst>
                </p:cNvPr>
                <p:cNvSpPr/>
                <p:nvPr/>
              </p:nvSpPr>
              <p:spPr>
                <a:xfrm rot="16200000">
                  <a:off x="240300" y="6167984"/>
                  <a:ext cx="838200" cy="709199"/>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4" name="Group 83">
                <a:extLst>
                  <a:ext uri="{FF2B5EF4-FFF2-40B4-BE49-F238E27FC236}">
                    <a16:creationId xmlns:a16="http://schemas.microsoft.com/office/drawing/2014/main" id="{08320CF3-E679-47FC-A57B-FE1F67651735}"/>
                  </a:ext>
                </a:extLst>
              </p:cNvPr>
              <p:cNvGrpSpPr/>
              <p:nvPr/>
            </p:nvGrpSpPr>
            <p:grpSpPr>
              <a:xfrm>
                <a:off x="6715012" y="2946960"/>
                <a:ext cx="409224" cy="838648"/>
                <a:chOff x="304800" y="5488280"/>
                <a:chExt cx="709199" cy="1453404"/>
              </a:xfrm>
              <a:solidFill>
                <a:schemeClr val="tx1"/>
              </a:solidFill>
            </p:grpSpPr>
            <p:sp>
              <p:nvSpPr>
                <p:cNvPr id="99" name="Oval 98">
                  <a:extLst>
                    <a:ext uri="{FF2B5EF4-FFF2-40B4-BE49-F238E27FC236}">
                      <a16:creationId xmlns:a16="http://schemas.microsoft.com/office/drawing/2014/main" id="{18236791-F161-41B7-9728-27BE52A63E67}"/>
                    </a:ext>
                  </a:extLst>
                </p:cNvPr>
                <p:cNvSpPr/>
                <p:nvPr/>
              </p:nvSpPr>
              <p:spPr>
                <a:xfrm>
                  <a:off x="351798" y="5488280"/>
                  <a:ext cx="615204" cy="6152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0090"/>
                    </a:solidFill>
                  </a:endParaRPr>
                </a:p>
              </p:txBody>
            </p:sp>
            <p:sp>
              <p:nvSpPr>
                <p:cNvPr id="100" name="Flowchart: Delay 99">
                  <a:extLst>
                    <a:ext uri="{FF2B5EF4-FFF2-40B4-BE49-F238E27FC236}">
                      <a16:creationId xmlns:a16="http://schemas.microsoft.com/office/drawing/2014/main" id="{0534923B-9C05-490D-A96E-74B962972F7A}"/>
                    </a:ext>
                  </a:extLst>
                </p:cNvPr>
                <p:cNvSpPr/>
                <p:nvPr/>
              </p:nvSpPr>
              <p:spPr>
                <a:xfrm rot="16200000">
                  <a:off x="240300" y="6167984"/>
                  <a:ext cx="838200" cy="709199"/>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5" name="Group 84">
                <a:extLst>
                  <a:ext uri="{FF2B5EF4-FFF2-40B4-BE49-F238E27FC236}">
                    <a16:creationId xmlns:a16="http://schemas.microsoft.com/office/drawing/2014/main" id="{CCC5F4DA-BD01-461D-B871-35DA0522DF74}"/>
                  </a:ext>
                </a:extLst>
              </p:cNvPr>
              <p:cNvGrpSpPr/>
              <p:nvPr/>
            </p:nvGrpSpPr>
            <p:grpSpPr>
              <a:xfrm>
                <a:off x="5153994" y="2946960"/>
                <a:ext cx="409224" cy="838648"/>
                <a:chOff x="304800" y="5488280"/>
                <a:chExt cx="709199" cy="1453404"/>
              </a:xfrm>
              <a:solidFill>
                <a:schemeClr val="tx1"/>
              </a:solidFill>
            </p:grpSpPr>
            <p:sp>
              <p:nvSpPr>
                <p:cNvPr id="97" name="Oval 96">
                  <a:extLst>
                    <a:ext uri="{FF2B5EF4-FFF2-40B4-BE49-F238E27FC236}">
                      <a16:creationId xmlns:a16="http://schemas.microsoft.com/office/drawing/2014/main" id="{A024974C-A9C4-4423-97D1-FE17DFE5DA3C}"/>
                    </a:ext>
                  </a:extLst>
                </p:cNvPr>
                <p:cNvSpPr/>
                <p:nvPr/>
              </p:nvSpPr>
              <p:spPr>
                <a:xfrm>
                  <a:off x="351798" y="5488280"/>
                  <a:ext cx="615204" cy="6152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0090"/>
                    </a:solidFill>
                  </a:endParaRPr>
                </a:p>
              </p:txBody>
            </p:sp>
            <p:sp>
              <p:nvSpPr>
                <p:cNvPr id="98" name="Flowchart: Delay 97">
                  <a:extLst>
                    <a:ext uri="{FF2B5EF4-FFF2-40B4-BE49-F238E27FC236}">
                      <a16:creationId xmlns:a16="http://schemas.microsoft.com/office/drawing/2014/main" id="{2E4ADBD9-4D6B-44BF-AFE0-F7F3F26D90F8}"/>
                    </a:ext>
                  </a:extLst>
                </p:cNvPr>
                <p:cNvSpPr/>
                <p:nvPr/>
              </p:nvSpPr>
              <p:spPr>
                <a:xfrm rot="16200000">
                  <a:off x="240300" y="6167984"/>
                  <a:ext cx="838200" cy="709199"/>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6" name="Group 85">
                <a:extLst>
                  <a:ext uri="{FF2B5EF4-FFF2-40B4-BE49-F238E27FC236}">
                    <a16:creationId xmlns:a16="http://schemas.microsoft.com/office/drawing/2014/main" id="{F9AD6B68-9F56-4223-8D8B-ABDC0FC30A2F}"/>
                  </a:ext>
                </a:extLst>
              </p:cNvPr>
              <p:cNvGrpSpPr/>
              <p:nvPr/>
            </p:nvGrpSpPr>
            <p:grpSpPr>
              <a:xfrm>
                <a:off x="4331916" y="2674095"/>
                <a:ext cx="526188" cy="1111514"/>
                <a:chOff x="-260310" y="5015396"/>
                <a:chExt cx="911901" cy="1926290"/>
              </a:xfrm>
              <a:solidFill>
                <a:schemeClr val="tx1"/>
              </a:solidFill>
            </p:grpSpPr>
            <p:sp>
              <p:nvSpPr>
                <p:cNvPr id="95" name="Oval 94">
                  <a:extLst>
                    <a:ext uri="{FF2B5EF4-FFF2-40B4-BE49-F238E27FC236}">
                      <a16:creationId xmlns:a16="http://schemas.microsoft.com/office/drawing/2014/main" id="{001CA96B-561B-4100-9AC8-F4B48169F78F}"/>
                    </a:ext>
                  </a:extLst>
                </p:cNvPr>
                <p:cNvSpPr/>
                <p:nvPr/>
              </p:nvSpPr>
              <p:spPr>
                <a:xfrm>
                  <a:off x="-188774" y="5015396"/>
                  <a:ext cx="740546" cy="8369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0090"/>
                    </a:solidFill>
                  </a:endParaRPr>
                </a:p>
              </p:txBody>
            </p:sp>
            <p:sp>
              <p:nvSpPr>
                <p:cNvPr id="96" name="Flowchart: Delay 95">
                  <a:extLst>
                    <a:ext uri="{FF2B5EF4-FFF2-40B4-BE49-F238E27FC236}">
                      <a16:creationId xmlns:a16="http://schemas.microsoft.com/office/drawing/2014/main" id="{C1579506-75DC-44AF-A4B7-BE6397C80AE1}"/>
                    </a:ext>
                  </a:extLst>
                </p:cNvPr>
                <p:cNvSpPr/>
                <p:nvPr/>
              </p:nvSpPr>
              <p:spPr>
                <a:xfrm rot="16200000">
                  <a:off x="-349050" y="5941045"/>
                  <a:ext cx="1089381" cy="911901"/>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7" name="Group 86">
                <a:extLst>
                  <a:ext uri="{FF2B5EF4-FFF2-40B4-BE49-F238E27FC236}">
                    <a16:creationId xmlns:a16="http://schemas.microsoft.com/office/drawing/2014/main" id="{E8A9C42E-7F76-4583-ADE5-84A50A2781E5}"/>
                  </a:ext>
                </a:extLst>
              </p:cNvPr>
              <p:cNvGrpSpPr/>
              <p:nvPr/>
            </p:nvGrpSpPr>
            <p:grpSpPr>
              <a:xfrm>
                <a:off x="5675659" y="2946960"/>
                <a:ext cx="409224" cy="838648"/>
                <a:chOff x="304800" y="5488280"/>
                <a:chExt cx="709199" cy="1453404"/>
              </a:xfrm>
              <a:solidFill>
                <a:schemeClr val="tx1"/>
              </a:solidFill>
            </p:grpSpPr>
            <p:sp>
              <p:nvSpPr>
                <p:cNvPr id="93" name="Oval 92">
                  <a:extLst>
                    <a:ext uri="{FF2B5EF4-FFF2-40B4-BE49-F238E27FC236}">
                      <a16:creationId xmlns:a16="http://schemas.microsoft.com/office/drawing/2014/main" id="{07E12C31-69E1-4A18-AE4D-FE228CCE8B7A}"/>
                    </a:ext>
                  </a:extLst>
                </p:cNvPr>
                <p:cNvSpPr/>
                <p:nvPr/>
              </p:nvSpPr>
              <p:spPr>
                <a:xfrm>
                  <a:off x="351798" y="5488280"/>
                  <a:ext cx="615204" cy="6152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0090"/>
                    </a:solidFill>
                  </a:endParaRPr>
                </a:p>
              </p:txBody>
            </p:sp>
            <p:sp>
              <p:nvSpPr>
                <p:cNvPr id="94" name="Flowchart: Delay 93">
                  <a:extLst>
                    <a:ext uri="{FF2B5EF4-FFF2-40B4-BE49-F238E27FC236}">
                      <a16:creationId xmlns:a16="http://schemas.microsoft.com/office/drawing/2014/main" id="{BB5666D8-E775-443A-B285-21034435AD78}"/>
                    </a:ext>
                  </a:extLst>
                </p:cNvPr>
                <p:cNvSpPr/>
                <p:nvPr/>
              </p:nvSpPr>
              <p:spPr>
                <a:xfrm rot="16200000">
                  <a:off x="240300" y="6167984"/>
                  <a:ext cx="838200" cy="709199"/>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8" name="Speech Bubble: Oval 30">
                <a:extLst>
                  <a:ext uri="{FF2B5EF4-FFF2-40B4-BE49-F238E27FC236}">
                    <a16:creationId xmlns:a16="http://schemas.microsoft.com/office/drawing/2014/main" id="{3A352832-8124-4C60-BEEC-D634EB16EE36}"/>
                  </a:ext>
                </a:extLst>
              </p:cNvPr>
              <p:cNvSpPr/>
              <p:nvPr/>
            </p:nvSpPr>
            <p:spPr>
              <a:xfrm>
                <a:off x="4718628" y="2381744"/>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peech Bubble: Oval 31">
                <a:extLst>
                  <a:ext uri="{FF2B5EF4-FFF2-40B4-BE49-F238E27FC236}">
                    <a16:creationId xmlns:a16="http://schemas.microsoft.com/office/drawing/2014/main" id="{64FB06DA-F119-4AE6-82D3-816189652966}"/>
                  </a:ext>
                </a:extLst>
              </p:cNvPr>
              <p:cNvSpPr/>
              <p:nvPr/>
            </p:nvSpPr>
            <p:spPr>
              <a:xfrm>
                <a:off x="5404293" y="2580774"/>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peech Bubble: Oval 32">
                <a:extLst>
                  <a:ext uri="{FF2B5EF4-FFF2-40B4-BE49-F238E27FC236}">
                    <a16:creationId xmlns:a16="http://schemas.microsoft.com/office/drawing/2014/main" id="{7E390786-B87C-4CF6-AB75-C20BF5CBBCFE}"/>
                  </a:ext>
                </a:extLst>
              </p:cNvPr>
              <p:cNvSpPr/>
              <p:nvPr/>
            </p:nvSpPr>
            <p:spPr>
              <a:xfrm>
                <a:off x="5937081" y="2578237"/>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peech Bubble: Oval 33">
                <a:extLst>
                  <a:ext uri="{FF2B5EF4-FFF2-40B4-BE49-F238E27FC236}">
                    <a16:creationId xmlns:a16="http://schemas.microsoft.com/office/drawing/2014/main" id="{7A6C4A3D-797C-49DE-9AD8-9BF87A700556}"/>
                  </a:ext>
                </a:extLst>
              </p:cNvPr>
              <p:cNvSpPr/>
              <p:nvPr/>
            </p:nvSpPr>
            <p:spPr>
              <a:xfrm>
                <a:off x="6436031" y="2578237"/>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peech Bubble: Oval 34">
                <a:extLst>
                  <a:ext uri="{FF2B5EF4-FFF2-40B4-BE49-F238E27FC236}">
                    <a16:creationId xmlns:a16="http://schemas.microsoft.com/office/drawing/2014/main" id="{3D6D8D43-1F10-4562-8185-DC6FC8B9FDF6}"/>
                  </a:ext>
                </a:extLst>
              </p:cNvPr>
              <p:cNvSpPr/>
              <p:nvPr/>
            </p:nvSpPr>
            <p:spPr>
              <a:xfrm>
                <a:off x="6934981" y="2573018"/>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78" name="TextBox 77">
              <a:extLst>
                <a:ext uri="{FF2B5EF4-FFF2-40B4-BE49-F238E27FC236}">
                  <a16:creationId xmlns:a16="http://schemas.microsoft.com/office/drawing/2014/main" id="{7F6A7CDB-ACD7-44AC-9398-1BFA570060F8}"/>
                </a:ext>
              </a:extLst>
            </p:cNvPr>
            <p:cNvSpPr txBox="1"/>
            <p:nvPr/>
          </p:nvSpPr>
          <p:spPr>
            <a:xfrm>
              <a:off x="7552893" y="2507439"/>
              <a:ext cx="306877" cy="400110"/>
            </a:xfrm>
            <a:prstGeom prst="rect">
              <a:avLst/>
            </a:prstGeom>
            <a:noFill/>
          </p:spPr>
          <p:txBody>
            <a:bodyPr wrap="square" rtlCol="0">
              <a:spAutoFit/>
            </a:bodyPr>
            <a:lstStyle/>
            <a:p>
              <a:r>
                <a:rPr lang="en-CA" sz="2000" b="1">
                  <a:latin typeface="+mn-lt"/>
                </a:rPr>
                <a:t>?</a:t>
              </a:r>
            </a:p>
          </p:txBody>
        </p:sp>
        <p:sp>
          <p:nvSpPr>
            <p:cNvPr id="79" name="TextBox 78">
              <a:extLst>
                <a:ext uri="{FF2B5EF4-FFF2-40B4-BE49-F238E27FC236}">
                  <a16:creationId xmlns:a16="http://schemas.microsoft.com/office/drawing/2014/main" id="{F91251B4-E01C-4FCF-AAE7-745B28E06AEC}"/>
                </a:ext>
              </a:extLst>
            </p:cNvPr>
            <p:cNvSpPr txBox="1"/>
            <p:nvPr/>
          </p:nvSpPr>
          <p:spPr>
            <a:xfrm>
              <a:off x="8235419" y="2754086"/>
              <a:ext cx="317794" cy="307777"/>
            </a:xfrm>
            <a:prstGeom prst="rect">
              <a:avLst/>
            </a:prstGeom>
            <a:noFill/>
          </p:spPr>
          <p:txBody>
            <a:bodyPr wrap="square" rtlCol="0">
              <a:spAutoFit/>
            </a:bodyPr>
            <a:lstStyle/>
            <a:p>
              <a:r>
                <a:rPr lang="en-CA" sz="1400" b="1">
                  <a:latin typeface="+mn-lt"/>
                </a:rPr>
                <a:t>A</a:t>
              </a:r>
            </a:p>
          </p:txBody>
        </p:sp>
        <p:sp>
          <p:nvSpPr>
            <p:cNvPr id="80" name="TextBox 79">
              <a:extLst>
                <a:ext uri="{FF2B5EF4-FFF2-40B4-BE49-F238E27FC236}">
                  <a16:creationId xmlns:a16="http://schemas.microsoft.com/office/drawing/2014/main" id="{E763697B-29EF-4D5D-8C36-E8F53384A599}"/>
                </a:ext>
              </a:extLst>
            </p:cNvPr>
            <p:cNvSpPr txBox="1"/>
            <p:nvPr/>
          </p:nvSpPr>
          <p:spPr>
            <a:xfrm>
              <a:off x="8758694" y="2754086"/>
              <a:ext cx="307617" cy="307777"/>
            </a:xfrm>
            <a:prstGeom prst="rect">
              <a:avLst/>
            </a:prstGeom>
            <a:noFill/>
          </p:spPr>
          <p:txBody>
            <a:bodyPr wrap="square" rtlCol="0">
              <a:spAutoFit/>
            </a:bodyPr>
            <a:lstStyle/>
            <a:p>
              <a:r>
                <a:rPr lang="en-CA" sz="1400" b="1">
                  <a:latin typeface="+mn-lt"/>
                </a:rPr>
                <a:t>B</a:t>
              </a:r>
            </a:p>
          </p:txBody>
        </p:sp>
        <p:sp>
          <p:nvSpPr>
            <p:cNvPr id="81" name="TextBox 80">
              <a:extLst>
                <a:ext uri="{FF2B5EF4-FFF2-40B4-BE49-F238E27FC236}">
                  <a16:creationId xmlns:a16="http://schemas.microsoft.com/office/drawing/2014/main" id="{D388E7FF-16AC-4C62-9A82-E00016E5DAE5}"/>
                </a:ext>
              </a:extLst>
            </p:cNvPr>
            <p:cNvSpPr txBox="1"/>
            <p:nvPr/>
          </p:nvSpPr>
          <p:spPr>
            <a:xfrm>
              <a:off x="9264846" y="2749847"/>
              <a:ext cx="283708" cy="307777"/>
            </a:xfrm>
            <a:prstGeom prst="rect">
              <a:avLst/>
            </a:prstGeom>
            <a:noFill/>
          </p:spPr>
          <p:txBody>
            <a:bodyPr wrap="square" rtlCol="0">
              <a:spAutoFit/>
            </a:bodyPr>
            <a:lstStyle/>
            <a:p>
              <a:r>
                <a:rPr lang="en-CA" sz="1400" b="1">
                  <a:latin typeface="+mn-lt"/>
                </a:rPr>
                <a:t>C</a:t>
              </a:r>
            </a:p>
          </p:txBody>
        </p:sp>
        <p:sp>
          <p:nvSpPr>
            <p:cNvPr id="82" name="TextBox 81">
              <a:extLst>
                <a:ext uri="{FF2B5EF4-FFF2-40B4-BE49-F238E27FC236}">
                  <a16:creationId xmlns:a16="http://schemas.microsoft.com/office/drawing/2014/main" id="{3C353AC3-5B10-4497-990D-5E238538F694}"/>
                </a:ext>
              </a:extLst>
            </p:cNvPr>
            <p:cNvSpPr txBox="1"/>
            <p:nvPr/>
          </p:nvSpPr>
          <p:spPr>
            <a:xfrm>
              <a:off x="9713797" y="2749846"/>
              <a:ext cx="375387" cy="307777"/>
            </a:xfrm>
            <a:prstGeom prst="rect">
              <a:avLst/>
            </a:prstGeom>
            <a:noFill/>
          </p:spPr>
          <p:txBody>
            <a:bodyPr wrap="square" rtlCol="0">
              <a:spAutoFit/>
            </a:bodyPr>
            <a:lstStyle/>
            <a:p>
              <a:pPr algn="ctr"/>
              <a:r>
                <a:rPr lang="en-CA" sz="1400" b="1">
                  <a:latin typeface="+mn-lt"/>
                </a:rPr>
                <a:t>D</a:t>
              </a:r>
            </a:p>
          </p:txBody>
        </p:sp>
      </p:grpSp>
      <p:sp>
        <p:nvSpPr>
          <p:cNvPr id="6" name="Rectangle 5"/>
          <p:cNvSpPr/>
          <p:nvPr/>
        </p:nvSpPr>
        <p:spPr>
          <a:xfrm>
            <a:off x="1905000" y="4191000"/>
            <a:ext cx="2651819" cy="190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371600" y="4190999"/>
            <a:ext cx="4343399" cy="1569660"/>
          </a:xfrm>
          <a:prstGeom prst="rect">
            <a:avLst/>
          </a:prstGeom>
          <a:noFill/>
        </p:spPr>
        <p:txBody>
          <a:bodyPr wrap="square" rtlCol="0">
            <a:spAutoFit/>
          </a:bodyPr>
          <a:lstStyle/>
          <a:p>
            <a:pPr marL="285750" indent="-285750">
              <a:buFont typeface="Arial" panose="020B0604020202020204" pitchFamily="34" charset="0"/>
              <a:buChar char="•"/>
            </a:pPr>
            <a:r>
              <a:rPr lang="en-US" sz="2400">
                <a:latin typeface="+mn-lt"/>
              </a:rPr>
              <a:t>Homogenous or majority view</a:t>
            </a:r>
          </a:p>
          <a:p>
            <a:pPr marL="285750" indent="-285750">
              <a:buFont typeface="Arial" panose="020B0604020202020204" pitchFamily="34" charset="0"/>
              <a:buChar char="•"/>
            </a:pPr>
            <a:r>
              <a:rPr lang="en-US" sz="2400">
                <a:latin typeface="+mn-lt"/>
              </a:rPr>
              <a:t>Focus on consensus</a:t>
            </a:r>
          </a:p>
          <a:p>
            <a:pPr marL="285750" indent="-285750">
              <a:buFont typeface="Arial" panose="020B0604020202020204" pitchFamily="34" charset="0"/>
              <a:buChar char="•"/>
            </a:pPr>
            <a:r>
              <a:rPr lang="en-US" sz="2400">
                <a:latin typeface="+mn-lt"/>
              </a:rPr>
              <a:t>Self-censorship</a:t>
            </a:r>
          </a:p>
          <a:p>
            <a:pPr marL="342900" indent="-342900">
              <a:buFont typeface="Wingdings" pitchFamily="2" charset="2"/>
              <a:buChar char="Ø"/>
            </a:pPr>
            <a:r>
              <a:rPr lang="en-US" sz="2400" b="1">
                <a:latin typeface="+mn-lt"/>
              </a:rPr>
              <a:t>Suboptimal decisions</a:t>
            </a:r>
          </a:p>
        </p:txBody>
      </p:sp>
      <p:sp>
        <p:nvSpPr>
          <p:cNvPr id="103" name="TextBox 102"/>
          <p:cNvSpPr txBox="1"/>
          <p:nvPr/>
        </p:nvSpPr>
        <p:spPr>
          <a:xfrm>
            <a:off x="6607370" y="4190999"/>
            <a:ext cx="4796293" cy="1938992"/>
          </a:xfrm>
          <a:prstGeom prst="rect">
            <a:avLst/>
          </a:prstGeom>
          <a:noFill/>
        </p:spPr>
        <p:txBody>
          <a:bodyPr wrap="square" rtlCol="0">
            <a:spAutoFit/>
          </a:bodyPr>
          <a:lstStyle/>
          <a:p>
            <a:pPr marL="285750" indent="-285750">
              <a:buFont typeface="Arial" panose="020B0604020202020204" pitchFamily="34" charset="0"/>
              <a:buChar char="•"/>
            </a:pPr>
            <a:r>
              <a:rPr lang="en-US" sz="2400">
                <a:latin typeface="+mn-lt"/>
              </a:rPr>
              <a:t>All opinions are valued </a:t>
            </a:r>
          </a:p>
          <a:p>
            <a:pPr marL="285750" indent="-285750">
              <a:buFont typeface="Arial" panose="020B0604020202020204" pitchFamily="34" charset="0"/>
              <a:buChar char="•"/>
            </a:pPr>
            <a:r>
              <a:rPr lang="en-US" sz="2400">
                <a:latin typeface="+mn-lt"/>
              </a:rPr>
              <a:t>Focus on strength of evidence</a:t>
            </a:r>
          </a:p>
          <a:p>
            <a:pPr marL="285750" indent="-285750">
              <a:buFont typeface="Arial" panose="020B0604020202020204" pitchFamily="34" charset="0"/>
              <a:buChar char="•"/>
            </a:pPr>
            <a:r>
              <a:rPr lang="en-US" sz="2400">
                <a:latin typeface="+mn-lt"/>
              </a:rPr>
              <a:t>Demographic diversity helps</a:t>
            </a:r>
          </a:p>
          <a:p>
            <a:pPr marL="342900" lvl="0" indent="-342900">
              <a:buFont typeface="Wingdings" pitchFamily="2" charset="2"/>
              <a:buChar char="Ø"/>
            </a:pPr>
            <a:r>
              <a:rPr lang="en-US" sz="2400" b="1">
                <a:solidFill>
                  <a:prstClr val="black"/>
                </a:solidFill>
                <a:latin typeface="Calibri"/>
              </a:rPr>
              <a:t>Improved decisions</a:t>
            </a:r>
          </a:p>
          <a:p>
            <a:pPr marL="285750" indent="-285750">
              <a:buFont typeface="Arial" panose="020B0604020202020204" pitchFamily="34" charset="0"/>
              <a:buChar char="•"/>
            </a:pPr>
            <a:endParaRPr lang="en-US" sz="2400">
              <a:latin typeface="+mn-lt"/>
            </a:endParaRPr>
          </a:p>
        </p:txBody>
      </p:sp>
      <p:sp>
        <p:nvSpPr>
          <p:cNvPr id="104" name="Rectangle 35">
            <a:extLst>
              <a:ext uri="{FF2B5EF4-FFF2-40B4-BE49-F238E27FC236}">
                <a16:creationId xmlns:a16="http://schemas.microsoft.com/office/drawing/2014/main" id="{DD0C75E3-ADAD-3D43-92D5-9AD9C9591FC6}"/>
              </a:ext>
            </a:extLst>
          </p:cNvPr>
          <p:cNvSpPr>
            <a:spLocks noChangeArrowheads="1"/>
          </p:cNvSpPr>
          <p:nvPr/>
        </p:nvSpPr>
        <p:spPr bwMode="auto">
          <a:xfrm>
            <a:off x="9908746" y="6518804"/>
            <a:ext cx="2283254" cy="339196"/>
          </a:xfrm>
          <a:prstGeom prst="rect">
            <a:avLst/>
          </a:prstGeom>
          <a:noFill/>
          <a:ln w="9525">
            <a:noFill/>
            <a:miter lim="800000"/>
            <a:headEnd/>
            <a:tailEnd/>
          </a:ln>
          <a:effectLst/>
        </p:spPr>
        <p:txBody>
          <a:bodyPr wrap="none" lIns="92075" tIns="46038" rIns="92075" bIns="46038">
            <a:spAutoFit/>
          </a:bodyPr>
          <a:lstStyle/>
          <a:p>
            <a:pPr algn="r" eaLnBrk="0" hangingPunct="0">
              <a:defRPr/>
            </a:pPr>
            <a:r>
              <a:rPr lang="en-US" sz="1600">
                <a:latin typeface="+mj-lt"/>
              </a:rPr>
              <a:t>Janis, 1972; Phillips, 2014</a:t>
            </a:r>
          </a:p>
        </p:txBody>
      </p:sp>
      <p:grpSp>
        <p:nvGrpSpPr>
          <p:cNvPr id="76" name="Group 75">
            <a:extLst>
              <a:ext uri="{FF2B5EF4-FFF2-40B4-BE49-F238E27FC236}">
                <a16:creationId xmlns:a16="http://schemas.microsoft.com/office/drawing/2014/main" id="{EDE98A39-0EB0-0A49-BA04-B5E30F782D1D}"/>
              </a:ext>
            </a:extLst>
          </p:cNvPr>
          <p:cNvGrpSpPr/>
          <p:nvPr/>
        </p:nvGrpSpPr>
        <p:grpSpPr>
          <a:xfrm>
            <a:off x="2010243" y="2332229"/>
            <a:ext cx="2721243" cy="1606148"/>
            <a:chOff x="2010243" y="2332229"/>
            <a:chExt cx="2721243" cy="1606148"/>
          </a:xfrm>
        </p:grpSpPr>
        <p:grpSp>
          <p:nvGrpSpPr>
            <p:cNvPr id="105" name="Group 104">
              <a:extLst>
                <a:ext uri="{FF2B5EF4-FFF2-40B4-BE49-F238E27FC236}">
                  <a16:creationId xmlns:a16="http://schemas.microsoft.com/office/drawing/2014/main" id="{F25CA574-D05E-CC46-BAB0-EFC363015969}"/>
                </a:ext>
              </a:extLst>
            </p:cNvPr>
            <p:cNvGrpSpPr/>
            <p:nvPr/>
          </p:nvGrpSpPr>
          <p:grpSpPr>
            <a:xfrm>
              <a:off x="2010243" y="2332229"/>
              <a:ext cx="2573694" cy="1606148"/>
              <a:chOff x="-121604" y="4566347"/>
              <a:chExt cx="2573694" cy="1606148"/>
            </a:xfrm>
          </p:grpSpPr>
          <p:grpSp>
            <p:nvGrpSpPr>
              <p:cNvPr id="115" name="Group 114">
                <a:extLst>
                  <a:ext uri="{FF2B5EF4-FFF2-40B4-BE49-F238E27FC236}">
                    <a16:creationId xmlns:a16="http://schemas.microsoft.com/office/drawing/2014/main" id="{6C1CC17F-A10B-6D4F-B9E3-1303E1ABD4C0}"/>
                  </a:ext>
                </a:extLst>
              </p:cNvPr>
              <p:cNvGrpSpPr/>
              <p:nvPr/>
            </p:nvGrpSpPr>
            <p:grpSpPr>
              <a:xfrm>
                <a:off x="883742" y="5082538"/>
                <a:ext cx="531852" cy="1089957"/>
                <a:chOff x="304800" y="5488280"/>
                <a:chExt cx="709199" cy="1453404"/>
              </a:xfrm>
            </p:grpSpPr>
            <p:sp>
              <p:nvSpPr>
                <p:cNvPr id="129" name="Oval 128">
                  <a:extLst>
                    <a:ext uri="{FF2B5EF4-FFF2-40B4-BE49-F238E27FC236}">
                      <a16:creationId xmlns:a16="http://schemas.microsoft.com/office/drawing/2014/main" id="{C9E5663E-6F2D-7044-9BD9-7BB696A41AD4}"/>
                    </a:ext>
                  </a:extLst>
                </p:cNvPr>
                <p:cNvSpPr/>
                <p:nvPr/>
              </p:nvSpPr>
              <p:spPr>
                <a:xfrm>
                  <a:off x="351798" y="5488280"/>
                  <a:ext cx="615204" cy="6152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0090"/>
                    </a:solidFill>
                  </a:endParaRPr>
                </a:p>
              </p:txBody>
            </p:sp>
            <p:sp>
              <p:nvSpPr>
                <p:cNvPr id="130" name="Flowchart: Delay 90">
                  <a:extLst>
                    <a:ext uri="{FF2B5EF4-FFF2-40B4-BE49-F238E27FC236}">
                      <a16:creationId xmlns:a16="http://schemas.microsoft.com/office/drawing/2014/main" id="{DC7663A1-57C2-C742-91CC-CB8816ED4BB2}"/>
                    </a:ext>
                  </a:extLst>
                </p:cNvPr>
                <p:cNvSpPr/>
                <p:nvPr/>
              </p:nvSpPr>
              <p:spPr>
                <a:xfrm rot="16200000">
                  <a:off x="240300" y="6167984"/>
                  <a:ext cx="838200" cy="709199"/>
                </a:xfrm>
                <a:prstGeom prst="flowChartDela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6" name="Group 115">
                <a:extLst>
                  <a:ext uri="{FF2B5EF4-FFF2-40B4-BE49-F238E27FC236}">
                    <a16:creationId xmlns:a16="http://schemas.microsoft.com/office/drawing/2014/main" id="{F2BC7818-AB33-0542-8716-40EF2455204F}"/>
                  </a:ext>
                </a:extLst>
              </p:cNvPr>
              <p:cNvGrpSpPr/>
              <p:nvPr/>
            </p:nvGrpSpPr>
            <p:grpSpPr>
              <a:xfrm>
                <a:off x="1524618" y="5333847"/>
                <a:ext cx="409224" cy="838648"/>
                <a:chOff x="304800" y="5488280"/>
                <a:chExt cx="709199" cy="1453404"/>
              </a:xfrm>
            </p:grpSpPr>
            <p:sp>
              <p:nvSpPr>
                <p:cNvPr id="127" name="Oval 126">
                  <a:extLst>
                    <a:ext uri="{FF2B5EF4-FFF2-40B4-BE49-F238E27FC236}">
                      <a16:creationId xmlns:a16="http://schemas.microsoft.com/office/drawing/2014/main" id="{9A39F375-BE58-1547-BAFD-5DCF0415A6D5}"/>
                    </a:ext>
                  </a:extLst>
                </p:cNvPr>
                <p:cNvSpPr/>
                <p:nvPr/>
              </p:nvSpPr>
              <p:spPr>
                <a:xfrm>
                  <a:off x="351798" y="5488280"/>
                  <a:ext cx="615204" cy="6152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0090"/>
                    </a:solidFill>
                  </a:endParaRPr>
                </a:p>
              </p:txBody>
            </p:sp>
            <p:sp>
              <p:nvSpPr>
                <p:cNvPr id="128" name="Flowchart: Delay 88">
                  <a:extLst>
                    <a:ext uri="{FF2B5EF4-FFF2-40B4-BE49-F238E27FC236}">
                      <a16:creationId xmlns:a16="http://schemas.microsoft.com/office/drawing/2014/main" id="{001A1B1A-A3DB-9843-94F4-751A4F558918}"/>
                    </a:ext>
                  </a:extLst>
                </p:cNvPr>
                <p:cNvSpPr/>
                <p:nvPr/>
              </p:nvSpPr>
              <p:spPr>
                <a:xfrm rot="16200000">
                  <a:off x="240300" y="6167984"/>
                  <a:ext cx="838200" cy="709199"/>
                </a:xfrm>
                <a:prstGeom prst="flowChartDela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7" name="Group 116">
                <a:extLst>
                  <a:ext uri="{FF2B5EF4-FFF2-40B4-BE49-F238E27FC236}">
                    <a16:creationId xmlns:a16="http://schemas.microsoft.com/office/drawing/2014/main" id="{0B124E5D-E501-3F41-B90D-0E8D4E2D443A}"/>
                  </a:ext>
                </a:extLst>
              </p:cNvPr>
              <p:cNvGrpSpPr/>
              <p:nvPr/>
            </p:nvGrpSpPr>
            <p:grpSpPr>
              <a:xfrm>
                <a:off x="2042866" y="5333847"/>
                <a:ext cx="409224" cy="838648"/>
                <a:chOff x="304800" y="5488280"/>
                <a:chExt cx="709199" cy="1453404"/>
              </a:xfrm>
            </p:grpSpPr>
            <p:sp>
              <p:nvSpPr>
                <p:cNvPr id="125" name="Oval 124">
                  <a:extLst>
                    <a:ext uri="{FF2B5EF4-FFF2-40B4-BE49-F238E27FC236}">
                      <a16:creationId xmlns:a16="http://schemas.microsoft.com/office/drawing/2014/main" id="{8D41B545-163B-4243-A03D-082B5F8D6A33}"/>
                    </a:ext>
                  </a:extLst>
                </p:cNvPr>
                <p:cNvSpPr/>
                <p:nvPr/>
              </p:nvSpPr>
              <p:spPr>
                <a:xfrm>
                  <a:off x="351798" y="5488280"/>
                  <a:ext cx="615204" cy="6152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0090"/>
                    </a:solidFill>
                  </a:endParaRPr>
                </a:p>
              </p:txBody>
            </p:sp>
            <p:sp>
              <p:nvSpPr>
                <p:cNvPr id="126" name="Flowchart: Delay 86">
                  <a:extLst>
                    <a:ext uri="{FF2B5EF4-FFF2-40B4-BE49-F238E27FC236}">
                      <a16:creationId xmlns:a16="http://schemas.microsoft.com/office/drawing/2014/main" id="{5410753C-9ECB-C14A-AC6E-1AE0CFD06A0B}"/>
                    </a:ext>
                  </a:extLst>
                </p:cNvPr>
                <p:cNvSpPr/>
                <p:nvPr/>
              </p:nvSpPr>
              <p:spPr>
                <a:xfrm rot="16200000">
                  <a:off x="240300" y="6167984"/>
                  <a:ext cx="838200" cy="709199"/>
                </a:xfrm>
                <a:prstGeom prst="flowChartDela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8" name="Group 117">
                <a:extLst>
                  <a:ext uri="{FF2B5EF4-FFF2-40B4-BE49-F238E27FC236}">
                    <a16:creationId xmlns:a16="http://schemas.microsoft.com/office/drawing/2014/main" id="{66FE4BF6-89FF-1044-8640-150C7A04F235}"/>
                  </a:ext>
                </a:extLst>
              </p:cNvPr>
              <p:cNvGrpSpPr/>
              <p:nvPr/>
            </p:nvGrpSpPr>
            <p:grpSpPr>
              <a:xfrm>
                <a:off x="374392" y="5333847"/>
                <a:ext cx="409224" cy="838648"/>
                <a:chOff x="304800" y="5488280"/>
                <a:chExt cx="709199" cy="1453404"/>
              </a:xfrm>
            </p:grpSpPr>
            <p:sp>
              <p:nvSpPr>
                <p:cNvPr id="123" name="Oval 122">
                  <a:extLst>
                    <a:ext uri="{FF2B5EF4-FFF2-40B4-BE49-F238E27FC236}">
                      <a16:creationId xmlns:a16="http://schemas.microsoft.com/office/drawing/2014/main" id="{931247D3-B510-DE4F-BB6D-ED9296C0ABEB}"/>
                    </a:ext>
                  </a:extLst>
                </p:cNvPr>
                <p:cNvSpPr/>
                <p:nvPr/>
              </p:nvSpPr>
              <p:spPr>
                <a:xfrm>
                  <a:off x="351798" y="5488280"/>
                  <a:ext cx="615204" cy="6152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0090"/>
                    </a:solidFill>
                  </a:endParaRPr>
                </a:p>
              </p:txBody>
            </p:sp>
            <p:sp>
              <p:nvSpPr>
                <p:cNvPr id="124" name="Flowchart: Delay 84">
                  <a:extLst>
                    <a:ext uri="{FF2B5EF4-FFF2-40B4-BE49-F238E27FC236}">
                      <a16:creationId xmlns:a16="http://schemas.microsoft.com/office/drawing/2014/main" id="{2AB87295-8DF9-7446-B9C6-F0EB59195C77}"/>
                    </a:ext>
                  </a:extLst>
                </p:cNvPr>
                <p:cNvSpPr/>
                <p:nvPr/>
              </p:nvSpPr>
              <p:spPr>
                <a:xfrm rot="16200000">
                  <a:off x="240300" y="6167984"/>
                  <a:ext cx="838200" cy="709199"/>
                </a:xfrm>
                <a:prstGeom prst="flowChartDela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9" name="Group 118">
                <a:extLst>
                  <a:ext uri="{FF2B5EF4-FFF2-40B4-BE49-F238E27FC236}">
                    <a16:creationId xmlns:a16="http://schemas.microsoft.com/office/drawing/2014/main" id="{F6FBE7A0-B3F5-B64C-B74F-AC44960A511E}"/>
                  </a:ext>
                </a:extLst>
              </p:cNvPr>
              <p:cNvGrpSpPr/>
              <p:nvPr/>
            </p:nvGrpSpPr>
            <p:grpSpPr>
              <a:xfrm>
                <a:off x="-121604" y="5333847"/>
                <a:ext cx="409224" cy="838648"/>
                <a:chOff x="304800" y="5488280"/>
                <a:chExt cx="709199" cy="1453404"/>
              </a:xfrm>
            </p:grpSpPr>
            <p:sp>
              <p:nvSpPr>
                <p:cNvPr id="121" name="Oval 120">
                  <a:extLst>
                    <a:ext uri="{FF2B5EF4-FFF2-40B4-BE49-F238E27FC236}">
                      <a16:creationId xmlns:a16="http://schemas.microsoft.com/office/drawing/2014/main" id="{FCD625CA-0810-984D-8E54-5B9C030167F2}"/>
                    </a:ext>
                  </a:extLst>
                </p:cNvPr>
                <p:cNvSpPr/>
                <p:nvPr/>
              </p:nvSpPr>
              <p:spPr>
                <a:xfrm>
                  <a:off x="351798" y="5488280"/>
                  <a:ext cx="615204" cy="6152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0090"/>
                    </a:solidFill>
                  </a:endParaRPr>
                </a:p>
              </p:txBody>
            </p:sp>
            <p:sp>
              <p:nvSpPr>
                <p:cNvPr id="122" name="Flowchart: Delay 82">
                  <a:extLst>
                    <a:ext uri="{FF2B5EF4-FFF2-40B4-BE49-F238E27FC236}">
                      <a16:creationId xmlns:a16="http://schemas.microsoft.com/office/drawing/2014/main" id="{C4A78E4E-4C63-3243-8664-E6FE53FEC350}"/>
                    </a:ext>
                  </a:extLst>
                </p:cNvPr>
                <p:cNvSpPr/>
                <p:nvPr/>
              </p:nvSpPr>
              <p:spPr>
                <a:xfrm rot="16200000">
                  <a:off x="240300" y="6167984"/>
                  <a:ext cx="838200" cy="709199"/>
                </a:xfrm>
                <a:prstGeom prst="flowChartDela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120" name="Speech Bubble: Oval 18">
                <a:extLst>
                  <a:ext uri="{FF2B5EF4-FFF2-40B4-BE49-F238E27FC236}">
                    <a16:creationId xmlns:a16="http://schemas.microsoft.com/office/drawing/2014/main" id="{E6FC090A-D69B-C445-9FF5-A778772A38A4}"/>
                  </a:ext>
                </a:extLst>
              </p:cNvPr>
              <p:cNvSpPr/>
              <p:nvPr/>
            </p:nvSpPr>
            <p:spPr>
              <a:xfrm>
                <a:off x="1158930" y="4566347"/>
                <a:ext cx="530492" cy="461362"/>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106" name="TextBox 105">
              <a:extLst>
                <a:ext uri="{FF2B5EF4-FFF2-40B4-BE49-F238E27FC236}">
                  <a16:creationId xmlns:a16="http://schemas.microsoft.com/office/drawing/2014/main" id="{37BD2660-CFEB-624E-B207-D8FC0068202B}"/>
                </a:ext>
              </a:extLst>
            </p:cNvPr>
            <p:cNvSpPr txBox="1"/>
            <p:nvPr/>
          </p:nvSpPr>
          <p:spPr>
            <a:xfrm>
              <a:off x="2253173" y="2667000"/>
              <a:ext cx="247998" cy="307777"/>
            </a:xfrm>
            <a:prstGeom prst="rect">
              <a:avLst/>
            </a:prstGeom>
            <a:noFill/>
          </p:spPr>
          <p:txBody>
            <a:bodyPr wrap="square" rtlCol="0">
              <a:spAutoFit/>
            </a:bodyPr>
            <a:lstStyle/>
            <a:p>
              <a:pPr algn="ctr"/>
              <a:r>
                <a:rPr lang="en-CA" sz="1400" b="1" dirty="0">
                  <a:latin typeface="+mn-lt"/>
                </a:rPr>
                <a:t>A</a:t>
              </a:r>
            </a:p>
          </p:txBody>
        </p:sp>
        <p:sp>
          <p:nvSpPr>
            <p:cNvPr id="107" name="TextBox 106">
              <a:extLst>
                <a:ext uri="{FF2B5EF4-FFF2-40B4-BE49-F238E27FC236}">
                  <a16:creationId xmlns:a16="http://schemas.microsoft.com/office/drawing/2014/main" id="{55BD0856-D7D7-DA4F-9DB5-8A58A19A9E67}"/>
                </a:ext>
              </a:extLst>
            </p:cNvPr>
            <p:cNvSpPr txBox="1"/>
            <p:nvPr/>
          </p:nvSpPr>
          <p:spPr>
            <a:xfrm>
              <a:off x="3896546" y="2667000"/>
              <a:ext cx="277767" cy="307777"/>
            </a:xfrm>
            <a:prstGeom prst="rect">
              <a:avLst/>
            </a:prstGeom>
            <a:noFill/>
          </p:spPr>
          <p:txBody>
            <a:bodyPr wrap="square" rtlCol="0">
              <a:spAutoFit/>
            </a:bodyPr>
            <a:lstStyle/>
            <a:p>
              <a:pPr algn="ctr"/>
              <a:r>
                <a:rPr lang="en-CA" sz="1400" b="1" dirty="0">
                  <a:latin typeface="+mn-lt"/>
                </a:rPr>
                <a:t>A</a:t>
              </a:r>
            </a:p>
          </p:txBody>
        </p:sp>
        <p:sp>
          <p:nvSpPr>
            <p:cNvPr id="108" name="TextBox 107">
              <a:extLst>
                <a:ext uri="{FF2B5EF4-FFF2-40B4-BE49-F238E27FC236}">
                  <a16:creationId xmlns:a16="http://schemas.microsoft.com/office/drawing/2014/main" id="{3CAAA770-849F-9947-A1DA-7103B2D87A2E}"/>
                </a:ext>
              </a:extLst>
            </p:cNvPr>
            <p:cNvSpPr txBox="1"/>
            <p:nvPr/>
          </p:nvSpPr>
          <p:spPr>
            <a:xfrm>
              <a:off x="2720558" y="2667000"/>
              <a:ext cx="272223" cy="307777"/>
            </a:xfrm>
            <a:prstGeom prst="rect">
              <a:avLst/>
            </a:prstGeom>
            <a:noFill/>
          </p:spPr>
          <p:txBody>
            <a:bodyPr wrap="square" rtlCol="0">
              <a:spAutoFit/>
            </a:bodyPr>
            <a:lstStyle/>
            <a:p>
              <a:pPr algn="ctr"/>
              <a:r>
                <a:rPr lang="en-CA" sz="1400" b="1" dirty="0">
                  <a:latin typeface="+mn-lt"/>
                </a:rPr>
                <a:t>A</a:t>
              </a:r>
            </a:p>
          </p:txBody>
        </p:sp>
        <p:sp>
          <p:nvSpPr>
            <p:cNvPr id="109" name="TextBox 108">
              <a:extLst>
                <a:ext uri="{FF2B5EF4-FFF2-40B4-BE49-F238E27FC236}">
                  <a16:creationId xmlns:a16="http://schemas.microsoft.com/office/drawing/2014/main" id="{A5EE5020-8584-B348-91AA-BBE9FE4ACDFE}"/>
                </a:ext>
              </a:extLst>
            </p:cNvPr>
            <p:cNvSpPr txBox="1"/>
            <p:nvPr/>
          </p:nvSpPr>
          <p:spPr>
            <a:xfrm>
              <a:off x="4351761" y="2667000"/>
              <a:ext cx="364727" cy="307777"/>
            </a:xfrm>
            <a:prstGeom prst="rect">
              <a:avLst/>
            </a:prstGeom>
            <a:noFill/>
          </p:spPr>
          <p:txBody>
            <a:bodyPr wrap="square" rtlCol="0">
              <a:spAutoFit/>
            </a:bodyPr>
            <a:lstStyle/>
            <a:p>
              <a:pPr algn="ctr"/>
              <a:r>
                <a:rPr lang="en-CA" sz="1400" b="1" dirty="0">
                  <a:latin typeface="+mn-lt"/>
                </a:rPr>
                <a:t>A</a:t>
              </a:r>
            </a:p>
          </p:txBody>
        </p:sp>
        <p:sp>
          <p:nvSpPr>
            <p:cNvPr id="110" name="TextBox 109">
              <a:extLst>
                <a:ext uri="{FF2B5EF4-FFF2-40B4-BE49-F238E27FC236}">
                  <a16:creationId xmlns:a16="http://schemas.microsoft.com/office/drawing/2014/main" id="{0A588A1E-B0E5-EE4E-90D2-0E0BE7EFF265}"/>
                </a:ext>
              </a:extLst>
            </p:cNvPr>
            <p:cNvSpPr txBox="1"/>
            <p:nvPr/>
          </p:nvSpPr>
          <p:spPr>
            <a:xfrm>
              <a:off x="3393655" y="2371787"/>
              <a:ext cx="495996" cy="369332"/>
            </a:xfrm>
            <a:prstGeom prst="rect">
              <a:avLst/>
            </a:prstGeom>
            <a:noFill/>
          </p:spPr>
          <p:txBody>
            <a:bodyPr wrap="square" rtlCol="0">
              <a:spAutoFit/>
            </a:bodyPr>
            <a:lstStyle/>
            <a:p>
              <a:r>
                <a:rPr lang="en-CA" b="1" dirty="0">
                  <a:latin typeface="+mn-lt"/>
                </a:rPr>
                <a:t>A</a:t>
              </a:r>
            </a:p>
          </p:txBody>
        </p:sp>
        <p:sp>
          <p:nvSpPr>
            <p:cNvPr id="111" name="Speech Bubble: Oval 31">
              <a:extLst>
                <a:ext uri="{FF2B5EF4-FFF2-40B4-BE49-F238E27FC236}">
                  <a16:creationId xmlns:a16="http://schemas.microsoft.com/office/drawing/2014/main" id="{1874F191-9358-2342-BE5A-E046C7C368F0}"/>
                </a:ext>
              </a:extLst>
            </p:cNvPr>
            <p:cNvSpPr/>
            <p:nvPr/>
          </p:nvSpPr>
          <p:spPr>
            <a:xfrm>
              <a:off x="2171751" y="2667000"/>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2" name="Speech Bubble: Oval 31">
              <a:extLst>
                <a:ext uri="{FF2B5EF4-FFF2-40B4-BE49-F238E27FC236}">
                  <a16:creationId xmlns:a16="http://schemas.microsoft.com/office/drawing/2014/main" id="{733503B0-DCA1-634D-95F9-A654FC5A43BB}"/>
                </a:ext>
              </a:extLst>
            </p:cNvPr>
            <p:cNvSpPr/>
            <p:nvPr/>
          </p:nvSpPr>
          <p:spPr>
            <a:xfrm>
              <a:off x="2645252" y="2667000"/>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3" name="Speech Bubble: Oval 31">
              <a:extLst>
                <a:ext uri="{FF2B5EF4-FFF2-40B4-BE49-F238E27FC236}">
                  <a16:creationId xmlns:a16="http://schemas.microsoft.com/office/drawing/2014/main" id="{F1EA7888-DB93-F545-9425-62F3089A6ACB}"/>
                </a:ext>
              </a:extLst>
            </p:cNvPr>
            <p:cNvSpPr/>
            <p:nvPr/>
          </p:nvSpPr>
          <p:spPr>
            <a:xfrm>
              <a:off x="3818317" y="2667000"/>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4" name="Speech Bubble: Oval 31">
              <a:extLst>
                <a:ext uri="{FF2B5EF4-FFF2-40B4-BE49-F238E27FC236}">
                  <a16:creationId xmlns:a16="http://schemas.microsoft.com/office/drawing/2014/main" id="{5995A9DD-C510-1E46-B043-CBA44AF29828}"/>
                </a:ext>
              </a:extLst>
            </p:cNvPr>
            <p:cNvSpPr/>
            <p:nvPr/>
          </p:nvSpPr>
          <p:spPr>
            <a:xfrm>
              <a:off x="4322261" y="2667000"/>
              <a:ext cx="409225" cy="355898"/>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Tree>
    <p:extLst>
      <p:ext uri="{BB962C8B-B14F-4D97-AF65-F5344CB8AC3E}">
        <p14:creationId xmlns:p14="http://schemas.microsoft.com/office/powerpoint/2010/main" val="88548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65125"/>
            <a:ext cx="11125200" cy="1325563"/>
          </a:xfrm>
        </p:spPr>
        <p:txBody>
          <a:bodyPr/>
          <a:lstStyle/>
          <a:p>
            <a:pPr algn="ctr"/>
            <a:r>
              <a:rPr lang="en-US"/>
              <a:t>Why Do We Care About Diversity and Inclusion?</a:t>
            </a:r>
          </a:p>
        </p:txBody>
      </p:sp>
      <p:sp>
        <p:nvSpPr>
          <p:cNvPr id="3" name="Content Placeholder 2"/>
          <p:cNvSpPr>
            <a:spLocks noGrp="1"/>
          </p:cNvSpPr>
          <p:nvPr>
            <p:ph idx="1"/>
          </p:nvPr>
        </p:nvSpPr>
        <p:spPr>
          <a:xfrm>
            <a:off x="2412609" y="1846920"/>
            <a:ext cx="9516793" cy="4574982"/>
          </a:xfrm>
        </p:spPr>
        <p:txBody>
          <a:bodyPr>
            <a:normAutofit/>
          </a:bodyPr>
          <a:lstStyle/>
          <a:p>
            <a:r>
              <a:rPr lang="en-US" sz="2400" b="1"/>
              <a:t>A knowledge &amp; innovation case</a:t>
            </a:r>
          </a:p>
          <a:p>
            <a:pPr marL="457200" lvl="1" indent="0">
              <a:buNone/>
            </a:pPr>
            <a:r>
              <a:rPr lang="en-US" sz="2200"/>
              <a:t>Diversity in science yields a comprehensive knowledge base </a:t>
            </a:r>
            <a:r>
              <a:rPr lang="en-US" sz="1200"/>
              <a:t>(Fehr, 2011; </a:t>
            </a:r>
            <a:r>
              <a:rPr lang="en-US" sz="1200" err="1"/>
              <a:t>Longino</a:t>
            </a:r>
            <a:r>
              <a:rPr lang="en-US" sz="1200"/>
              <a:t>, 2002)</a:t>
            </a:r>
          </a:p>
          <a:p>
            <a:pPr marL="457200" lvl="1" indent="0">
              <a:buNone/>
            </a:pPr>
            <a:r>
              <a:rPr lang="en-US" sz="2200"/>
              <a:t>Diverse teams are more creative and cognitively flexible  </a:t>
            </a:r>
            <a:r>
              <a:rPr lang="en-US" sz="1200"/>
              <a:t>(</a:t>
            </a:r>
            <a:r>
              <a:rPr lang="en-US" sz="1200" err="1"/>
              <a:t>Galinsky</a:t>
            </a:r>
            <a:r>
              <a:rPr lang="en-US" sz="1200"/>
              <a:t> et al., 2017; Page, 2007)</a:t>
            </a:r>
          </a:p>
          <a:p>
            <a:pPr marL="457200" lvl="1" indent="0">
              <a:buNone/>
            </a:pPr>
            <a:endParaRPr lang="en-US" sz="1200"/>
          </a:p>
          <a:p>
            <a:pPr marL="457200" lvl="1" indent="0">
              <a:buNone/>
            </a:pPr>
            <a:endParaRPr lang="en-US" sz="1200"/>
          </a:p>
          <a:p>
            <a:pPr marL="457200" lvl="1" indent="0">
              <a:buNone/>
            </a:pPr>
            <a:endParaRPr lang="en-US" sz="1800"/>
          </a:p>
        </p:txBody>
      </p:sp>
      <p:pic>
        <p:nvPicPr>
          <p:cNvPr id="1026" name="Picture 2" descr="Image result for truth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690688"/>
            <a:ext cx="1499798" cy="149979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41558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62000" y="1847850"/>
            <a:ext cx="5077998" cy="3818495"/>
          </a:xfrm>
          <a:prstGeom prst="rect">
            <a:avLst/>
          </a:prstGeom>
        </p:spPr>
      </p:pic>
      <p:sp>
        <p:nvSpPr>
          <p:cNvPr id="5" name="Rectangle 4"/>
          <p:cNvSpPr/>
          <p:nvPr/>
        </p:nvSpPr>
        <p:spPr>
          <a:xfrm>
            <a:off x="685800" y="5698880"/>
            <a:ext cx="2424574" cy="646331"/>
          </a:xfrm>
          <a:prstGeom prst="rect">
            <a:avLst/>
          </a:prstGeom>
        </p:spPr>
        <p:txBody>
          <a:bodyPr wrap="none">
            <a:spAutoFit/>
          </a:bodyPr>
          <a:lstStyle/>
          <a:p>
            <a:r>
              <a:rPr lang="en-US" b="1">
                <a:latin typeface="+mn-lt"/>
              </a:rPr>
              <a:t>Joy </a:t>
            </a:r>
            <a:r>
              <a:rPr lang="en-US" b="1" err="1">
                <a:latin typeface="+mn-lt"/>
              </a:rPr>
              <a:t>Bualamwini</a:t>
            </a:r>
            <a:endParaRPr lang="en-US" b="1">
              <a:latin typeface="+mn-lt"/>
            </a:endParaRPr>
          </a:p>
          <a:p>
            <a:r>
              <a:rPr lang="en-US" b="1">
                <a:latin typeface="+mn-lt"/>
              </a:rPr>
              <a:t>MIT Computer Scientist</a:t>
            </a:r>
          </a:p>
        </p:txBody>
      </p:sp>
      <p:pic>
        <p:nvPicPr>
          <p:cNvPr id="6" name="Picture 5"/>
          <p:cNvPicPr>
            <a:picLocks noChangeAspect="1"/>
          </p:cNvPicPr>
          <p:nvPr/>
        </p:nvPicPr>
        <p:blipFill>
          <a:blip r:embed="rId4"/>
          <a:stretch>
            <a:fillRect/>
          </a:stretch>
        </p:blipFill>
        <p:spPr>
          <a:xfrm>
            <a:off x="6080192" y="1828800"/>
            <a:ext cx="5716982" cy="3810000"/>
          </a:xfrm>
          <a:prstGeom prst="rect">
            <a:avLst/>
          </a:prstGeom>
        </p:spPr>
      </p:pic>
      <p:sp>
        <p:nvSpPr>
          <p:cNvPr id="2" name="Title 1">
            <a:extLst>
              <a:ext uri="{FF2B5EF4-FFF2-40B4-BE49-F238E27FC236}">
                <a16:creationId xmlns:a16="http://schemas.microsoft.com/office/drawing/2014/main" id="{DB02BFF8-903F-0049-B2E3-FAFE334E6055}"/>
              </a:ext>
            </a:extLst>
          </p:cNvPr>
          <p:cNvSpPr>
            <a:spLocks noGrp="1"/>
          </p:cNvSpPr>
          <p:nvPr>
            <p:ph type="title"/>
          </p:nvPr>
        </p:nvSpPr>
        <p:spPr/>
        <p:txBody>
          <a:bodyPr/>
          <a:lstStyle/>
          <a:p>
            <a:r>
              <a:rPr lang="en-US"/>
              <a:t>Facial Recognition Failures</a:t>
            </a:r>
          </a:p>
        </p:txBody>
      </p:sp>
    </p:spTree>
    <p:extLst>
      <p:ext uri="{BB962C8B-B14F-4D97-AF65-F5344CB8AC3E}">
        <p14:creationId xmlns:p14="http://schemas.microsoft.com/office/powerpoint/2010/main" val="343390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203200"/>
            <a:ext cx="9982200" cy="6654800"/>
          </a:xfrm>
          <a:prstGeom prst="rect">
            <a:avLst/>
          </a:prstGeom>
        </p:spPr>
      </p:pic>
      <p:pic>
        <p:nvPicPr>
          <p:cNvPr id="9" name="Picture 8"/>
          <p:cNvPicPr>
            <a:picLocks noChangeAspect="1"/>
          </p:cNvPicPr>
          <p:nvPr/>
        </p:nvPicPr>
        <p:blipFill>
          <a:blip r:embed="rId4"/>
          <a:stretch>
            <a:fillRect/>
          </a:stretch>
        </p:blipFill>
        <p:spPr>
          <a:xfrm>
            <a:off x="822404" y="5300663"/>
            <a:ext cx="5540296" cy="1557337"/>
          </a:xfrm>
          <a:prstGeom prst="rect">
            <a:avLst/>
          </a:prstGeom>
        </p:spPr>
      </p:pic>
      <p:sp>
        <p:nvSpPr>
          <p:cNvPr id="4" name="Title 2">
            <a:extLst>
              <a:ext uri="{FF2B5EF4-FFF2-40B4-BE49-F238E27FC236}">
                <a16:creationId xmlns:a16="http://schemas.microsoft.com/office/drawing/2014/main" id="{6705C4C6-B029-3042-84CA-6C151778A585}"/>
              </a:ext>
            </a:extLst>
          </p:cNvPr>
          <p:cNvSpPr txBox="1">
            <a:spLocks/>
          </p:cNvSpPr>
          <p:nvPr/>
        </p:nvSpPr>
        <p:spPr>
          <a:xfrm>
            <a:off x="6400800" y="152400"/>
            <a:ext cx="4724400" cy="854075"/>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sz="5400" b="1" dirty="0"/>
              <a:t>Safety Failures</a:t>
            </a:r>
          </a:p>
        </p:txBody>
      </p:sp>
    </p:spTree>
    <p:extLst>
      <p:ext uri="{BB962C8B-B14F-4D97-AF65-F5344CB8AC3E}">
        <p14:creationId xmlns:p14="http://schemas.microsoft.com/office/powerpoint/2010/main" val="1446615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2609" y="1846920"/>
            <a:ext cx="9516793" cy="4574982"/>
          </a:xfrm>
        </p:spPr>
        <p:txBody>
          <a:bodyPr>
            <a:normAutofit/>
          </a:bodyPr>
          <a:lstStyle/>
          <a:p>
            <a:r>
              <a:rPr lang="en-US" sz="2400" b="1" dirty="0"/>
              <a:t>A knowledge &amp; innovation case</a:t>
            </a:r>
          </a:p>
          <a:p>
            <a:pPr marL="457200" lvl="1" indent="0">
              <a:buNone/>
            </a:pPr>
            <a:r>
              <a:rPr lang="en-US" sz="2200" dirty="0"/>
              <a:t>Diversity in science yields a comprehensive knowledge base </a:t>
            </a:r>
            <a:r>
              <a:rPr lang="en-US" sz="1200" dirty="0"/>
              <a:t>(Fehr, 2011; </a:t>
            </a:r>
            <a:r>
              <a:rPr lang="en-US" sz="1200" dirty="0" err="1"/>
              <a:t>Longino</a:t>
            </a:r>
            <a:r>
              <a:rPr lang="en-US" sz="1200" dirty="0"/>
              <a:t>, 2011)</a:t>
            </a:r>
          </a:p>
          <a:p>
            <a:pPr marL="457200" lvl="1" indent="0">
              <a:buNone/>
            </a:pPr>
            <a:r>
              <a:rPr lang="en-US" sz="2200" dirty="0"/>
              <a:t>Diverse teams are more creative and cognitively flexible  </a:t>
            </a:r>
            <a:r>
              <a:rPr lang="en-US" sz="1200" dirty="0"/>
              <a:t>(Galinsky et al., 2017; Page, 2007)</a:t>
            </a:r>
          </a:p>
          <a:p>
            <a:pPr marL="457200" lvl="1" indent="0">
              <a:buNone/>
            </a:pPr>
            <a:endParaRPr lang="en-US" sz="1200" dirty="0"/>
          </a:p>
          <a:p>
            <a:pPr marL="457200" lvl="1" indent="0">
              <a:buNone/>
            </a:pPr>
            <a:endParaRPr lang="en-US" sz="1200" dirty="0"/>
          </a:p>
          <a:p>
            <a:r>
              <a:rPr lang="en-US" sz="2400" b="1" dirty="0"/>
              <a:t>An economic case</a:t>
            </a:r>
          </a:p>
          <a:p>
            <a:pPr marL="457200" lvl="1" indent="0">
              <a:buNone/>
            </a:pPr>
            <a:r>
              <a:rPr lang="en-CA" sz="2200" dirty="0"/>
              <a:t>Diversifying the labour-pool can help meet labour shortages  </a:t>
            </a:r>
            <a:r>
              <a:rPr lang="en-CA" sz="1200" dirty="0"/>
              <a:t>(Government of Canada, 2012)</a:t>
            </a:r>
          </a:p>
          <a:p>
            <a:pPr marL="457200" lvl="1" indent="0">
              <a:buNone/>
            </a:pPr>
            <a:r>
              <a:rPr lang="en-US" sz="2200" dirty="0"/>
              <a:t>Companies perform better with more diverse leadership </a:t>
            </a:r>
            <a:r>
              <a:rPr lang="en-US" sz="1200" dirty="0"/>
              <a:t>(Carter &amp; Wagner, 2011)</a:t>
            </a:r>
            <a:endParaRPr lang="en-US" sz="2200" dirty="0"/>
          </a:p>
          <a:p>
            <a:pPr marL="457200" lvl="1" indent="0">
              <a:buNone/>
            </a:pPr>
            <a:endParaRPr lang="en-US" sz="1200" dirty="0"/>
          </a:p>
          <a:p>
            <a:pPr marL="457200" lvl="1" indent="0">
              <a:buNone/>
            </a:pPr>
            <a:endParaRPr lang="en-US" sz="1800" dirty="0"/>
          </a:p>
        </p:txBody>
      </p:sp>
      <p:pic>
        <p:nvPicPr>
          <p:cNvPr id="1026" name="Picture 2" descr="Image result for truth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690688"/>
            <a:ext cx="1499798" cy="1499798"/>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6" descr="Image result for dollar sign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2806" y="3316224"/>
            <a:ext cx="1374140" cy="137414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itle 1"/>
          <p:cNvSpPr>
            <a:spLocks noGrp="1"/>
          </p:cNvSpPr>
          <p:nvPr>
            <p:ph type="title"/>
          </p:nvPr>
        </p:nvSpPr>
        <p:spPr>
          <a:xfrm>
            <a:off x="533400" y="365125"/>
            <a:ext cx="11125200" cy="1325563"/>
          </a:xfrm>
        </p:spPr>
        <p:txBody>
          <a:bodyPr/>
          <a:lstStyle/>
          <a:p>
            <a:pPr algn="ctr"/>
            <a:r>
              <a:rPr lang="en-US"/>
              <a:t>Why Do We Care About Diversity and Inclusion?</a:t>
            </a:r>
          </a:p>
        </p:txBody>
      </p:sp>
    </p:spTree>
    <p:extLst>
      <p:ext uri="{BB962C8B-B14F-4D97-AF65-F5344CB8AC3E}">
        <p14:creationId xmlns:p14="http://schemas.microsoft.com/office/powerpoint/2010/main" val="2751718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9198221" y="3332914"/>
            <a:ext cx="2667000" cy="2382044"/>
            <a:chOff x="8610600" y="4114800"/>
            <a:chExt cx="2667000" cy="2382044"/>
          </a:xfrm>
        </p:grpSpPr>
        <p:sp>
          <p:nvSpPr>
            <p:cNvPr id="18" name="Oval 17">
              <a:extLst>
                <a:ext uri="{FF2B5EF4-FFF2-40B4-BE49-F238E27FC236}">
                  <a16:creationId xmlns:a16="http://schemas.microsoft.com/office/drawing/2014/main" id="{F526833D-0751-4D00-BAFF-2DBF9A1A8A58}"/>
                </a:ext>
              </a:extLst>
            </p:cNvPr>
            <p:cNvSpPr/>
            <p:nvPr/>
          </p:nvSpPr>
          <p:spPr>
            <a:xfrm>
              <a:off x="8610600" y="4114800"/>
              <a:ext cx="2667000" cy="2382044"/>
            </a:xfrm>
            <a:prstGeom prst="ellipse">
              <a:avLst/>
            </a:prstGeom>
            <a:solidFill>
              <a:srgbClr val="7DDDFF">
                <a:alpha val="5098"/>
              </a:srgb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a:extLst>
                <a:ext uri="{FF2B5EF4-FFF2-40B4-BE49-F238E27FC236}">
                  <a16:creationId xmlns:a16="http://schemas.microsoft.com/office/drawing/2014/main" id="{82BDD02D-8AF2-4F29-B295-A33A98EF09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9488"/>
            <a:stretch/>
          </p:blipFill>
          <p:spPr>
            <a:xfrm>
              <a:off x="9058676" y="4953000"/>
              <a:ext cx="1801049" cy="1450056"/>
            </a:xfrm>
            <a:prstGeom prst="rect">
              <a:avLst/>
            </a:prstGeom>
            <a:noFill/>
            <a:ln>
              <a:noFill/>
            </a:ln>
          </p:spPr>
        </p:pic>
        <p:sp>
          <p:nvSpPr>
            <p:cNvPr id="2" name="TextBox 1"/>
            <p:cNvSpPr txBox="1"/>
            <p:nvPr/>
          </p:nvSpPr>
          <p:spPr>
            <a:xfrm>
              <a:off x="8964653" y="4180193"/>
              <a:ext cx="1989096" cy="830997"/>
            </a:xfrm>
            <a:prstGeom prst="rect">
              <a:avLst/>
            </a:prstGeom>
            <a:noFill/>
          </p:spPr>
          <p:txBody>
            <a:bodyPr wrap="square" rtlCol="0">
              <a:spAutoFit/>
            </a:bodyPr>
            <a:lstStyle/>
            <a:p>
              <a:pPr algn="ctr"/>
              <a:r>
                <a:rPr lang="en-US" sz="2400" b="1">
                  <a:latin typeface="+mn-lt"/>
                </a:rPr>
                <a:t>Access to More Talent</a:t>
              </a:r>
            </a:p>
          </p:txBody>
        </p:sp>
      </p:grpSp>
      <p:grpSp>
        <p:nvGrpSpPr>
          <p:cNvPr id="4" name="Group 3"/>
          <p:cNvGrpSpPr/>
          <p:nvPr/>
        </p:nvGrpSpPr>
        <p:grpSpPr>
          <a:xfrm>
            <a:off x="8686800" y="365125"/>
            <a:ext cx="2667000" cy="2382044"/>
            <a:chOff x="4876800" y="762000"/>
            <a:chExt cx="2667000" cy="2382044"/>
          </a:xfrm>
        </p:grpSpPr>
        <p:sp>
          <p:nvSpPr>
            <p:cNvPr id="3" name="Oval 2">
              <a:extLst>
                <a:ext uri="{FF2B5EF4-FFF2-40B4-BE49-F238E27FC236}">
                  <a16:creationId xmlns:a16="http://schemas.microsoft.com/office/drawing/2014/main" id="{64AD1426-B3EC-4351-9A33-9C4A856DC968}"/>
                </a:ext>
              </a:extLst>
            </p:cNvPr>
            <p:cNvSpPr/>
            <p:nvPr/>
          </p:nvSpPr>
          <p:spPr>
            <a:xfrm>
              <a:off x="4876800" y="762000"/>
              <a:ext cx="2667000" cy="2382044"/>
            </a:xfrm>
            <a:prstGeom prst="ellipse">
              <a:avLst/>
            </a:prstGeom>
            <a:solidFill>
              <a:srgbClr val="7DDDFF">
                <a:alpha val="5098"/>
              </a:srgb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Graphic 21" descr="Upward trend">
              <a:extLst>
                <a:ext uri="{FF2B5EF4-FFF2-40B4-BE49-F238E27FC236}">
                  <a16:creationId xmlns:a16="http://schemas.microsoft.com/office/drawing/2014/main" id="{A2D42EA9-ECE8-4063-A61C-33358B498CE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5901" y="1905000"/>
              <a:ext cx="914400" cy="914400"/>
            </a:xfrm>
            <a:prstGeom prst="rect">
              <a:avLst/>
            </a:prstGeom>
          </p:spPr>
        </p:pic>
        <p:pic>
          <p:nvPicPr>
            <p:cNvPr id="24" name="Graphic 23" descr="Playbook">
              <a:extLst>
                <a:ext uri="{FF2B5EF4-FFF2-40B4-BE49-F238E27FC236}">
                  <a16:creationId xmlns:a16="http://schemas.microsoft.com/office/drawing/2014/main" id="{FBF95699-9CC0-456D-AFAB-BE490F2DB9F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01781" y="1905000"/>
              <a:ext cx="914400" cy="914400"/>
            </a:xfrm>
            <a:prstGeom prst="rect">
              <a:avLst/>
            </a:prstGeom>
          </p:spPr>
        </p:pic>
        <p:pic>
          <p:nvPicPr>
            <p:cNvPr id="26" name="Graphic 25" descr="Upward trend">
              <a:extLst>
                <a:ext uri="{FF2B5EF4-FFF2-40B4-BE49-F238E27FC236}">
                  <a16:creationId xmlns:a16="http://schemas.microsoft.com/office/drawing/2014/main" id="{EF6887B6-0D33-4C46-9B6E-1BF175728356}"/>
                </a:ext>
              </a:extLst>
            </p:cNvPr>
            <p:cNvPicPr>
              <a:picLocks noChangeAspect="1"/>
            </p:cNvPicPr>
            <p:nvPr/>
          </p:nvPicPr>
          <p:blipFill rotWithShape="1">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l="26042" b="26115"/>
            <a:stretch/>
          </p:blipFill>
          <p:spPr>
            <a:xfrm>
              <a:off x="5534028" y="1905000"/>
              <a:ext cx="676272" cy="675606"/>
            </a:xfrm>
            <a:prstGeom prst="rect">
              <a:avLst/>
            </a:prstGeom>
          </p:spPr>
        </p:pic>
        <p:sp>
          <p:nvSpPr>
            <p:cNvPr id="14" name="TextBox 13"/>
            <p:cNvSpPr txBox="1"/>
            <p:nvPr/>
          </p:nvSpPr>
          <p:spPr>
            <a:xfrm>
              <a:off x="5243775" y="838831"/>
              <a:ext cx="1933050" cy="830997"/>
            </a:xfrm>
            <a:prstGeom prst="rect">
              <a:avLst/>
            </a:prstGeom>
            <a:noFill/>
          </p:spPr>
          <p:txBody>
            <a:bodyPr wrap="square" rtlCol="0">
              <a:spAutoFit/>
            </a:bodyPr>
            <a:lstStyle/>
            <a:p>
              <a:pPr algn="ctr"/>
              <a:r>
                <a:rPr lang="en-US" sz="2400" b="1">
                  <a:latin typeface="+mn-lt"/>
                </a:rPr>
                <a:t>Improved Governance</a:t>
              </a:r>
            </a:p>
          </p:txBody>
        </p:sp>
      </p:grpSp>
      <p:grpSp>
        <p:nvGrpSpPr>
          <p:cNvPr id="5" name="Group 4"/>
          <p:cNvGrpSpPr/>
          <p:nvPr/>
        </p:nvGrpSpPr>
        <p:grpSpPr>
          <a:xfrm>
            <a:off x="6282758" y="2286000"/>
            <a:ext cx="2667000" cy="2382044"/>
            <a:chOff x="990600" y="4094956"/>
            <a:chExt cx="2667000" cy="2382044"/>
          </a:xfrm>
        </p:grpSpPr>
        <p:sp>
          <p:nvSpPr>
            <p:cNvPr id="17" name="Oval 16">
              <a:extLst>
                <a:ext uri="{FF2B5EF4-FFF2-40B4-BE49-F238E27FC236}">
                  <a16:creationId xmlns:a16="http://schemas.microsoft.com/office/drawing/2014/main" id="{85B6126A-0BE2-468B-8B85-F4075887B63D}"/>
                </a:ext>
              </a:extLst>
            </p:cNvPr>
            <p:cNvSpPr/>
            <p:nvPr/>
          </p:nvSpPr>
          <p:spPr>
            <a:xfrm>
              <a:off x="990600" y="4094956"/>
              <a:ext cx="2667000" cy="2382044"/>
            </a:xfrm>
            <a:prstGeom prst="ellipse">
              <a:avLst/>
            </a:prstGeom>
            <a:solidFill>
              <a:srgbClr val="7DDDFF">
                <a:alpha val="5098"/>
              </a:srgb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6" name="Graphic 15" descr="Brain">
              <a:extLst>
                <a:ext uri="{FF2B5EF4-FFF2-40B4-BE49-F238E27FC236}">
                  <a16:creationId xmlns:a16="http://schemas.microsoft.com/office/drawing/2014/main" id="{B381439F-48A3-4A34-B3A3-326862D6252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644169" y="4925953"/>
              <a:ext cx="1359860" cy="1359860"/>
            </a:xfrm>
            <a:prstGeom prst="rect">
              <a:avLst/>
            </a:prstGeom>
          </p:spPr>
        </p:pic>
        <p:sp>
          <p:nvSpPr>
            <p:cNvPr id="15" name="TextBox 14"/>
            <p:cNvSpPr txBox="1"/>
            <p:nvPr/>
          </p:nvSpPr>
          <p:spPr>
            <a:xfrm>
              <a:off x="1305336" y="4094956"/>
              <a:ext cx="2037527" cy="830997"/>
            </a:xfrm>
            <a:prstGeom prst="rect">
              <a:avLst/>
            </a:prstGeom>
            <a:noFill/>
          </p:spPr>
          <p:txBody>
            <a:bodyPr wrap="square" rtlCol="0">
              <a:spAutoFit/>
            </a:bodyPr>
            <a:lstStyle/>
            <a:p>
              <a:pPr algn="ctr"/>
              <a:r>
                <a:rPr lang="en-US" sz="2400" b="1">
                  <a:latin typeface="+mn-lt"/>
                </a:rPr>
                <a:t>More Innovation</a:t>
              </a:r>
            </a:p>
          </p:txBody>
        </p:sp>
      </p:grpSp>
      <p:graphicFrame>
        <p:nvGraphicFramePr>
          <p:cNvPr id="6" name="Chart 5"/>
          <p:cNvGraphicFramePr/>
          <p:nvPr/>
        </p:nvGraphicFramePr>
        <p:xfrm>
          <a:off x="371068" y="1508125"/>
          <a:ext cx="5724932" cy="434620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p:cNvSpPr txBox="1"/>
          <p:nvPr/>
        </p:nvSpPr>
        <p:spPr>
          <a:xfrm>
            <a:off x="838200" y="5678428"/>
            <a:ext cx="7521821" cy="830997"/>
          </a:xfrm>
          <a:prstGeom prst="rect">
            <a:avLst/>
          </a:prstGeom>
          <a:noFill/>
        </p:spPr>
        <p:txBody>
          <a:bodyPr wrap="square" rtlCol="0">
            <a:spAutoFit/>
          </a:bodyPr>
          <a:lstStyle/>
          <a:p>
            <a:r>
              <a:rPr lang="en-US" sz="2400">
                <a:latin typeface="+mn-lt"/>
              </a:rPr>
              <a:t>Fortune 500 companies with the most women on board of directors outperformed companies with the least</a:t>
            </a:r>
            <a:r>
              <a:rPr lang="en-US" sz="2000">
                <a:latin typeface="+mn-lt"/>
              </a:rPr>
              <a:t>.</a:t>
            </a:r>
          </a:p>
        </p:txBody>
      </p:sp>
      <p:sp>
        <p:nvSpPr>
          <p:cNvPr id="12" name="TextBox 11"/>
          <p:cNvSpPr txBox="1"/>
          <p:nvPr/>
        </p:nvSpPr>
        <p:spPr>
          <a:xfrm>
            <a:off x="9821012" y="6509425"/>
            <a:ext cx="2370988" cy="338554"/>
          </a:xfrm>
          <a:prstGeom prst="rect">
            <a:avLst/>
          </a:prstGeom>
          <a:noFill/>
        </p:spPr>
        <p:txBody>
          <a:bodyPr wrap="square" rtlCol="0">
            <a:spAutoFit/>
          </a:bodyPr>
          <a:lstStyle/>
          <a:p>
            <a:pPr marL="0" lvl="1" algn="r"/>
            <a:r>
              <a:rPr lang="en-US" sz="1600">
                <a:latin typeface="+mj-lt"/>
              </a:rPr>
              <a:t>Carter &amp; Wagner, 2011</a:t>
            </a:r>
          </a:p>
        </p:txBody>
      </p:sp>
      <p:sp>
        <p:nvSpPr>
          <p:cNvPr id="23" name="Title 1">
            <a:extLst>
              <a:ext uri="{FF2B5EF4-FFF2-40B4-BE49-F238E27FC236}">
                <a16:creationId xmlns:a16="http://schemas.microsoft.com/office/drawing/2014/main" id="{8A2A3770-F72A-4F66-AE92-F3474FB12AD1}"/>
              </a:ext>
            </a:extLst>
          </p:cNvPr>
          <p:cNvSpPr>
            <a:spLocks noGrp="1"/>
          </p:cNvSpPr>
          <p:nvPr>
            <p:ph type="title"/>
          </p:nvPr>
        </p:nvSpPr>
        <p:spPr/>
        <p:txBody>
          <a:bodyPr/>
          <a:lstStyle/>
          <a:p>
            <a:r>
              <a:rPr lang="en-CA"/>
              <a:t>An Economic Case</a:t>
            </a:r>
          </a:p>
        </p:txBody>
      </p:sp>
    </p:spTree>
    <p:extLst>
      <p:ext uri="{BB962C8B-B14F-4D97-AF65-F5344CB8AC3E}">
        <p14:creationId xmlns:p14="http://schemas.microsoft.com/office/powerpoint/2010/main" val="392225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2609" y="1846920"/>
            <a:ext cx="9516793" cy="4574982"/>
          </a:xfrm>
        </p:spPr>
        <p:txBody>
          <a:bodyPr>
            <a:normAutofit/>
          </a:bodyPr>
          <a:lstStyle/>
          <a:p>
            <a:r>
              <a:rPr lang="en-US" sz="2400" b="1"/>
              <a:t>A knowledge &amp; innovation case</a:t>
            </a:r>
          </a:p>
          <a:p>
            <a:pPr marL="457200" lvl="1" indent="0">
              <a:buNone/>
            </a:pPr>
            <a:r>
              <a:rPr lang="en-US" sz="2200"/>
              <a:t>Diversity in science yields a comprehensive knowledge base </a:t>
            </a:r>
            <a:r>
              <a:rPr lang="en-US" sz="1200"/>
              <a:t>(Fehr, 2011; </a:t>
            </a:r>
            <a:r>
              <a:rPr lang="en-US" sz="1200" err="1"/>
              <a:t>Longino</a:t>
            </a:r>
            <a:r>
              <a:rPr lang="en-US" sz="1200"/>
              <a:t>, 2011)</a:t>
            </a:r>
          </a:p>
          <a:p>
            <a:pPr marL="457200" lvl="1" indent="0">
              <a:buNone/>
            </a:pPr>
            <a:r>
              <a:rPr lang="en-US" sz="2200"/>
              <a:t>Diverse teams are more creative and cognitively flexible  </a:t>
            </a:r>
            <a:r>
              <a:rPr lang="en-US" sz="1200"/>
              <a:t>(</a:t>
            </a:r>
            <a:r>
              <a:rPr lang="en-US" sz="1200" err="1"/>
              <a:t>Galinsky</a:t>
            </a:r>
            <a:r>
              <a:rPr lang="en-US" sz="1200"/>
              <a:t> et al., 2017; Page, 2007)</a:t>
            </a:r>
          </a:p>
          <a:p>
            <a:pPr marL="457200" lvl="1" indent="0">
              <a:buNone/>
            </a:pPr>
            <a:endParaRPr lang="en-US" sz="1200"/>
          </a:p>
          <a:p>
            <a:pPr marL="457200" lvl="1" indent="0">
              <a:buNone/>
            </a:pPr>
            <a:endParaRPr lang="en-US" sz="1200"/>
          </a:p>
          <a:p>
            <a:r>
              <a:rPr lang="en-US" sz="2400" b="1"/>
              <a:t>An economic case</a:t>
            </a:r>
          </a:p>
          <a:p>
            <a:pPr marL="457200" lvl="1" indent="0">
              <a:buNone/>
            </a:pPr>
            <a:r>
              <a:rPr lang="en-US" sz="2200"/>
              <a:t>Companies perform better with more women in leadership </a:t>
            </a:r>
            <a:r>
              <a:rPr lang="en-US" sz="1200"/>
              <a:t>(Carter &amp; Wagner, 2011)</a:t>
            </a:r>
            <a:endParaRPr lang="en-US" sz="2200"/>
          </a:p>
          <a:p>
            <a:pPr marL="457200" lvl="1" indent="0">
              <a:buNone/>
            </a:pPr>
            <a:r>
              <a:rPr lang="en-CA" sz="2200"/>
              <a:t>Diversifying the labour-pool can help meet job shortages  </a:t>
            </a:r>
            <a:r>
              <a:rPr lang="en-CA" sz="1200"/>
              <a:t>(Government of Canada, 2012)</a:t>
            </a:r>
          </a:p>
          <a:p>
            <a:pPr marL="457200" lvl="1" indent="0">
              <a:buNone/>
            </a:pPr>
            <a:endParaRPr lang="en-CA" sz="1200"/>
          </a:p>
          <a:p>
            <a:pPr marL="457200" lvl="1" indent="0">
              <a:buNone/>
            </a:pPr>
            <a:endParaRPr lang="en-CA" sz="1200"/>
          </a:p>
          <a:p>
            <a:r>
              <a:rPr lang="en-US" sz="2400" b="1"/>
              <a:t>A fairness case</a:t>
            </a:r>
          </a:p>
          <a:p>
            <a:pPr marL="457200" lvl="1" indent="0">
              <a:buNone/>
            </a:pPr>
            <a:r>
              <a:rPr lang="en-US" sz="2200"/>
              <a:t>Dismantling barriers promotes equal opportunities</a:t>
            </a:r>
            <a:endParaRPr lang="en-US" sz="1100"/>
          </a:p>
          <a:p>
            <a:pPr marL="457200" lvl="1" indent="0">
              <a:buNone/>
            </a:pPr>
            <a:endParaRPr lang="en-CA" sz="1200"/>
          </a:p>
          <a:p>
            <a:pPr marL="457200" lvl="1" indent="0">
              <a:buNone/>
            </a:pPr>
            <a:endParaRPr lang="en-US" sz="1200"/>
          </a:p>
          <a:p>
            <a:pPr marL="457200" lvl="1" indent="0">
              <a:buNone/>
            </a:pPr>
            <a:endParaRPr lang="en-US" sz="1800"/>
          </a:p>
        </p:txBody>
      </p:sp>
      <p:pic>
        <p:nvPicPr>
          <p:cNvPr id="1026" name="Picture 2" descr="Image result for truth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775" y="1690688"/>
            <a:ext cx="1499798" cy="1499798"/>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6" descr="Image result for dollar sign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2806" y="3316224"/>
            <a:ext cx="1374140" cy="1374140"/>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944775" y="4897060"/>
            <a:ext cx="1402171" cy="1402171"/>
          </a:xfrm>
          <a:prstGeom prst="rect">
            <a:avLst/>
          </a:prstGeom>
        </p:spPr>
      </p:pic>
      <p:sp>
        <p:nvSpPr>
          <p:cNvPr id="8" name="Title 1"/>
          <p:cNvSpPr>
            <a:spLocks noGrp="1"/>
          </p:cNvSpPr>
          <p:nvPr>
            <p:ph type="title"/>
          </p:nvPr>
        </p:nvSpPr>
        <p:spPr>
          <a:xfrm>
            <a:off x="533400" y="365125"/>
            <a:ext cx="11125200" cy="1325563"/>
          </a:xfrm>
        </p:spPr>
        <p:txBody>
          <a:bodyPr/>
          <a:lstStyle/>
          <a:p>
            <a:pPr algn="ctr"/>
            <a:r>
              <a:rPr lang="en-US"/>
              <a:t>Why Do We Care About Diversity and Inclusion?</a:t>
            </a:r>
          </a:p>
        </p:txBody>
      </p:sp>
    </p:spTree>
    <p:extLst>
      <p:ext uri="{BB962C8B-B14F-4D97-AF65-F5344CB8AC3E}">
        <p14:creationId xmlns:p14="http://schemas.microsoft.com/office/powerpoint/2010/main" val="2199353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a:grpSpLocks noChangeAspect="1"/>
          </p:cNvGrpSpPr>
          <p:nvPr/>
        </p:nvGrpSpPr>
        <p:grpSpPr>
          <a:xfrm>
            <a:off x="533400" y="2133600"/>
            <a:ext cx="4453255" cy="3505200"/>
            <a:chOff x="304800" y="2133600"/>
            <a:chExt cx="4453255" cy="3505200"/>
          </a:xfrm>
        </p:grpSpPr>
        <p:pic>
          <p:nvPicPr>
            <p:cNvPr id="5" name="Picture 4"/>
            <p:cNvPicPr>
              <a:picLocks noChangeAspect="1"/>
            </p:cNvPicPr>
            <p:nvPr/>
          </p:nvPicPr>
          <p:blipFill>
            <a:blip r:embed="rId3"/>
            <a:stretch>
              <a:fillRect/>
            </a:stretch>
          </p:blipFill>
          <p:spPr>
            <a:xfrm>
              <a:off x="457200" y="2133600"/>
              <a:ext cx="4055322" cy="3505200"/>
            </a:xfrm>
            <a:prstGeom prst="rect">
              <a:avLst/>
            </a:prstGeom>
          </p:spPr>
        </p:pic>
        <p:pic>
          <p:nvPicPr>
            <p:cNvPr id="8" name="Picture 2" descr="Image result for pile of paper">
              <a:extLst>
                <a:ext uri="{FF2B5EF4-FFF2-40B4-BE49-F238E27FC236}">
                  <a16:creationId xmlns:a16="http://schemas.microsoft.com/office/drawing/2014/main" id="{771AB652-A0D1-4D11-97D7-F9921F31EC95}"/>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backgroundMark x1="60615" y1="1149" x2="60615" y2="1149"/>
                        </a14:backgroundRemoval>
                      </a14:imgEffect>
                    </a14:imgLayer>
                  </a14:imgProps>
                </a:ext>
                <a:ext uri="{28A0092B-C50C-407E-A947-70E740481C1C}">
                  <a14:useLocalDpi xmlns:a14="http://schemas.microsoft.com/office/drawing/2010/main" val="0"/>
                </a:ext>
              </a:extLst>
            </a:blip>
            <a:srcRect/>
            <a:stretch>
              <a:fillRect/>
            </a:stretch>
          </p:blipFill>
          <p:spPr bwMode="auto">
            <a:xfrm rot="629346">
              <a:off x="304800" y="2743200"/>
              <a:ext cx="1820770" cy="1462218"/>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2" descr="Image result for pile of paper">
              <a:extLst>
                <a:ext uri="{FF2B5EF4-FFF2-40B4-BE49-F238E27FC236}">
                  <a16:creationId xmlns:a16="http://schemas.microsoft.com/office/drawing/2014/main" id="{771AB652-A0D1-4D11-97D7-F9921F31EC95}"/>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backgroundMark x1="60615" y1="1149" x2="60615" y2="1149"/>
                        </a14:backgroundRemoval>
                      </a14:imgEffect>
                    </a14:imgLayer>
                  </a14:imgProps>
                </a:ext>
                <a:ext uri="{28A0092B-C50C-407E-A947-70E740481C1C}">
                  <a14:useLocalDpi xmlns:a14="http://schemas.microsoft.com/office/drawing/2010/main" val="0"/>
                </a:ext>
              </a:extLst>
            </a:blip>
            <a:srcRect/>
            <a:stretch>
              <a:fillRect/>
            </a:stretch>
          </p:blipFill>
          <p:spPr bwMode="auto">
            <a:xfrm rot="629346">
              <a:off x="2937285" y="3353916"/>
              <a:ext cx="1820770" cy="14622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1" name="Straight Connector 10"/>
            <p:cNvCxnSpPr/>
            <p:nvPr/>
          </p:nvCxnSpPr>
          <p:spPr>
            <a:xfrm>
              <a:off x="3810000" y="2971800"/>
              <a:ext cx="533400" cy="1600200"/>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219200" y="2438400"/>
              <a:ext cx="533400" cy="1447800"/>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p:txBody>
          <a:bodyPr/>
          <a:lstStyle/>
          <a:p>
            <a:pPr algn="ctr"/>
            <a:r>
              <a:rPr lang="en-US"/>
              <a:t>Design Task: Who Was Most Successful?</a:t>
            </a:r>
          </a:p>
        </p:txBody>
      </p:sp>
      <p:sp>
        <p:nvSpPr>
          <p:cNvPr id="4" name="Content Placeholder 3"/>
          <p:cNvSpPr>
            <a:spLocks noGrp="1"/>
          </p:cNvSpPr>
          <p:nvPr>
            <p:ph sz="half" idx="2"/>
          </p:nvPr>
        </p:nvSpPr>
        <p:spPr>
          <a:xfrm>
            <a:off x="5334000" y="1825625"/>
            <a:ext cx="6019800" cy="4351338"/>
          </a:xfrm>
        </p:spPr>
        <p:txBody>
          <a:bodyPr/>
          <a:lstStyle/>
          <a:p>
            <a:r>
              <a:rPr lang="en-US"/>
              <a:t>Some teams had 65 </a:t>
            </a:r>
            <a:r>
              <a:rPr lang="en-US" err="1"/>
              <a:t>lb</a:t>
            </a:r>
            <a:r>
              <a:rPr lang="en-US"/>
              <a:t> paper</a:t>
            </a:r>
          </a:p>
          <a:p>
            <a:r>
              <a:rPr lang="en-US"/>
              <a:t>Other teams had 24 </a:t>
            </a:r>
            <a:r>
              <a:rPr lang="en-US" err="1"/>
              <a:t>lb</a:t>
            </a:r>
            <a:r>
              <a:rPr lang="en-US"/>
              <a:t> paper</a:t>
            </a:r>
          </a:p>
          <a:p>
            <a:endParaRPr lang="en-US"/>
          </a:p>
          <a:p>
            <a:endParaRPr lang="en-US"/>
          </a:p>
          <a:p>
            <a:r>
              <a:rPr lang="en-US"/>
              <a:t>The benefits and </a:t>
            </a:r>
            <a:r>
              <a:rPr lang="en-US" err="1"/>
              <a:t>blindspots</a:t>
            </a:r>
            <a:r>
              <a:rPr lang="en-US"/>
              <a:t>                 of structural advantages</a:t>
            </a:r>
          </a:p>
          <a:p>
            <a:pPr marL="0" indent="0">
              <a:buNone/>
            </a:pPr>
            <a:endParaRPr lang="en-US"/>
          </a:p>
        </p:txBody>
      </p:sp>
      <p:sp>
        <p:nvSpPr>
          <p:cNvPr id="3" name="Rectangle 2"/>
          <p:cNvSpPr/>
          <p:nvPr/>
        </p:nvSpPr>
        <p:spPr>
          <a:xfrm>
            <a:off x="5069875" y="1678294"/>
            <a:ext cx="6036733" cy="44862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Congratulations to the </a:t>
            </a:r>
          </a:p>
          <a:p>
            <a:pPr algn="ctr"/>
            <a:r>
              <a:rPr lang="en-US" sz="3200"/>
              <a:t>Winning Group</a:t>
            </a:r>
          </a:p>
          <a:p>
            <a:pPr algn="ctr"/>
            <a:endParaRPr lang="en-US" sz="2800"/>
          </a:p>
          <a:p>
            <a:pPr algn="ctr"/>
            <a:r>
              <a:rPr lang="en-US" sz="3200"/>
              <a:t>What was the secret</a:t>
            </a:r>
          </a:p>
          <a:p>
            <a:pPr algn="ctr"/>
            <a:r>
              <a:rPr lang="en-US" sz="3200"/>
              <a:t>   to your success?</a:t>
            </a:r>
          </a:p>
          <a:p>
            <a:pPr algn="ctr"/>
            <a:endParaRPr lang="en-US" sz="2800"/>
          </a:p>
          <a:p>
            <a:pPr marL="514350" indent="-514350" algn="ctr">
              <a:buAutoNum type="arabicParenR"/>
            </a:pPr>
            <a:endParaRPr lang="en-US" sz="2800"/>
          </a:p>
        </p:txBody>
      </p:sp>
      <p:pic>
        <p:nvPicPr>
          <p:cNvPr id="6" name="Picture 5"/>
          <p:cNvPicPr>
            <a:picLocks noChangeAspect="1"/>
          </p:cNvPicPr>
          <p:nvPr/>
        </p:nvPicPr>
        <p:blipFill>
          <a:blip r:embed="rId6"/>
          <a:stretch>
            <a:fillRect/>
          </a:stretch>
        </p:blipFill>
        <p:spPr>
          <a:xfrm>
            <a:off x="1339427" y="1690688"/>
            <a:ext cx="3232573" cy="4473881"/>
          </a:xfrm>
          <a:prstGeom prst="rect">
            <a:avLst/>
          </a:prstGeom>
        </p:spPr>
      </p:pic>
    </p:spTree>
    <p:extLst>
      <p:ext uri="{BB962C8B-B14F-4D97-AF65-F5344CB8AC3E}">
        <p14:creationId xmlns:p14="http://schemas.microsoft.com/office/powerpoint/2010/main" val="225660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505" r="1406"/>
          <a:stretch/>
        </p:blipFill>
        <p:spPr>
          <a:xfrm>
            <a:off x="3733800" y="152400"/>
            <a:ext cx="8188976" cy="5232400"/>
          </a:xfrm>
          <a:prstGeom prst="rect">
            <a:avLst/>
          </a:prstGeom>
        </p:spPr>
      </p:pic>
      <p:sp>
        <p:nvSpPr>
          <p:cNvPr id="3" name="Content Placeholder 2"/>
          <p:cNvSpPr>
            <a:spLocks noGrp="1"/>
          </p:cNvSpPr>
          <p:nvPr>
            <p:ph idx="1"/>
          </p:nvPr>
        </p:nvSpPr>
        <p:spPr>
          <a:xfrm>
            <a:off x="762000" y="2994381"/>
            <a:ext cx="7467600" cy="4351338"/>
          </a:xfrm>
        </p:spPr>
        <p:txBody>
          <a:bodyPr/>
          <a:lstStyle/>
          <a:p>
            <a:r>
              <a:rPr lang="en-US"/>
              <a:t>All STEM professionals share three core values</a:t>
            </a:r>
          </a:p>
          <a:p>
            <a:r>
              <a:rPr lang="en-US"/>
              <a:t>Innovative problem-solving is a common goal</a:t>
            </a:r>
          </a:p>
          <a:p>
            <a:r>
              <a:rPr lang="en-US"/>
              <a:t>A lack of diversity and inclusion can undermine innovation</a:t>
            </a:r>
          </a:p>
          <a:p>
            <a:r>
              <a:rPr lang="en-US"/>
              <a:t>How can we apply our focus on problem-solving to cultivate inclusive workplace cultures?</a:t>
            </a:r>
          </a:p>
        </p:txBody>
      </p:sp>
    </p:spTree>
    <p:extLst>
      <p:ext uri="{BB962C8B-B14F-4D97-AF65-F5344CB8AC3E}">
        <p14:creationId xmlns:p14="http://schemas.microsoft.com/office/powerpoint/2010/main" val="257477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Reflection Survey #1</a:t>
            </a:r>
          </a:p>
        </p:txBody>
      </p:sp>
      <p:grpSp>
        <p:nvGrpSpPr>
          <p:cNvPr id="13" name="Group 12"/>
          <p:cNvGrpSpPr>
            <a:grpSpLocks noChangeAspect="1"/>
          </p:cNvGrpSpPr>
          <p:nvPr/>
        </p:nvGrpSpPr>
        <p:grpSpPr>
          <a:xfrm>
            <a:off x="9906000" y="533400"/>
            <a:ext cx="1680882" cy="1143000"/>
            <a:chOff x="5334000" y="2438400"/>
            <a:chExt cx="1973114" cy="1371600"/>
          </a:xfrm>
        </p:grpSpPr>
        <p:pic>
          <p:nvPicPr>
            <p:cNvPr id="8" name="Picture 7"/>
            <p:cNvPicPr>
              <a:picLocks noChangeAspect="1"/>
            </p:cNvPicPr>
            <p:nvPr/>
          </p:nvPicPr>
          <p:blipFill>
            <a:blip r:embed="rId3"/>
            <a:stretch>
              <a:fillRect/>
            </a:stretch>
          </p:blipFill>
          <p:spPr>
            <a:xfrm>
              <a:off x="6324600" y="2438400"/>
              <a:ext cx="982514" cy="1371600"/>
            </a:xfrm>
            <a:prstGeom prst="rect">
              <a:avLst/>
            </a:prstGeom>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2514600"/>
              <a:ext cx="1295400" cy="1295400"/>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7" name="TextBox 16"/>
          <p:cNvSpPr txBox="1"/>
          <p:nvPr/>
        </p:nvSpPr>
        <p:spPr>
          <a:xfrm>
            <a:off x="5410200" y="3276600"/>
            <a:ext cx="5791200" cy="1077218"/>
          </a:xfrm>
          <a:prstGeom prst="rect">
            <a:avLst/>
          </a:prstGeom>
          <a:noFill/>
        </p:spPr>
        <p:txBody>
          <a:bodyPr wrap="square" rtlCol="0">
            <a:spAutoFit/>
          </a:bodyPr>
          <a:lstStyle/>
          <a:p>
            <a:r>
              <a:rPr lang="en-US" sz="3200" dirty="0">
                <a:latin typeface="Calibri"/>
                <a:cs typeface="Calibri"/>
              </a:rPr>
              <a:t>Please </a:t>
            </a:r>
            <a:r>
              <a:rPr lang="en-US" sz="3200">
                <a:latin typeface="Calibri"/>
                <a:cs typeface="Calibri"/>
              </a:rPr>
              <a:t>take three </a:t>
            </a:r>
            <a:r>
              <a:rPr lang="en-US" sz="3200" dirty="0">
                <a:latin typeface="Calibri"/>
                <a:cs typeface="Calibri"/>
              </a:rPr>
              <a:t>minutes to complete </a:t>
            </a:r>
            <a:r>
              <a:rPr lang="en-US" sz="3200" i="1" dirty="0">
                <a:latin typeface="Calibri"/>
                <a:cs typeface="Calibri"/>
              </a:rPr>
              <a:t>Reflection Survey #1</a:t>
            </a:r>
            <a:r>
              <a:rPr lang="en-US" sz="3200" dirty="0">
                <a:latin typeface="Calibri"/>
                <a:cs typeface="Calibri"/>
              </a:rPr>
              <a:t> </a:t>
            </a:r>
          </a:p>
        </p:txBody>
      </p:sp>
      <p:pic>
        <p:nvPicPr>
          <p:cNvPr id="4" name="Picture 3">
            <a:extLst>
              <a:ext uri="{FF2B5EF4-FFF2-40B4-BE49-F238E27FC236}">
                <a16:creationId xmlns:a16="http://schemas.microsoft.com/office/drawing/2014/main" id="{EE7D0C3D-D7DE-C74D-BE3B-BA7712124A24}"/>
              </a:ext>
            </a:extLst>
          </p:cNvPr>
          <p:cNvPicPr>
            <a:picLocks noChangeAspect="1"/>
          </p:cNvPicPr>
          <p:nvPr/>
        </p:nvPicPr>
        <p:blipFill>
          <a:blip r:embed="rId5"/>
          <a:stretch>
            <a:fillRect/>
          </a:stretch>
        </p:blipFill>
        <p:spPr>
          <a:xfrm rot="21174660">
            <a:off x="1251328" y="1783613"/>
            <a:ext cx="3550050" cy="4507433"/>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33722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4455" y="1988"/>
            <a:ext cx="12230176" cy="6856012"/>
          </a:xfrm>
          <a:prstGeom prst="rect">
            <a:avLst/>
          </a:prstGeom>
        </p:spPr>
      </p:pic>
      <p:sp>
        <p:nvSpPr>
          <p:cNvPr id="4" name="Content Placeholder 3"/>
          <p:cNvSpPr>
            <a:spLocks noGrp="1"/>
          </p:cNvSpPr>
          <p:nvPr>
            <p:ph idx="1"/>
          </p:nvPr>
        </p:nvSpPr>
        <p:spPr>
          <a:xfrm>
            <a:off x="4436469" y="304800"/>
            <a:ext cx="8446976" cy="2819400"/>
          </a:xfrm>
        </p:spPr>
        <p:txBody>
          <a:bodyPr>
            <a:normAutofit fontScale="92500" lnSpcReduction="20000"/>
          </a:bodyPr>
          <a:lstStyle/>
          <a:p>
            <a:pPr marL="514350" indent="-514350">
              <a:buAutoNum type="arabicParenR"/>
            </a:pPr>
            <a:r>
              <a:rPr lang="en-US" sz="3200" b="1" dirty="0">
                <a:solidFill>
                  <a:schemeClr val="bg1">
                    <a:lumMod val="50000"/>
                  </a:schemeClr>
                </a:solidFill>
              </a:rPr>
              <a:t>How and why we work together </a:t>
            </a:r>
          </a:p>
          <a:p>
            <a:pPr marL="514350" indent="-514350">
              <a:buAutoNum type="arabicParenR"/>
            </a:pPr>
            <a:r>
              <a:rPr lang="en-US" sz="3200" b="1" dirty="0"/>
              <a:t>Barriers to being inclusive</a:t>
            </a:r>
          </a:p>
          <a:p>
            <a:pPr marL="0" indent="0">
              <a:buNone/>
            </a:pPr>
            <a:r>
              <a:rPr lang="en-US" sz="3200" b="1" dirty="0"/>
              <a:t>--    Break</a:t>
            </a:r>
          </a:p>
          <a:p>
            <a:pPr marL="0" indent="0">
              <a:buNone/>
            </a:pPr>
            <a:r>
              <a:rPr lang="en-US" sz="3200" b="1" dirty="0"/>
              <a:t>3)   Communicating inclusion</a:t>
            </a:r>
          </a:p>
          <a:p>
            <a:pPr marL="514350" indent="-514350">
              <a:buAutoNum type="arabicParenR" startAt="4"/>
            </a:pPr>
            <a:r>
              <a:rPr lang="en-US" sz="3200" b="1" dirty="0"/>
              <a:t>Putting allyship into action</a:t>
            </a:r>
            <a:endParaRPr lang="en-US" sz="3200" dirty="0"/>
          </a:p>
          <a:p>
            <a:pPr marL="514350" indent="-514350">
              <a:buAutoNum type="arabicParenR" startAt="3"/>
            </a:pPr>
            <a:endParaRPr lang="en-US" sz="3200" dirty="0"/>
          </a:p>
          <a:p>
            <a:endParaRPr lang="en-US" sz="3200" dirty="0"/>
          </a:p>
          <a:p>
            <a:endParaRPr lang="en-US" sz="3200" dirty="0"/>
          </a:p>
          <a:p>
            <a:endParaRPr lang="en-US" sz="3200" dirty="0"/>
          </a:p>
          <a:p>
            <a:endParaRPr lang="en-US" sz="3200" dirty="0"/>
          </a:p>
          <a:p>
            <a:endParaRPr lang="en-CA" dirty="0"/>
          </a:p>
        </p:txBody>
      </p:sp>
      <p:sp>
        <p:nvSpPr>
          <p:cNvPr id="6" name="Title 1"/>
          <p:cNvSpPr txBox="1">
            <a:spLocks/>
          </p:cNvSpPr>
          <p:nvPr/>
        </p:nvSpPr>
        <p:spPr>
          <a:xfrm>
            <a:off x="5956554" y="4292146"/>
            <a:ext cx="5633155" cy="89625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5400" b="1"/>
              <a:t>Inclusive Innovation</a:t>
            </a:r>
          </a:p>
        </p:txBody>
      </p:sp>
    </p:spTree>
    <p:extLst>
      <p:ext uri="{BB962C8B-B14F-4D97-AF65-F5344CB8AC3E}">
        <p14:creationId xmlns:p14="http://schemas.microsoft.com/office/powerpoint/2010/main" val="1094777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 y="609600"/>
            <a:ext cx="10860929" cy="58674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5029200" y="3061662"/>
            <a:ext cx="6934200" cy="1738938"/>
          </a:xfrm>
          <a:prstGeom prst="rect">
            <a:avLst/>
          </a:prstGeom>
          <a:solidFill>
            <a:schemeClr val="bg1"/>
          </a:solidFill>
        </p:spPr>
        <p:txBody>
          <a:bodyPr wrap="square" rtlCol="0">
            <a:spAutoFit/>
          </a:bodyPr>
          <a:lstStyle/>
          <a:p>
            <a:r>
              <a:rPr lang="en-US" sz="4800" b="1">
                <a:latin typeface="+mj-lt"/>
              </a:rPr>
              <a:t>Barriers to Inclusion:</a:t>
            </a:r>
          </a:p>
          <a:p>
            <a:endParaRPr lang="en-US" sz="1500">
              <a:latin typeface="+mj-lt"/>
            </a:endParaRPr>
          </a:p>
          <a:p>
            <a:r>
              <a:rPr lang="en-US" sz="4400">
                <a:latin typeface="+mj-lt"/>
              </a:rPr>
              <a:t>The Cognitive Science of Bias</a:t>
            </a:r>
          </a:p>
        </p:txBody>
      </p:sp>
    </p:spTree>
    <p:extLst>
      <p:ext uri="{BB962C8B-B14F-4D97-AF65-F5344CB8AC3E}">
        <p14:creationId xmlns:p14="http://schemas.microsoft.com/office/powerpoint/2010/main" val="2057613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algn="ctr">
              <a:defRPr/>
            </a:pPr>
            <a:r>
              <a:rPr lang="en-US"/>
              <a:t>Thinking Fast and Slow</a:t>
            </a:r>
            <a:endParaRPr lang="en-US" sz="3600"/>
          </a:p>
        </p:txBody>
      </p:sp>
      <p:sp>
        <p:nvSpPr>
          <p:cNvPr id="14339" name="Rectangle 3"/>
          <p:cNvSpPr>
            <a:spLocks noGrp="1" noChangeArrowheads="1"/>
          </p:cNvSpPr>
          <p:nvPr>
            <p:ph type="body" sz="half" idx="1"/>
          </p:nvPr>
        </p:nvSpPr>
        <p:spPr>
          <a:xfrm>
            <a:off x="821788" y="1600200"/>
            <a:ext cx="8153400" cy="5181600"/>
          </a:xfrm>
        </p:spPr>
        <p:txBody>
          <a:bodyPr>
            <a:normAutofit/>
          </a:bodyPr>
          <a:lstStyle/>
          <a:p>
            <a:pPr eaLnBrk="1" hangingPunct="1">
              <a:lnSpc>
                <a:spcPct val="90000"/>
              </a:lnSpc>
              <a:buFont typeface="Wingdings" panose="05000000000000000000" pitchFamily="2" charset="2"/>
              <a:buNone/>
            </a:pPr>
            <a:r>
              <a:rPr lang="en-US" sz="2800" b="1" i="1">
                <a:solidFill>
                  <a:schemeClr val="accent6">
                    <a:lumMod val="75000"/>
                  </a:schemeClr>
                </a:solidFill>
              </a:rPr>
              <a:t>Reflective system</a:t>
            </a:r>
            <a:r>
              <a:rPr lang="en-US" sz="2800">
                <a:solidFill>
                  <a:srgbClr val="C00000"/>
                </a:solidFill>
              </a:rPr>
              <a:t> </a:t>
            </a:r>
            <a:r>
              <a:rPr lang="en-US" sz="2800"/>
              <a:t>for controlled processing  [System 2]</a:t>
            </a:r>
          </a:p>
          <a:p>
            <a:pPr lvl="1" eaLnBrk="1" hangingPunct="1">
              <a:lnSpc>
                <a:spcPct val="90000"/>
              </a:lnSpc>
            </a:pPr>
            <a:r>
              <a:rPr lang="en-US" sz="2400"/>
              <a:t>Deliberate, propositional reasoning</a:t>
            </a:r>
          </a:p>
          <a:p>
            <a:pPr lvl="1" eaLnBrk="1" hangingPunct="1">
              <a:lnSpc>
                <a:spcPct val="90000"/>
              </a:lnSpc>
            </a:pPr>
            <a:r>
              <a:rPr lang="en-US" sz="2400"/>
              <a:t>Effortful, requires motivation</a:t>
            </a:r>
          </a:p>
          <a:p>
            <a:pPr lvl="1" eaLnBrk="1" hangingPunct="1">
              <a:lnSpc>
                <a:spcPct val="90000"/>
              </a:lnSpc>
            </a:pPr>
            <a:r>
              <a:rPr lang="en-US" sz="2400"/>
              <a:t>Takes more time</a:t>
            </a:r>
          </a:p>
          <a:p>
            <a:pPr lvl="1" eaLnBrk="1" hangingPunct="1">
              <a:lnSpc>
                <a:spcPct val="90000"/>
              </a:lnSpc>
              <a:buFont typeface="Wingdings" panose="05000000000000000000" pitchFamily="2" charset="2"/>
              <a:buNone/>
            </a:pPr>
            <a:endParaRPr lang="en-US" sz="2400"/>
          </a:p>
          <a:p>
            <a:pPr eaLnBrk="1" hangingPunct="1">
              <a:lnSpc>
                <a:spcPct val="90000"/>
              </a:lnSpc>
              <a:buFont typeface="Wingdings" panose="05000000000000000000" pitchFamily="2" charset="2"/>
              <a:buNone/>
            </a:pPr>
            <a:r>
              <a:rPr lang="en-US" sz="2800" b="1" i="1">
                <a:solidFill>
                  <a:srgbClr val="C00000"/>
                </a:solidFill>
              </a:rPr>
              <a:t>Reflexive system</a:t>
            </a:r>
            <a:r>
              <a:rPr lang="en-US" sz="2800">
                <a:solidFill>
                  <a:srgbClr val="C00000"/>
                </a:solidFill>
              </a:rPr>
              <a:t> </a:t>
            </a:r>
            <a:r>
              <a:rPr lang="en-US" sz="2800"/>
              <a:t>for automatic processing   [System 1]</a:t>
            </a:r>
            <a:endParaRPr lang="en-US" sz="2800" i="1"/>
          </a:p>
          <a:p>
            <a:pPr lvl="1" eaLnBrk="1" hangingPunct="1">
              <a:lnSpc>
                <a:spcPct val="90000"/>
              </a:lnSpc>
            </a:pPr>
            <a:r>
              <a:rPr lang="en-US" sz="2400"/>
              <a:t>Relies on implicit associations and procedures</a:t>
            </a:r>
          </a:p>
          <a:p>
            <a:pPr lvl="1" eaLnBrk="1" hangingPunct="1">
              <a:lnSpc>
                <a:spcPct val="90000"/>
              </a:lnSpc>
            </a:pPr>
            <a:r>
              <a:rPr lang="en-US" sz="2400"/>
              <a:t>Requires little effort</a:t>
            </a:r>
          </a:p>
          <a:p>
            <a:pPr lvl="1" eaLnBrk="1" hangingPunct="1">
              <a:lnSpc>
                <a:spcPct val="90000"/>
              </a:lnSpc>
            </a:pPr>
            <a:r>
              <a:rPr lang="en-US" sz="2400"/>
              <a:t>Fast</a:t>
            </a:r>
          </a:p>
          <a:p>
            <a:pPr lvl="1" eaLnBrk="1" hangingPunct="1">
              <a:lnSpc>
                <a:spcPct val="90000"/>
              </a:lnSpc>
              <a:buFont typeface="Wingdings" panose="05000000000000000000" pitchFamily="2" charset="2"/>
              <a:buNone/>
            </a:pPr>
            <a:endParaRPr lang="en-US" sz="2400"/>
          </a:p>
          <a:p>
            <a:pPr eaLnBrk="1" hangingPunct="1">
              <a:lnSpc>
                <a:spcPct val="90000"/>
              </a:lnSpc>
            </a:pPr>
            <a:r>
              <a:rPr lang="en-US" sz="2800"/>
              <a:t>Different neural systems distinguish the two</a:t>
            </a:r>
          </a:p>
          <a:p>
            <a:pPr lvl="1">
              <a:lnSpc>
                <a:spcPct val="90000"/>
              </a:lnSpc>
            </a:pPr>
            <a:r>
              <a:rPr lang="en-US" sz="1600">
                <a:latin typeface="+mj-lt"/>
              </a:rPr>
              <a:t>Lieberman, 2007; </a:t>
            </a:r>
            <a:r>
              <a:rPr lang="en-US" sz="1600" err="1">
                <a:latin typeface="+mj-lt"/>
              </a:rPr>
              <a:t>Satpute</a:t>
            </a:r>
            <a:r>
              <a:rPr lang="en-US" sz="1600">
                <a:latin typeface="+mj-lt"/>
              </a:rPr>
              <a:t> &amp; Lieberman, 2006</a:t>
            </a:r>
          </a:p>
          <a:p>
            <a:pPr lvl="1" eaLnBrk="1" hangingPunct="1">
              <a:lnSpc>
                <a:spcPct val="90000"/>
              </a:lnSpc>
            </a:pPr>
            <a:endParaRPr lang="en-US" sz="1600"/>
          </a:p>
        </p:txBody>
      </p:sp>
      <p:graphicFrame>
        <p:nvGraphicFramePr>
          <p:cNvPr id="14340" name="Object 12"/>
          <p:cNvGraphicFramePr>
            <a:graphicFrameLocks noGrp="1" noChangeAspect="1"/>
          </p:cNvGraphicFramePr>
          <p:nvPr>
            <p:ph sz="quarter" idx="2"/>
            <p:extLst>
              <p:ext uri="{D42A27DB-BD31-4B8C-83A1-F6EECF244321}">
                <p14:modId xmlns:p14="http://schemas.microsoft.com/office/powerpoint/2010/main" val="3553417613"/>
              </p:ext>
            </p:extLst>
          </p:nvPr>
        </p:nvGraphicFramePr>
        <p:xfrm>
          <a:off x="7091362" y="2133600"/>
          <a:ext cx="1666875" cy="1133475"/>
        </p:xfrm>
        <a:graphic>
          <a:graphicData uri="http://schemas.openxmlformats.org/presentationml/2006/ole">
            <mc:AlternateContent xmlns:mc="http://schemas.openxmlformats.org/markup-compatibility/2006">
              <mc:Choice xmlns:v="urn:schemas-microsoft-com:vml" Requires="v">
                <p:oleObj name="Bitmap Image" r:id="rId3" imgW="1666667" imgH="1133633" progId="PBrush">
                  <p:embed/>
                </p:oleObj>
              </mc:Choice>
              <mc:Fallback>
                <p:oleObj name="Bitmap Image" r:id="rId3" imgW="1666667" imgH="1133633" progId="PBrush">
                  <p:embed/>
                  <p:pic>
                    <p:nvPicPr>
                      <p:cNvPr id="14340" name="Object 1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1362" y="2133600"/>
                        <a:ext cx="1666875" cy="1133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41" name="Object 13"/>
          <p:cNvGraphicFramePr>
            <a:graphicFrameLocks noGrp="1" noChangeAspect="1"/>
          </p:cNvGraphicFramePr>
          <p:nvPr>
            <p:ph sz="quarter" idx="3"/>
            <p:extLst>
              <p:ext uri="{D42A27DB-BD31-4B8C-83A1-F6EECF244321}">
                <p14:modId xmlns:p14="http://schemas.microsoft.com/office/powerpoint/2010/main" val="2311659266"/>
              </p:ext>
            </p:extLst>
          </p:nvPr>
        </p:nvGraphicFramePr>
        <p:xfrm>
          <a:off x="7335043" y="4165317"/>
          <a:ext cx="1179512" cy="1295400"/>
        </p:xfrm>
        <a:graphic>
          <a:graphicData uri="http://schemas.openxmlformats.org/presentationml/2006/ole">
            <mc:AlternateContent xmlns:mc="http://schemas.openxmlformats.org/markup-compatibility/2006">
              <mc:Choice xmlns:v="urn:schemas-microsoft-com:vml" Requires="v">
                <p:oleObj name="Bitmap Image" r:id="rId5" imgW="971686" imgH="1066667" progId="PBrush">
                  <p:embed/>
                </p:oleObj>
              </mc:Choice>
              <mc:Fallback>
                <p:oleObj name="Bitmap Image" r:id="rId5" imgW="971686" imgH="1066667" progId="PBrush">
                  <p:embed/>
                  <p:pic>
                    <p:nvPicPr>
                      <p:cNvPr id="14341" name="Object 13"/>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043" y="4165317"/>
                        <a:ext cx="1179512" cy="1295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p:cNvSpPr txBox="1"/>
          <p:nvPr/>
        </p:nvSpPr>
        <p:spPr>
          <a:xfrm>
            <a:off x="7924800" y="6515685"/>
            <a:ext cx="4267200" cy="338554"/>
          </a:xfrm>
          <a:prstGeom prst="rect">
            <a:avLst/>
          </a:prstGeom>
          <a:noFill/>
        </p:spPr>
        <p:txBody>
          <a:bodyPr wrap="square" rtlCol="0">
            <a:spAutoFit/>
          </a:bodyPr>
          <a:lstStyle/>
          <a:p>
            <a:pPr algn="r"/>
            <a:r>
              <a:rPr lang="en-US" sz="1600">
                <a:latin typeface="+mj-lt"/>
              </a:rPr>
              <a:t>Evans, 2003; </a:t>
            </a:r>
            <a:r>
              <a:rPr lang="en-US" sz="1600" err="1">
                <a:latin typeface="+mj-lt"/>
              </a:rPr>
              <a:t>Kahneman</a:t>
            </a:r>
            <a:r>
              <a:rPr lang="en-US" sz="1600">
                <a:latin typeface="+mj-lt"/>
              </a:rPr>
              <a:t>, 2011</a:t>
            </a:r>
          </a:p>
        </p:txBody>
      </p:sp>
      <p:grpSp>
        <p:nvGrpSpPr>
          <p:cNvPr id="5" name="Group 4"/>
          <p:cNvGrpSpPr/>
          <p:nvPr/>
        </p:nvGrpSpPr>
        <p:grpSpPr>
          <a:xfrm>
            <a:off x="9525000" y="4915485"/>
            <a:ext cx="2390775" cy="1600200"/>
            <a:chOff x="9525000" y="4915485"/>
            <a:chExt cx="2390775" cy="1600200"/>
          </a:xfrm>
        </p:grpSpPr>
        <p:pic>
          <p:nvPicPr>
            <p:cNvPr id="4" name="Picture 3"/>
            <p:cNvPicPr>
              <a:picLocks noChangeAspect="1"/>
            </p:cNvPicPr>
            <p:nvPr/>
          </p:nvPicPr>
          <p:blipFill>
            <a:blip r:embed="rId7"/>
            <a:stretch>
              <a:fillRect/>
            </a:stretch>
          </p:blipFill>
          <p:spPr>
            <a:xfrm>
              <a:off x="9525000" y="4915485"/>
              <a:ext cx="2390775" cy="1600200"/>
            </a:xfrm>
            <a:prstGeom prst="rect">
              <a:avLst/>
            </a:prstGeom>
          </p:spPr>
        </p:pic>
        <p:sp>
          <p:nvSpPr>
            <p:cNvPr id="3" name="Oval 2"/>
            <p:cNvSpPr/>
            <p:nvPr/>
          </p:nvSpPr>
          <p:spPr>
            <a:xfrm rot="20809444">
              <a:off x="9842796" y="5268859"/>
              <a:ext cx="706362" cy="383716"/>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2029457">
              <a:off x="10916543" y="5372691"/>
              <a:ext cx="834251" cy="62515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043911">
              <a:off x="10007679" y="5810705"/>
              <a:ext cx="1156637" cy="35858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4820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33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33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33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33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339">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339">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Image result for diversity of peo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277"/>
            <a:ext cx="11235446" cy="660082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Reflexive system falls back on stereotypes</a:t>
            </a:r>
          </a:p>
        </p:txBody>
      </p:sp>
    </p:spTree>
    <p:extLst>
      <p:ext uri="{BB962C8B-B14F-4D97-AF65-F5344CB8AC3E}">
        <p14:creationId xmlns:p14="http://schemas.microsoft.com/office/powerpoint/2010/main" val="4242247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46516" y="2295879"/>
            <a:ext cx="7577717" cy="1216310"/>
          </a:xfrm>
          <a:prstGeom prst="rect">
            <a:avLst/>
          </a:prstGeom>
        </p:spPr>
      </p:pic>
      <p:pic>
        <p:nvPicPr>
          <p:cNvPr id="10" name="Picture 9"/>
          <p:cNvPicPr>
            <a:picLocks noChangeAspect="1"/>
          </p:cNvPicPr>
          <p:nvPr/>
        </p:nvPicPr>
        <p:blipFill>
          <a:blip r:embed="rId4"/>
          <a:stretch>
            <a:fillRect/>
          </a:stretch>
        </p:blipFill>
        <p:spPr>
          <a:xfrm>
            <a:off x="146516" y="4237013"/>
            <a:ext cx="7723359" cy="2128108"/>
          </a:xfrm>
          <a:prstGeom prst="rect">
            <a:avLst/>
          </a:prstGeom>
        </p:spPr>
      </p:pic>
      <p:sp>
        <p:nvSpPr>
          <p:cNvPr id="125954" name="Rectangle 2"/>
          <p:cNvSpPr>
            <a:spLocks noGrp="1"/>
          </p:cNvSpPr>
          <p:nvPr>
            <p:ph type="title"/>
          </p:nvPr>
        </p:nvSpPr>
        <p:spPr bwMode="auto">
          <a:xfrm>
            <a:off x="762000" y="152400"/>
            <a:ext cx="10363200" cy="1143000"/>
          </a:xfrm>
          <a:noFill/>
        </p:spPr>
        <p:txBody>
          <a:bodyPr wrap="square" numCol="1" anchorCtr="0" compatLnSpc="1">
            <a:prstTxWarp prst="textNoShape">
              <a:avLst/>
            </a:prstTxWarp>
            <a:normAutofit fontScale="90000"/>
          </a:bodyPr>
          <a:lstStyle/>
          <a:p>
            <a:pPr algn="ctr"/>
            <a:r>
              <a:rPr lang="en-CA">
                <a:ln>
                  <a:noFill/>
                </a:ln>
              </a:rPr>
              <a:t>We Assume People Are What We See People Do</a:t>
            </a:r>
          </a:p>
        </p:txBody>
      </p:sp>
      <p:sp>
        <p:nvSpPr>
          <p:cNvPr id="125958" name="Text Box 6"/>
          <p:cNvSpPr txBox="1">
            <a:spLocks noChangeArrowheads="1"/>
          </p:cNvSpPr>
          <p:nvPr/>
        </p:nvSpPr>
        <p:spPr bwMode="auto">
          <a:xfrm>
            <a:off x="6219531" y="6519446"/>
            <a:ext cx="6026458" cy="338554"/>
          </a:xfrm>
          <a:prstGeom prst="rect">
            <a:avLst/>
          </a:prstGeom>
          <a:noFill/>
          <a:ln w="9525">
            <a:noFill/>
            <a:miter lim="800000"/>
            <a:headEnd/>
            <a:tailEnd/>
          </a:ln>
          <a:effectLst/>
        </p:spPr>
        <p:txBody>
          <a:bodyPr wrap="none">
            <a:spAutoFit/>
          </a:bodyPr>
          <a:lstStyle/>
          <a:p>
            <a:pPr algn="r"/>
            <a:r>
              <a:rPr lang="en-CA" sz="1600" err="1">
                <a:latin typeface="+mj-lt"/>
              </a:rPr>
              <a:t>Eagly</a:t>
            </a:r>
            <a:r>
              <a:rPr lang="en-CA" sz="1600">
                <a:latin typeface="+mj-lt"/>
              </a:rPr>
              <a:t>, 1987; U.S. Department of Labor, Bureau of Labor Statistics, 2009 </a:t>
            </a:r>
          </a:p>
        </p:txBody>
      </p:sp>
      <p:sp>
        <p:nvSpPr>
          <p:cNvPr id="125959" name="Text Box 7"/>
          <p:cNvSpPr txBox="1">
            <a:spLocks noChangeArrowheads="1"/>
          </p:cNvSpPr>
          <p:nvPr/>
        </p:nvSpPr>
        <p:spPr bwMode="auto">
          <a:xfrm>
            <a:off x="1143000" y="1173351"/>
            <a:ext cx="9719457" cy="461665"/>
          </a:xfrm>
          <a:prstGeom prst="rect">
            <a:avLst/>
          </a:prstGeom>
          <a:noFill/>
          <a:ln w="9525">
            <a:noFill/>
            <a:miter lim="800000"/>
            <a:headEnd/>
            <a:tailEnd/>
          </a:ln>
          <a:effectLst/>
        </p:spPr>
        <p:txBody>
          <a:bodyPr wrap="none">
            <a:spAutoFit/>
          </a:bodyPr>
          <a:lstStyle/>
          <a:p>
            <a:pPr algn="r"/>
            <a:r>
              <a:rPr lang="en-US" sz="2400">
                <a:latin typeface="+mn-lt"/>
              </a:rPr>
              <a:t>Unequal distribution of men and women in occupations creates stereotypes </a:t>
            </a:r>
          </a:p>
        </p:txBody>
      </p:sp>
      <p:sp>
        <p:nvSpPr>
          <p:cNvPr id="3" name="Right Brace 2"/>
          <p:cNvSpPr/>
          <p:nvPr/>
        </p:nvSpPr>
        <p:spPr>
          <a:xfrm>
            <a:off x="7497450" y="2268071"/>
            <a:ext cx="228600" cy="1272382"/>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ln w="28575">
                <a:solidFill>
                  <a:schemeClr val="tx1"/>
                </a:solidFill>
              </a:ln>
            </a:endParaRPr>
          </a:p>
        </p:txBody>
      </p:sp>
      <p:sp>
        <p:nvSpPr>
          <p:cNvPr id="7" name="Right Brace 6"/>
          <p:cNvSpPr/>
          <p:nvPr/>
        </p:nvSpPr>
        <p:spPr>
          <a:xfrm>
            <a:off x="7495633" y="4209204"/>
            <a:ext cx="228600" cy="1272382"/>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ln w="28575">
                <a:solidFill>
                  <a:schemeClr val="tx1"/>
                </a:solidFill>
              </a:ln>
            </a:endParaRPr>
          </a:p>
        </p:txBody>
      </p:sp>
      <p:pic>
        <p:nvPicPr>
          <p:cNvPr id="4" name="Picture 3"/>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42424" y="4534151"/>
            <a:ext cx="790883" cy="593162"/>
          </a:xfrm>
          <a:prstGeom prst="roundRect">
            <a:avLst>
              <a:gd name="adj" fmla="val 8594"/>
            </a:avLst>
          </a:prstGeom>
          <a:solidFill>
            <a:srgbClr val="FFFFFF">
              <a:shade val="85000"/>
            </a:srgbClr>
          </a:solidFill>
          <a:ln>
            <a:noFill/>
          </a:ln>
          <a:effectLst/>
        </p:spPr>
      </p:pic>
      <p:pic>
        <p:nvPicPr>
          <p:cNvPr id="5" name="Picture 4"/>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842424" y="2441598"/>
            <a:ext cx="719138" cy="802453"/>
          </a:xfrm>
          <a:prstGeom prst="roundRect">
            <a:avLst>
              <a:gd name="adj" fmla="val 8594"/>
            </a:avLst>
          </a:prstGeom>
          <a:solidFill>
            <a:srgbClr val="FFFFFF">
              <a:shade val="85000"/>
            </a:srgbClr>
          </a:solidFill>
          <a:ln>
            <a:noFill/>
          </a:ln>
          <a:effectLst/>
        </p:spPr>
      </p:pic>
      <p:sp>
        <p:nvSpPr>
          <p:cNvPr id="6" name="TextBox 5"/>
          <p:cNvSpPr txBox="1"/>
          <p:nvPr/>
        </p:nvSpPr>
        <p:spPr>
          <a:xfrm>
            <a:off x="8561562" y="2016729"/>
            <a:ext cx="2411238" cy="1692771"/>
          </a:xfrm>
          <a:prstGeom prst="rect">
            <a:avLst/>
          </a:prstGeom>
          <a:noFill/>
          <a:effectLst/>
        </p:spPr>
        <p:txBody>
          <a:bodyPr wrap="none" rtlCol="0">
            <a:spAutoFit/>
          </a:bodyPr>
          <a:lstStyle/>
          <a:p>
            <a:r>
              <a:rPr lang="en-CA" sz="2400">
                <a:effectLst>
                  <a:outerShdw blurRad="38100" dist="38100" dir="2700000" algn="tl">
                    <a:srgbClr val="000000">
                      <a:alpha val="43137"/>
                    </a:srgbClr>
                  </a:outerShdw>
                </a:effectLst>
              </a:rPr>
              <a:t>Caring</a:t>
            </a:r>
          </a:p>
          <a:p>
            <a:endParaRPr lang="en-CA" sz="1600">
              <a:effectLst>
                <a:outerShdw blurRad="38100" dist="38100" dir="2700000" algn="tl">
                  <a:srgbClr val="000000">
                    <a:alpha val="43137"/>
                  </a:srgbClr>
                </a:outerShdw>
              </a:effectLst>
            </a:endParaRPr>
          </a:p>
          <a:p>
            <a:r>
              <a:rPr lang="en-CA" sz="2400">
                <a:effectLst>
                  <a:outerShdw blurRad="38100" dist="38100" dir="2700000" algn="tl">
                    <a:srgbClr val="000000">
                      <a:alpha val="43137"/>
                    </a:srgbClr>
                  </a:outerShdw>
                </a:effectLst>
              </a:rPr>
              <a:t>Nurturing</a:t>
            </a:r>
          </a:p>
          <a:p>
            <a:endParaRPr lang="en-CA" sz="1600">
              <a:effectLst>
                <a:outerShdw blurRad="38100" dist="38100" dir="2700000" algn="tl">
                  <a:srgbClr val="000000">
                    <a:alpha val="43137"/>
                  </a:srgbClr>
                </a:outerShdw>
              </a:effectLst>
            </a:endParaRPr>
          </a:p>
          <a:p>
            <a:r>
              <a:rPr lang="en-CA" sz="2400">
                <a:effectLst>
                  <a:outerShdw blurRad="38100" dist="38100" dir="2700000" algn="tl">
                    <a:srgbClr val="000000">
                      <a:alpha val="43137"/>
                    </a:srgbClr>
                  </a:outerShdw>
                </a:effectLst>
              </a:rPr>
              <a:t>People Oriented</a:t>
            </a:r>
          </a:p>
        </p:txBody>
      </p:sp>
      <p:sp>
        <p:nvSpPr>
          <p:cNvPr id="11" name="TextBox 10"/>
          <p:cNvSpPr txBox="1"/>
          <p:nvPr/>
        </p:nvSpPr>
        <p:spPr>
          <a:xfrm>
            <a:off x="8561562" y="4022229"/>
            <a:ext cx="2083776" cy="1692771"/>
          </a:xfrm>
          <a:prstGeom prst="rect">
            <a:avLst/>
          </a:prstGeom>
          <a:noFill/>
          <a:effectLst/>
        </p:spPr>
        <p:txBody>
          <a:bodyPr wrap="none" rtlCol="0">
            <a:spAutoFit/>
          </a:bodyPr>
          <a:lstStyle/>
          <a:p>
            <a:r>
              <a:rPr lang="en-CA" sz="2400">
                <a:effectLst>
                  <a:outerShdw blurRad="38100" dist="38100" dir="2700000" algn="tl">
                    <a:srgbClr val="000000">
                      <a:alpha val="43137"/>
                    </a:srgbClr>
                  </a:outerShdw>
                </a:effectLst>
              </a:rPr>
              <a:t>Mechanical</a:t>
            </a:r>
          </a:p>
          <a:p>
            <a:endParaRPr lang="en-CA" sz="1600">
              <a:effectLst>
                <a:outerShdw blurRad="38100" dist="38100" dir="2700000" algn="tl">
                  <a:srgbClr val="000000">
                    <a:alpha val="43137"/>
                  </a:srgbClr>
                </a:outerShdw>
              </a:effectLst>
            </a:endParaRPr>
          </a:p>
          <a:p>
            <a:r>
              <a:rPr lang="en-CA" sz="2400">
                <a:effectLst>
                  <a:outerShdw blurRad="38100" dist="38100" dir="2700000" algn="tl">
                    <a:srgbClr val="000000">
                      <a:alpha val="43137"/>
                    </a:srgbClr>
                  </a:outerShdw>
                </a:effectLst>
              </a:rPr>
              <a:t>Task Oriented</a:t>
            </a:r>
          </a:p>
          <a:p>
            <a:endParaRPr lang="en-CA" sz="1600">
              <a:effectLst>
                <a:outerShdw blurRad="38100" dist="38100" dir="2700000" algn="tl">
                  <a:srgbClr val="000000">
                    <a:alpha val="43137"/>
                  </a:srgbClr>
                </a:outerShdw>
              </a:effectLst>
            </a:endParaRPr>
          </a:p>
          <a:p>
            <a:r>
              <a:rPr lang="en-CA" sz="2400">
                <a:effectLst>
                  <a:outerShdw blurRad="38100" dist="38100" dir="2700000" algn="tl">
                    <a:srgbClr val="000000">
                      <a:alpha val="43137"/>
                    </a:srgbClr>
                  </a:outerShdw>
                </a:effectLst>
              </a:rPr>
              <a:t>Leaders</a:t>
            </a:r>
          </a:p>
        </p:txBody>
      </p:sp>
      <p:cxnSp>
        <p:nvCxnSpPr>
          <p:cNvPr id="14" name="Straight Connector 13"/>
          <p:cNvCxnSpPr/>
          <p:nvPr/>
        </p:nvCxnSpPr>
        <p:spPr>
          <a:xfrm>
            <a:off x="2819400" y="2295879"/>
            <a:ext cx="0" cy="3114321"/>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294418" y="2366936"/>
            <a:ext cx="2300895" cy="327660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8382000" y="2366936"/>
            <a:ext cx="2094660" cy="327660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98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6"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5"/>
          <p:cNvSpPr>
            <a:spLocks noGrp="1"/>
          </p:cNvSpPr>
          <p:nvPr>
            <p:ph type="title"/>
          </p:nvPr>
        </p:nvSpPr>
        <p:spPr bwMode="auto">
          <a:xfrm>
            <a:off x="371486" y="259224"/>
            <a:ext cx="11662347" cy="1143000"/>
          </a:xfrm>
        </p:spPr>
        <p:txBody>
          <a:bodyPr wrap="square" numCol="1" anchorCtr="0" compatLnSpc="1">
            <a:prstTxWarp prst="textNoShape">
              <a:avLst/>
            </a:prstTxWarp>
            <a:normAutofit/>
          </a:bodyPr>
          <a:lstStyle/>
          <a:p>
            <a:pPr algn="ctr">
              <a:defRPr/>
            </a:pPr>
            <a:r>
              <a:rPr lang="en-CA"/>
              <a:t>How Different Are Men and Women Really?</a:t>
            </a:r>
            <a:endParaRPr lang="en-CA">
              <a:ln>
                <a:noFill/>
              </a:ln>
            </a:endParaRPr>
          </a:p>
        </p:txBody>
      </p:sp>
      <p:pic>
        <p:nvPicPr>
          <p:cNvPr id="3" name="Picture 2"/>
          <p:cNvPicPr>
            <a:picLocks noChangeAspect="1"/>
          </p:cNvPicPr>
          <p:nvPr/>
        </p:nvPicPr>
        <p:blipFill>
          <a:blip r:embed="rId3"/>
          <a:stretch>
            <a:fillRect/>
          </a:stretch>
        </p:blipFill>
        <p:spPr>
          <a:xfrm>
            <a:off x="1524000" y="1828800"/>
            <a:ext cx="11851189" cy="4975728"/>
          </a:xfrm>
          <a:prstGeom prst="rect">
            <a:avLst/>
          </a:prstGeom>
        </p:spPr>
      </p:pic>
      <p:sp>
        <p:nvSpPr>
          <p:cNvPr id="10" name="TextBox 9"/>
          <p:cNvSpPr txBox="1"/>
          <p:nvPr/>
        </p:nvSpPr>
        <p:spPr>
          <a:xfrm>
            <a:off x="5029200" y="2025627"/>
            <a:ext cx="1037463" cy="369332"/>
          </a:xfrm>
          <a:prstGeom prst="rect">
            <a:avLst/>
          </a:prstGeom>
          <a:noFill/>
        </p:spPr>
        <p:txBody>
          <a:bodyPr wrap="none" rtlCol="0">
            <a:spAutoFit/>
          </a:bodyPr>
          <a:lstStyle/>
          <a:p>
            <a:r>
              <a:rPr lang="en-US" b="1" i="1"/>
              <a:t>d = 1.72</a:t>
            </a:r>
            <a:endParaRPr lang="en-US" b="1"/>
          </a:p>
        </p:txBody>
      </p:sp>
      <p:sp>
        <p:nvSpPr>
          <p:cNvPr id="5" name="TextBox 4"/>
          <p:cNvSpPr txBox="1"/>
          <p:nvPr/>
        </p:nvSpPr>
        <p:spPr>
          <a:xfrm>
            <a:off x="3938039" y="1330884"/>
            <a:ext cx="3275256" cy="400110"/>
          </a:xfrm>
          <a:prstGeom prst="rect">
            <a:avLst/>
          </a:prstGeom>
          <a:noFill/>
        </p:spPr>
        <p:txBody>
          <a:bodyPr wrap="none" rtlCol="0">
            <a:spAutoFit/>
          </a:bodyPr>
          <a:lstStyle/>
          <a:p>
            <a:r>
              <a:rPr lang="en-US" sz="2000" b="1"/>
              <a:t>Sex Differences in Height</a:t>
            </a:r>
          </a:p>
        </p:txBody>
      </p:sp>
      <p:sp>
        <p:nvSpPr>
          <p:cNvPr id="7" name="TextBox 6"/>
          <p:cNvSpPr txBox="1"/>
          <p:nvPr/>
        </p:nvSpPr>
        <p:spPr>
          <a:xfrm>
            <a:off x="3352800" y="2465072"/>
            <a:ext cx="1014060" cy="369332"/>
          </a:xfrm>
          <a:prstGeom prst="rect">
            <a:avLst/>
          </a:prstGeom>
          <a:noFill/>
        </p:spPr>
        <p:txBody>
          <a:bodyPr wrap="none" rtlCol="0">
            <a:spAutoFit/>
          </a:bodyPr>
          <a:lstStyle/>
          <a:p>
            <a:r>
              <a:rPr lang="en-US" b="1">
                <a:solidFill>
                  <a:srgbClr val="C00000"/>
                </a:solidFill>
              </a:rPr>
              <a:t>Women</a:t>
            </a:r>
          </a:p>
        </p:txBody>
      </p:sp>
      <p:sp>
        <p:nvSpPr>
          <p:cNvPr id="13" name="TextBox 12"/>
          <p:cNvSpPr txBox="1"/>
          <p:nvPr/>
        </p:nvSpPr>
        <p:spPr>
          <a:xfrm>
            <a:off x="6629400" y="2433322"/>
            <a:ext cx="646331" cy="369332"/>
          </a:xfrm>
          <a:prstGeom prst="rect">
            <a:avLst/>
          </a:prstGeom>
          <a:noFill/>
        </p:spPr>
        <p:txBody>
          <a:bodyPr wrap="none" rtlCol="0">
            <a:spAutoFit/>
          </a:bodyPr>
          <a:lstStyle/>
          <a:p>
            <a:r>
              <a:rPr lang="en-US" b="1">
                <a:solidFill>
                  <a:srgbClr val="1F1891"/>
                </a:solidFill>
              </a:rPr>
              <a:t>Men</a:t>
            </a:r>
          </a:p>
        </p:txBody>
      </p:sp>
      <p:sp>
        <p:nvSpPr>
          <p:cNvPr id="916515" name="Rectangle 35"/>
          <p:cNvSpPr>
            <a:spLocks noChangeArrowheads="1"/>
          </p:cNvSpPr>
          <p:nvPr/>
        </p:nvSpPr>
        <p:spPr bwMode="auto">
          <a:xfrm>
            <a:off x="10619407" y="6465332"/>
            <a:ext cx="1414426" cy="339196"/>
          </a:xfrm>
          <a:prstGeom prst="rect">
            <a:avLst/>
          </a:prstGeom>
          <a:noFill/>
          <a:ln w="9525">
            <a:noFill/>
            <a:miter lim="800000"/>
            <a:headEnd/>
            <a:tailEnd/>
          </a:ln>
          <a:effectLst/>
        </p:spPr>
        <p:txBody>
          <a:bodyPr wrap="none" lIns="92075" tIns="46038" rIns="92075" bIns="46038">
            <a:spAutoFit/>
          </a:bodyPr>
          <a:lstStyle/>
          <a:p>
            <a:pPr algn="r" eaLnBrk="0" hangingPunct="0">
              <a:defRPr/>
            </a:pPr>
            <a:r>
              <a:rPr lang="en-US" sz="1600">
                <a:latin typeface="+mj-lt"/>
              </a:rPr>
              <a:t>Source: </a:t>
            </a:r>
            <a:r>
              <a:rPr lang="en-US" sz="1600" err="1">
                <a:latin typeface="+mj-lt"/>
              </a:rPr>
              <a:t>Tall.life</a:t>
            </a:r>
            <a:endParaRPr lang="en-US" sz="1600">
              <a:latin typeface="+mj-lt"/>
            </a:endParaRPr>
          </a:p>
        </p:txBody>
      </p:sp>
      <p:sp>
        <p:nvSpPr>
          <p:cNvPr id="8" name="Rectangle 7"/>
          <p:cNvSpPr/>
          <p:nvPr/>
        </p:nvSpPr>
        <p:spPr>
          <a:xfrm>
            <a:off x="9552736" y="2398448"/>
            <a:ext cx="3822453" cy="274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2CD1BB0-6A4A-A24C-AA9F-940D05F621F0}"/>
              </a:ext>
            </a:extLst>
          </p:cNvPr>
          <p:cNvCxnSpPr/>
          <p:nvPr/>
        </p:nvCxnSpPr>
        <p:spPr>
          <a:xfrm>
            <a:off x="5118467" y="4376447"/>
            <a:ext cx="1358533" cy="10078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D00EF7C-9B6F-4142-91C6-874399B5CEB9}"/>
              </a:ext>
            </a:extLst>
          </p:cNvPr>
          <p:cNvCxnSpPr/>
          <p:nvPr/>
        </p:nvCxnSpPr>
        <p:spPr>
          <a:xfrm>
            <a:off x="5166244" y="4317712"/>
            <a:ext cx="1386956" cy="104244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23ACE4E-73EE-E547-A621-9F1ED91CC55B}"/>
              </a:ext>
            </a:extLst>
          </p:cNvPr>
          <p:cNvCxnSpPr/>
          <p:nvPr/>
        </p:nvCxnSpPr>
        <p:spPr>
          <a:xfrm>
            <a:off x="5193116" y="4246334"/>
            <a:ext cx="1497128" cy="111382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F61DE6F-1D61-CE4C-87EC-E9207687F26D}"/>
              </a:ext>
            </a:extLst>
          </p:cNvPr>
          <p:cNvCxnSpPr/>
          <p:nvPr/>
        </p:nvCxnSpPr>
        <p:spPr>
          <a:xfrm>
            <a:off x="5219700" y="4163465"/>
            <a:ext cx="1028700" cy="76193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A6874F9-5FBC-3A45-904D-9FA4DE65FE7A}"/>
              </a:ext>
            </a:extLst>
          </p:cNvPr>
          <p:cNvCxnSpPr/>
          <p:nvPr/>
        </p:nvCxnSpPr>
        <p:spPr>
          <a:xfrm>
            <a:off x="5257800" y="4038537"/>
            <a:ext cx="762000" cy="5640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8A200BC-D4AD-0649-9715-F52C7390701A}"/>
              </a:ext>
            </a:extLst>
          </p:cNvPr>
          <p:cNvCxnSpPr/>
          <p:nvPr/>
        </p:nvCxnSpPr>
        <p:spPr>
          <a:xfrm>
            <a:off x="5257800" y="4114800"/>
            <a:ext cx="914400" cy="675736"/>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17D5182-C8E0-784A-BF0C-B9840FE5DA0D}"/>
              </a:ext>
            </a:extLst>
          </p:cNvPr>
          <p:cNvCxnSpPr/>
          <p:nvPr/>
        </p:nvCxnSpPr>
        <p:spPr>
          <a:xfrm>
            <a:off x="5300351" y="3973139"/>
            <a:ext cx="643249" cy="49049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ABE17DE-66CD-CB42-91F6-D0F42D0D54EE}"/>
              </a:ext>
            </a:extLst>
          </p:cNvPr>
          <p:cNvCxnSpPr/>
          <p:nvPr/>
        </p:nvCxnSpPr>
        <p:spPr>
          <a:xfrm>
            <a:off x="4330827" y="5212599"/>
            <a:ext cx="237638" cy="171056"/>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527F265-6D0C-7A45-9346-B73F63686A7A}"/>
              </a:ext>
            </a:extLst>
          </p:cNvPr>
          <p:cNvCxnSpPr/>
          <p:nvPr/>
        </p:nvCxnSpPr>
        <p:spPr>
          <a:xfrm>
            <a:off x="5334000" y="3899849"/>
            <a:ext cx="533400" cy="39372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D29EC5A-0BF4-C84E-B47B-985C7A4AC936}"/>
              </a:ext>
            </a:extLst>
          </p:cNvPr>
          <p:cNvCxnSpPr/>
          <p:nvPr/>
        </p:nvCxnSpPr>
        <p:spPr>
          <a:xfrm>
            <a:off x="4275574" y="5240801"/>
            <a:ext cx="185964" cy="14079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47FE814-7020-504A-8114-A136B1CD4629}"/>
              </a:ext>
            </a:extLst>
          </p:cNvPr>
          <p:cNvCxnSpPr/>
          <p:nvPr/>
        </p:nvCxnSpPr>
        <p:spPr>
          <a:xfrm>
            <a:off x="5410200" y="3770048"/>
            <a:ext cx="304800" cy="21501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B9E153D-4650-024C-B861-265B1049F068}"/>
              </a:ext>
            </a:extLst>
          </p:cNvPr>
          <p:cNvCxnSpPr/>
          <p:nvPr/>
        </p:nvCxnSpPr>
        <p:spPr>
          <a:xfrm>
            <a:off x="4932862" y="4700430"/>
            <a:ext cx="902972" cy="67431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EE69119-92CC-0B45-96D5-4A41FA9FBE2C}"/>
              </a:ext>
            </a:extLst>
          </p:cNvPr>
          <p:cNvCxnSpPr/>
          <p:nvPr/>
        </p:nvCxnSpPr>
        <p:spPr>
          <a:xfrm>
            <a:off x="4980639" y="4641695"/>
            <a:ext cx="985705" cy="7399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ECF24B6-4DB7-EA4E-A029-57EF7121AE9F}"/>
              </a:ext>
            </a:extLst>
          </p:cNvPr>
          <p:cNvCxnSpPr/>
          <p:nvPr/>
        </p:nvCxnSpPr>
        <p:spPr>
          <a:xfrm>
            <a:off x="5007511" y="4570317"/>
            <a:ext cx="1071320" cy="8103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3138BBF-7D30-0F4F-AAB8-A47110A374CE}"/>
              </a:ext>
            </a:extLst>
          </p:cNvPr>
          <p:cNvCxnSpPr/>
          <p:nvPr/>
        </p:nvCxnSpPr>
        <p:spPr>
          <a:xfrm>
            <a:off x="5034095" y="4487448"/>
            <a:ext cx="1181436" cy="88729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F5FCA5-8BCF-234D-93D0-0E3C61E485F2}"/>
              </a:ext>
            </a:extLst>
          </p:cNvPr>
          <p:cNvCxnSpPr/>
          <p:nvPr/>
        </p:nvCxnSpPr>
        <p:spPr>
          <a:xfrm>
            <a:off x="5072195" y="4438783"/>
            <a:ext cx="1270367" cy="94183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77AA6B2-56F4-874F-BAE7-8187115D41C8}"/>
              </a:ext>
            </a:extLst>
          </p:cNvPr>
          <p:cNvCxnSpPr/>
          <p:nvPr/>
        </p:nvCxnSpPr>
        <p:spPr>
          <a:xfrm>
            <a:off x="4705494" y="4974067"/>
            <a:ext cx="514206" cy="39318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1317142-8D5A-524A-8D2E-6C9761135C84}"/>
              </a:ext>
            </a:extLst>
          </p:cNvPr>
          <p:cNvCxnSpPr/>
          <p:nvPr/>
        </p:nvCxnSpPr>
        <p:spPr>
          <a:xfrm>
            <a:off x="4755316" y="4924897"/>
            <a:ext cx="585796" cy="44543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5635688-B763-6D42-9EDE-DF66A3FFD546}"/>
              </a:ext>
            </a:extLst>
          </p:cNvPr>
          <p:cNvCxnSpPr/>
          <p:nvPr/>
        </p:nvCxnSpPr>
        <p:spPr>
          <a:xfrm>
            <a:off x="4812116" y="4875465"/>
            <a:ext cx="661375" cy="49487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3746421-7696-D94A-B796-1FDC7831A194}"/>
              </a:ext>
            </a:extLst>
          </p:cNvPr>
          <p:cNvCxnSpPr/>
          <p:nvPr/>
        </p:nvCxnSpPr>
        <p:spPr>
          <a:xfrm>
            <a:off x="4838700" y="4792596"/>
            <a:ext cx="768359" cy="57773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07A0287-A7F1-A647-AB06-A929961B69FE}"/>
              </a:ext>
            </a:extLst>
          </p:cNvPr>
          <p:cNvCxnSpPr/>
          <p:nvPr/>
        </p:nvCxnSpPr>
        <p:spPr>
          <a:xfrm>
            <a:off x="4876800" y="4743931"/>
            <a:ext cx="851267" cy="62640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ACA0551-1B09-A64E-9AF3-F82549EF3A0E}"/>
              </a:ext>
            </a:extLst>
          </p:cNvPr>
          <p:cNvCxnSpPr/>
          <p:nvPr/>
        </p:nvCxnSpPr>
        <p:spPr>
          <a:xfrm>
            <a:off x="4403568" y="5187049"/>
            <a:ext cx="252020" cy="18020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2BE6212-C57D-514B-B805-A75BE9F39B82}"/>
              </a:ext>
            </a:extLst>
          </p:cNvPr>
          <p:cNvCxnSpPr/>
          <p:nvPr/>
        </p:nvCxnSpPr>
        <p:spPr>
          <a:xfrm>
            <a:off x="4480444" y="5151183"/>
            <a:ext cx="286951" cy="22355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211BDD0-D608-9849-B699-BCB9A0EBD9D6}"/>
              </a:ext>
            </a:extLst>
          </p:cNvPr>
          <p:cNvCxnSpPr/>
          <p:nvPr/>
        </p:nvCxnSpPr>
        <p:spPr>
          <a:xfrm>
            <a:off x="4550311" y="5118315"/>
            <a:ext cx="354912" cy="26230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6152FBB-0AD1-7246-90FD-1CC89C7F5786}"/>
              </a:ext>
            </a:extLst>
          </p:cNvPr>
          <p:cNvCxnSpPr/>
          <p:nvPr/>
        </p:nvCxnSpPr>
        <p:spPr>
          <a:xfrm>
            <a:off x="4608287" y="5069065"/>
            <a:ext cx="392939" cy="29314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098178A-C355-A04E-A9AD-3C74810BD03D}"/>
              </a:ext>
            </a:extLst>
          </p:cNvPr>
          <p:cNvCxnSpPr/>
          <p:nvPr/>
        </p:nvCxnSpPr>
        <p:spPr>
          <a:xfrm>
            <a:off x="4646387" y="5020400"/>
            <a:ext cx="472080" cy="33835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F78AFC5-8B81-224F-9E15-22DB123478E5}"/>
              </a:ext>
            </a:extLst>
          </p:cNvPr>
          <p:cNvCxnSpPr/>
          <p:nvPr/>
        </p:nvCxnSpPr>
        <p:spPr>
          <a:xfrm>
            <a:off x="4131897" y="5289460"/>
            <a:ext cx="121008" cy="92135"/>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EFF40A9-7817-5B49-96F6-4EA55A3E4B9E}"/>
              </a:ext>
            </a:extLst>
          </p:cNvPr>
          <p:cNvCxnSpPr/>
          <p:nvPr/>
        </p:nvCxnSpPr>
        <p:spPr>
          <a:xfrm>
            <a:off x="4216713" y="5284322"/>
            <a:ext cx="121008" cy="9041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7CE88ED-21D9-F34B-8750-6A4B581F0EA4}"/>
              </a:ext>
            </a:extLst>
          </p:cNvPr>
          <p:cNvCxnSpPr/>
          <p:nvPr/>
        </p:nvCxnSpPr>
        <p:spPr>
          <a:xfrm>
            <a:off x="5437055" y="3705585"/>
            <a:ext cx="237638" cy="171056"/>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1D557EC-521A-E54B-BF18-09D6D3C815D3}"/>
              </a:ext>
            </a:extLst>
          </p:cNvPr>
          <p:cNvCxnSpPr/>
          <p:nvPr/>
        </p:nvCxnSpPr>
        <p:spPr>
          <a:xfrm>
            <a:off x="5469618" y="3650148"/>
            <a:ext cx="185964" cy="14079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B62DA79-6C85-F74C-A1D3-2ECC65BA38DA}"/>
              </a:ext>
            </a:extLst>
          </p:cNvPr>
          <p:cNvCxnSpPr/>
          <p:nvPr/>
        </p:nvCxnSpPr>
        <p:spPr>
          <a:xfrm>
            <a:off x="5377362" y="3834003"/>
            <a:ext cx="413838" cy="30532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72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P spid="7"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5"/>
          <p:cNvSpPr>
            <a:spLocks noGrp="1"/>
          </p:cNvSpPr>
          <p:nvPr>
            <p:ph type="title"/>
          </p:nvPr>
        </p:nvSpPr>
        <p:spPr bwMode="auto">
          <a:xfrm>
            <a:off x="371486" y="259224"/>
            <a:ext cx="11662347" cy="1143000"/>
          </a:xfrm>
        </p:spPr>
        <p:txBody>
          <a:bodyPr wrap="square" numCol="1" anchorCtr="0" compatLnSpc="1">
            <a:prstTxWarp prst="textNoShape">
              <a:avLst/>
            </a:prstTxWarp>
            <a:normAutofit/>
          </a:bodyPr>
          <a:lstStyle/>
          <a:p>
            <a:pPr algn="ctr">
              <a:defRPr/>
            </a:pPr>
            <a:r>
              <a:rPr lang="en-CA">
                <a:ln>
                  <a:noFill/>
                </a:ln>
              </a:rPr>
              <a:t>Men and Women Are More Similar Than Different</a:t>
            </a:r>
          </a:p>
        </p:txBody>
      </p:sp>
      <p:sp>
        <p:nvSpPr>
          <p:cNvPr id="916515" name="Rectangle 35"/>
          <p:cNvSpPr>
            <a:spLocks noChangeArrowheads="1"/>
          </p:cNvSpPr>
          <p:nvPr/>
        </p:nvSpPr>
        <p:spPr bwMode="auto">
          <a:xfrm>
            <a:off x="10759748" y="6519742"/>
            <a:ext cx="1432252" cy="339196"/>
          </a:xfrm>
          <a:prstGeom prst="rect">
            <a:avLst/>
          </a:prstGeom>
          <a:noFill/>
          <a:ln w="9525">
            <a:noFill/>
            <a:miter lim="800000"/>
            <a:headEnd/>
            <a:tailEnd/>
          </a:ln>
          <a:effectLst/>
        </p:spPr>
        <p:txBody>
          <a:bodyPr wrap="none" lIns="92075" tIns="46038" rIns="92075" bIns="46038">
            <a:spAutoFit/>
          </a:bodyPr>
          <a:lstStyle/>
          <a:p>
            <a:pPr algn="r" eaLnBrk="0" hangingPunct="0">
              <a:defRPr/>
            </a:pPr>
            <a:r>
              <a:rPr lang="en-US" sz="1600">
                <a:latin typeface="+mj-lt"/>
              </a:rPr>
              <a:t>Zell et al., 2015</a:t>
            </a:r>
          </a:p>
        </p:txBody>
      </p:sp>
      <p:pic>
        <p:nvPicPr>
          <p:cNvPr id="4" name="Picture 3"/>
          <p:cNvPicPr>
            <a:picLocks noChangeAspect="1"/>
          </p:cNvPicPr>
          <p:nvPr/>
        </p:nvPicPr>
        <p:blipFill>
          <a:blip r:embed="rId3"/>
          <a:stretch>
            <a:fillRect/>
          </a:stretch>
        </p:blipFill>
        <p:spPr>
          <a:xfrm>
            <a:off x="460365" y="1374868"/>
            <a:ext cx="11484585" cy="4748489"/>
          </a:xfrm>
          <a:prstGeom prst="rect">
            <a:avLst/>
          </a:prstGeom>
        </p:spPr>
      </p:pic>
      <p:sp>
        <p:nvSpPr>
          <p:cNvPr id="6" name="TextBox 5"/>
          <p:cNvSpPr txBox="1"/>
          <p:nvPr/>
        </p:nvSpPr>
        <p:spPr>
          <a:xfrm>
            <a:off x="3429000" y="2057400"/>
            <a:ext cx="885179" cy="523220"/>
          </a:xfrm>
          <a:prstGeom prst="rect">
            <a:avLst/>
          </a:prstGeom>
          <a:noFill/>
        </p:spPr>
        <p:txBody>
          <a:bodyPr wrap="none" rtlCol="0">
            <a:spAutoFit/>
          </a:bodyPr>
          <a:lstStyle/>
          <a:p>
            <a:r>
              <a:rPr lang="en-US" sz="2800"/>
              <a:t>Men</a:t>
            </a:r>
          </a:p>
        </p:txBody>
      </p:sp>
      <p:sp>
        <p:nvSpPr>
          <p:cNvPr id="14" name="TextBox 13"/>
          <p:cNvSpPr txBox="1"/>
          <p:nvPr/>
        </p:nvSpPr>
        <p:spPr>
          <a:xfrm>
            <a:off x="7664808" y="2057400"/>
            <a:ext cx="1417311" cy="523220"/>
          </a:xfrm>
          <a:prstGeom prst="rect">
            <a:avLst/>
          </a:prstGeom>
          <a:noFill/>
        </p:spPr>
        <p:txBody>
          <a:bodyPr wrap="none" rtlCol="0">
            <a:spAutoFit/>
          </a:bodyPr>
          <a:lstStyle/>
          <a:p>
            <a:r>
              <a:rPr lang="en-US" sz="2800"/>
              <a:t>Women</a:t>
            </a:r>
          </a:p>
        </p:txBody>
      </p:sp>
      <p:sp>
        <p:nvSpPr>
          <p:cNvPr id="15" name="TextBox 14"/>
          <p:cNvSpPr txBox="1"/>
          <p:nvPr/>
        </p:nvSpPr>
        <p:spPr>
          <a:xfrm>
            <a:off x="2362200" y="6058077"/>
            <a:ext cx="7891969" cy="461665"/>
          </a:xfrm>
          <a:prstGeom prst="rect">
            <a:avLst/>
          </a:prstGeom>
          <a:noFill/>
        </p:spPr>
        <p:txBody>
          <a:bodyPr wrap="none" rtlCol="0">
            <a:spAutoFit/>
          </a:bodyPr>
          <a:lstStyle/>
          <a:p>
            <a:r>
              <a:rPr lang="en-US" sz="2400"/>
              <a:t>Across </a:t>
            </a:r>
            <a:r>
              <a:rPr lang="en-US" sz="2400" b="1"/>
              <a:t>386</a:t>
            </a:r>
            <a:r>
              <a:rPr lang="en-US" sz="2400"/>
              <a:t> different personality and performance effects</a:t>
            </a:r>
          </a:p>
        </p:txBody>
      </p:sp>
      <p:sp>
        <p:nvSpPr>
          <p:cNvPr id="2" name="TextBox 1"/>
          <p:cNvSpPr txBox="1"/>
          <p:nvPr/>
        </p:nvSpPr>
        <p:spPr>
          <a:xfrm>
            <a:off x="4837538" y="1360480"/>
            <a:ext cx="2948243" cy="369332"/>
          </a:xfrm>
          <a:prstGeom prst="rect">
            <a:avLst/>
          </a:prstGeom>
          <a:noFill/>
        </p:spPr>
        <p:txBody>
          <a:bodyPr wrap="none" rtlCol="0">
            <a:spAutoFit/>
          </a:bodyPr>
          <a:lstStyle/>
          <a:p>
            <a:r>
              <a:rPr lang="en-US" b="1" i="1"/>
              <a:t>Absolute</a:t>
            </a:r>
            <a:r>
              <a:rPr lang="en-US" i="1"/>
              <a:t> value of d = 0.21</a:t>
            </a:r>
            <a:endParaRPr lang="en-US"/>
          </a:p>
        </p:txBody>
      </p:sp>
    </p:spTree>
    <p:extLst>
      <p:ext uri="{BB962C8B-B14F-4D97-AF65-F5344CB8AC3E}">
        <p14:creationId xmlns:p14="http://schemas.microsoft.com/office/powerpoint/2010/main" val="3862305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tape measure transparent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6681" y="95693"/>
            <a:ext cx="10143461" cy="676230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309452" y="1933538"/>
            <a:ext cx="5612884" cy="1143000"/>
          </a:xfrm>
        </p:spPr>
        <p:txBody>
          <a:bodyPr>
            <a:noAutofit/>
          </a:bodyPr>
          <a:lstStyle/>
          <a:p>
            <a:pPr algn="ctr"/>
            <a:r>
              <a:rPr lang="en-GB"/>
              <a:t>How do we measure   implicit associations?</a:t>
            </a:r>
          </a:p>
        </p:txBody>
      </p:sp>
    </p:spTree>
    <p:extLst>
      <p:ext uri="{BB962C8B-B14F-4D97-AF65-F5344CB8AC3E}">
        <p14:creationId xmlns:p14="http://schemas.microsoft.com/office/powerpoint/2010/main" val="4276719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bliminalMessages0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1" y="3643703"/>
            <a:ext cx="5194038" cy="3098513"/>
          </a:xfrm>
          <a:prstGeom prst="rect">
            <a:avLst/>
          </a:prstGeom>
        </p:spPr>
      </p:pic>
      <p:sp>
        <p:nvSpPr>
          <p:cNvPr id="2" name="Title 1"/>
          <p:cNvSpPr>
            <a:spLocks noGrp="1"/>
          </p:cNvSpPr>
          <p:nvPr>
            <p:ph type="title"/>
          </p:nvPr>
        </p:nvSpPr>
        <p:spPr/>
        <p:txBody>
          <a:bodyPr>
            <a:normAutofit/>
          </a:bodyPr>
          <a:lstStyle/>
          <a:p>
            <a:pPr algn="ctr"/>
            <a:r>
              <a:rPr lang="en-CA"/>
              <a:t>The Implicit Association Test</a:t>
            </a:r>
            <a:endParaRPr lang="en-CA">
              <a:solidFill>
                <a:srgbClr val="000090"/>
              </a:solidFill>
            </a:endParaRPr>
          </a:p>
        </p:txBody>
      </p:sp>
      <p:sp>
        <p:nvSpPr>
          <p:cNvPr id="3" name="Content Placeholder 2"/>
          <p:cNvSpPr>
            <a:spLocks noGrp="1"/>
          </p:cNvSpPr>
          <p:nvPr>
            <p:ph idx="1"/>
          </p:nvPr>
        </p:nvSpPr>
        <p:spPr>
          <a:xfrm>
            <a:off x="609600" y="1825625"/>
            <a:ext cx="10744200" cy="4351338"/>
          </a:xfrm>
        </p:spPr>
        <p:txBody>
          <a:bodyPr>
            <a:normAutofit/>
          </a:bodyPr>
          <a:lstStyle/>
          <a:p>
            <a:r>
              <a:rPr lang="en-US" altLang="en-US" u="sng"/>
              <a:t>Implicit Associations</a:t>
            </a:r>
            <a:r>
              <a:rPr lang="en-US" altLang="en-US"/>
              <a:t> are cognitive links between concepts that co-vary</a:t>
            </a:r>
          </a:p>
          <a:p>
            <a:r>
              <a:rPr lang="en-US" altLang="en-US"/>
              <a:t>Distinct from explicit intentions</a:t>
            </a:r>
          </a:p>
          <a:p>
            <a:r>
              <a:rPr lang="en-US"/>
              <a:t>Validated on over 20 million participants</a:t>
            </a:r>
          </a:p>
          <a:p>
            <a:pPr marL="0" indent="0">
              <a:buNone/>
            </a:pPr>
            <a:endParaRPr lang="en-US" sz="2400"/>
          </a:p>
          <a:p>
            <a:pPr marL="0" indent="0">
              <a:buNone/>
            </a:pPr>
            <a:endParaRPr lang="en-US" sz="2400"/>
          </a:p>
        </p:txBody>
      </p:sp>
      <p:sp>
        <p:nvSpPr>
          <p:cNvPr id="4" name="Rectangle 3"/>
          <p:cNvSpPr/>
          <p:nvPr/>
        </p:nvSpPr>
        <p:spPr>
          <a:xfrm>
            <a:off x="6248400" y="6519446"/>
            <a:ext cx="5820312" cy="338554"/>
          </a:xfrm>
          <a:prstGeom prst="rect">
            <a:avLst/>
          </a:prstGeom>
        </p:spPr>
        <p:txBody>
          <a:bodyPr wrap="none">
            <a:spAutoFit/>
          </a:bodyPr>
          <a:lstStyle/>
          <a:p>
            <a:pPr lvl="2" algn="r">
              <a:buFont typeface="Wingdings" panose="05000000000000000000" pitchFamily="2" charset="2"/>
              <a:buNone/>
            </a:pPr>
            <a:r>
              <a:rPr lang="en-US" altLang="en-US" sz="1600">
                <a:latin typeface="+mj-lt"/>
              </a:rPr>
              <a:t>Greenwald, McGhee, &amp; Schwartz, 1998; </a:t>
            </a:r>
            <a:r>
              <a:rPr lang="en-US" altLang="en-US" sz="1600" err="1">
                <a:latin typeface="+mj-lt"/>
              </a:rPr>
              <a:t>Kurdi</a:t>
            </a:r>
            <a:r>
              <a:rPr lang="en-US" altLang="en-US" sz="1600">
                <a:latin typeface="+mj-lt"/>
              </a:rPr>
              <a:t> et al., 2018</a:t>
            </a:r>
          </a:p>
        </p:txBody>
      </p:sp>
      <p:sp>
        <p:nvSpPr>
          <p:cNvPr id="7" name="Rectangle 6"/>
          <p:cNvSpPr/>
          <p:nvPr/>
        </p:nvSpPr>
        <p:spPr>
          <a:xfrm>
            <a:off x="10248177" y="5527596"/>
            <a:ext cx="796126" cy="7114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8" name="Object 6">
            <a:hlinkClick r:id="" action="ppaction://ole?verb=0"/>
          </p:cNvPr>
          <p:cNvGraphicFramePr>
            <a:graphicFrameLocks noChangeAspect="1"/>
          </p:cNvGraphicFramePr>
          <p:nvPr>
            <p:extLst>
              <p:ext uri="{D42A27DB-BD31-4B8C-83A1-F6EECF244321}">
                <p14:modId xmlns:p14="http://schemas.microsoft.com/office/powerpoint/2010/main" val="1304689918"/>
              </p:ext>
            </p:extLst>
          </p:nvPr>
        </p:nvGraphicFramePr>
        <p:xfrm>
          <a:off x="10362477" y="5713977"/>
          <a:ext cx="567526" cy="443380"/>
        </p:xfrm>
        <a:graphic>
          <a:graphicData uri="http://schemas.openxmlformats.org/presentationml/2006/ole">
            <mc:AlternateContent xmlns:mc="http://schemas.openxmlformats.org/markup-compatibility/2006">
              <mc:Choice xmlns:v="urn:schemas-microsoft-com:vml" Requires="v">
                <p:oleObj name="Presentation" showAsIcon="1" r:id="rId4" imgW="914400" imgH="714240" progId="PowerPoint.Show.8">
                  <p:embed/>
                </p:oleObj>
              </mc:Choice>
              <mc:Fallback>
                <p:oleObj name="Presentation" showAsIcon="1" r:id="rId4" imgW="914400" imgH="714240" progId="PowerPoint.Show.8">
                  <p:embed/>
                  <p:pic>
                    <p:nvPicPr>
                      <p:cNvPr id="8" name="Object 6">
                        <a:hlinkClick r:id="" action="ppaction://ole?verb=0"/>
                      </p:cNvPr>
                      <p:cNvPicPr>
                        <a:picLocks noChangeAspect="1" noChangeArrowheads="1"/>
                      </p:cNvPicPr>
                      <p:nvPr/>
                    </p:nvPicPr>
                    <p:blipFill>
                      <a:blip r:embed="rId5"/>
                      <a:srcRect/>
                      <a:stretch>
                        <a:fillRect/>
                      </a:stretch>
                    </p:blipFill>
                    <p:spPr bwMode="auto">
                      <a:xfrm>
                        <a:off x="10362477" y="5713977"/>
                        <a:ext cx="567526" cy="443380"/>
                      </a:xfrm>
                      <a:prstGeom prst="rect">
                        <a:avLst/>
                      </a:prstGeom>
                      <a:noFill/>
                      <a:ln>
                        <a:noFill/>
                      </a:ln>
                      <a:effectLst/>
                    </p:spPr>
                  </p:pic>
                </p:oleObj>
              </mc:Fallback>
            </mc:AlternateContent>
          </a:graphicData>
        </a:graphic>
      </p:graphicFrame>
      <p:sp>
        <p:nvSpPr>
          <p:cNvPr id="11" name="Rectangle 10"/>
          <p:cNvSpPr/>
          <p:nvPr/>
        </p:nvSpPr>
        <p:spPr>
          <a:xfrm>
            <a:off x="9098361" y="5527596"/>
            <a:ext cx="796961" cy="72307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aphicFrame>
        <p:nvGraphicFramePr>
          <p:cNvPr id="10" name="Object 6">
            <a:hlinkClick r:id="" action="ppaction://ole?verb=0"/>
          </p:cNvPr>
          <p:cNvGraphicFramePr>
            <a:graphicFrameLocks noChangeAspect="1"/>
          </p:cNvGraphicFramePr>
          <p:nvPr>
            <p:extLst>
              <p:ext uri="{D42A27DB-BD31-4B8C-83A1-F6EECF244321}">
                <p14:modId xmlns:p14="http://schemas.microsoft.com/office/powerpoint/2010/main" val="3980188193"/>
              </p:ext>
            </p:extLst>
          </p:nvPr>
        </p:nvGraphicFramePr>
        <p:xfrm>
          <a:off x="9253107" y="5742529"/>
          <a:ext cx="487468" cy="380834"/>
        </p:xfrm>
        <a:graphic>
          <a:graphicData uri="http://schemas.openxmlformats.org/presentationml/2006/ole">
            <mc:AlternateContent xmlns:mc="http://schemas.openxmlformats.org/markup-compatibility/2006">
              <mc:Choice xmlns:v="urn:schemas-microsoft-com:vml" Requires="v">
                <p:oleObj name="Presentation" showAsIcon="1" r:id="rId6" imgW="914400" imgH="714240" progId="PowerPoint.Show.8">
                  <p:embed/>
                </p:oleObj>
              </mc:Choice>
              <mc:Fallback>
                <p:oleObj name="Presentation" showAsIcon="1" r:id="rId6" imgW="914400" imgH="714240" progId="PowerPoint.Show.8">
                  <p:embed/>
                  <p:pic>
                    <p:nvPicPr>
                      <p:cNvPr id="10" name="Object 6">
                        <a:hlinkClick r:id="" action="ppaction://ole?verb=0"/>
                      </p:cNvPr>
                      <p:cNvPicPr>
                        <a:picLocks noChangeAspect="1" noChangeArrowheads="1"/>
                      </p:cNvPicPr>
                      <p:nvPr/>
                    </p:nvPicPr>
                    <p:blipFill>
                      <a:blip r:embed="rId5"/>
                      <a:srcRect/>
                      <a:stretch>
                        <a:fillRect/>
                      </a:stretch>
                    </p:blipFill>
                    <p:spPr bwMode="auto">
                      <a:xfrm>
                        <a:off x="9253107" y="5742529"/>
                        <a:ext cx="487468" cy="380834"/>
                      </a:xfrm>
                      <a:prstGeom prst="rect">
                        <a:avLst/>
                      </a:prstGeom>
                      <a:noFill/>
                      <a:ln>
                        <a:noFill/>
                      </a:ln>
                      <a:effectLst/>
                    </p:spPr>
                  </p:pic>
                </p:oleObj>
              </mc:Fallback>
            </mc:AlternateContent>
          </a:graphicData>
        </a:graphic>
      </p:graphicFrame>
      <p:sp>
        <p:nvSpPr>
          <p:cNvPr id="12" name="TextBox 11"/>
          <p:cNvSpPr txBox="1"/>
          <p:nvPr/>
        </p:nvSpPr>
        <p:spPr>
          <a:xfrm>
            <a:off x="10172584" y="5137180"/>
            <a:ext cx="1103700" cy="369332"/>
          </a:xfrm>
          <a:prstGeom prst="rect">
            <a:avLst/>
          </a:prstGeom>
          <a:noFill/>
        </p:spPr>
        <p:txBody>
          <a:bodyPr wrap="none" rtlCol="0">
            <a:spAutoFit/>
          </a:bodyPr>
          <a:lstStyle/>
          <a:p>
            <a:r>
              <a:rPr lang="en-US">
                <a:hlinkClick r:id="rId7" action="ppaction://hlinkpres?slideindex=1&amp;slidetitle="/>
              </a:rPr>
              <a:t>ENG-IAT</a:t>
            </a:r>
            <a:endParaRPr lang="en-US"/>
          </a:p>
        </p:txBody>
      </p:sp>
      <p:sp>
        <p:nvSpPr>
          <p:cNvPr id="13" name="TextBox 12"/>
          <p:cNvSpPr txBox="1"/>
          <p:nvPr/>
        </p:nvSpPr>
        <p:spPr>
          <a:xfrm>
            <a:off x="9037676" y="5137180"/>
            <a:ext cx="988284" cy="369332"/>
          </a:xfrm>
          <a:prstGeom prst="rect">
            <a:avLst/>
          </a:prstGeom>
          <a:noFill/>
        </p:spPr>
        <p:txBody>
          <a:bodyPr wrap="none" rtlCol="0">
            <a:spAutoFit/>
          </a:bodyPr>
          <a:lstStyle/>
          <a:p>
            <a:r>
              <a:rPr lang="en-US">
                <a:hlinkClick r:id="rId8" action="ppaction://hlinkpres?slideindex=1&amp;slidetitle="/>
              </a:rPr>
              <a:t>SCI-IAT</a:t>
            </a:r>
            <a:endParaRPr lang="en-US"/>
          </a:p>
        </p:txBody>
      </p:sp>
    </p:spTree>
    <p:extLst>
      <p:ext uri="{BB962C8B-B14F-4D97-AF65-F5344CB8AC3E}">
        <p14:creationId xmlns:p14="http://schemas.microsoft.com/office/powerpoint/2010/main" val="2909008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8"/>
          <p:cNvGraphicFramePr>
            <a:graphicFrameLocks noGrp="1"/>
          </p:cNvGraphicFramePr>
          <p:nvPr>
            <p:ph sz="quarter" idx="4"/>
            <p:extLst>
              <p:ext uri="{D42A27DB-BD31-4B8C-83A1-F6EECF244321}">
                <p14:modId xmlns:p14="http://schemas.microsoft.com/office/powerpoint/2010/main" val="1902453924"/>
              </p:ext>
            </p:extLst>
          </p:nvPr>
        </p:nvGraphicFramePr>
        <p:xfrm>
          <a:off x="1113243" y="1959219"/>
          <a:ext cx="4944369" cy="4111823"/>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p:cNvSpPr txBox="1"/>
          <p:nvPr/>
        </p:nvSpPr>
        <p:spPr>
          <a:xfrm>
            <a:off x="2500565" y="2659288"/>
            <a:ext cx="986451" cy="307777"/>
          </a:xfrm>
          <a:prstGeom prst="rect">
            <a:avLst/>
          </a:prstGeom>
          <a:noFill/>
        </p:spPr>
        <p:txBody>
          <a:bodyPr wrap="none" rtlCol="0">
            <a:spAutoFit/>
          </a:bodyPr>
          <a:lstStyle/>
          <a:p>
            <a:pPr algn="ctr"/>
            <a:r>
              <a:rPr lang="en-CA" sz="1400" i="1"/>
              <a:t>d</a:t>
            </a:r>
            <a:r>
              <a:rPr lang="en-CA" sz="1400"/>
              <a:t> = 0.22**</a:t>
            </a:r>
          </a:p>
        </p:txBody>
      </p:sp>
      <p:sp>
        <p:nvSpPr>
          <p:cNvPr id="19" name="TextBox 18"/>
          <p:cNvSpPr txBox="1"/>
          <p:nvPr/>
        </p:nvSpPr>
        <p:spPr>
          <a:xfrm>
            <a:off x="4557965" y="2659288"/>
            <a:ext cx="1056319" cy="307777"/>
          </a:xfrm>
          <a:prstGeom prst="rect">
            <a:avLst/>
          </a:prstGeom>
          <a:noFill/>
        </p:spPr>
        <p:txBody>
          <a:bodyPr wrap="none" rtlCol="0">
            <a:spAutoFit/>
          </a:bodyPr>
          <a:lstStyle/>
          <a:p>
            <a:pPr algn="ctr"/>
            <a:r>
              <a:rPr lang="en-CA" sz="1400" i="1"/>
              <a:t>d</a:t>
            </a:r>
            <a:r>
              <a:rPr lang="en-CA" sz="1400"/>
              <a:t> = 0.41***</a:t>
            </a:r>
          </a:p>
        </p:txBody>
      </p:sp>
      <p:sp>
        <p:nvSpPr>
          <p:cNvPr id="5" name="Text Placeholder 4"/>
          <p:cNvSpPr>
            <a:spLocks noGrp="1"/>
          </p:cNvSpPr>
          <p:nvPr>
            <p:ph type="body" sz="quarter" idx="3"/>
          </p:nvPr>
        </p:nvSpPr>
        <p:spPr>
          <a:xfrm>
            <a:off x="666875" y="1492152"/>
            <a:ext cx="5183188" cy="646634"/>
          </a:xfrm>
        </p:spPr>
        <p:txBody>
          <a:bodyPr>
            <a:normAutofit fontScale="92500" lnSpcReduction="20000"/>
          </a:bodyPr>
          <a:lstStyle/>
          <a:p>
            <a:pPr algn="ctr"/>
            <a:r>
              <a:rPr lang="en-CA" sz="2000" dirty="0"/>
              <a:t>Both Men and Women have an </a:t>
            </a:r>
            <a:r>
              <a:rPr lang="en-CA" sz="2000" u="sng" dirty="0"/>
              <a:t>Implicit</a:t>
            </a:r>
          </a:p>
          <a:p>
            <a:pPr algn="ctr"/>
            <a:r>
              <a:rPr lang="en-CA" sz="2000" dirty="0"/>
              <a:t>“Think STEM, Think Male” Bias</a:t>
            </a:r>
          </a:p>
        </p:txBody>
      </p:sp>
      <p:graphicFrame>
        <p:nvGraphicFramePr>
          <p:cNvPr id="16" name="Chart 15"/>
          <p:cNvGraphicFramePr>
            <a:graphicFrameLocks/>
          </p:cNvGraphicFramePr>
          <p:nvPr>
            <p:extLst>
              <p:ext uri="{D42A27DB-BD31-4B8C-83A1-F6EECF244321}">
                <p14:modId xmlns:p14="http://schemas.microsoft.com/office/powerpoint/2010/main" val="456627083"/>
              </p:ext>
            </p:extLst>
          </p:nvPr>
        </p:nvGraphicFramePr>
        <p:xfrm>
          <a:off x="6934200" y="1959219"/>
          <a:ext cx="4419600" cy="4572000"/>
        </p:xfrm>
        <a:graphic>
          <a:graphicData uri="http://schemas.openxmlformats.org/drawingml/2006/chart">
            <c:chart xmlns:c="http://schemas.openxmlformats.org/drawingml/2006/chart" xmlns:r="http://schemas.openxmlformats.org/officeDocument/2006/relationships" r:id="rId4"/>
          </a:graphicData>
        </a:graphic>
      </p:graphicFrame>
      <p:sp>
        <p:nvSpPr>
          <p:cNvPr id="21" name="Title 3"/>
          <p:cNvSpPr>
            <a:spLocks noGrp="1"/>
          </p:cNvSpPr>
          <p:nvPr>
            <p:ph type="title"/>
          </p:nvPr>
        </p:nvSpPr>
        <p:spPr>
          <a:xfrm>
            <a:off x="838200" y="295644"/>
            <a:ext cx="10515600" cy="905769"/>
          </a:xfrm>
        </p:spPr>
        <p:txBody>
          <a:bodyPr>
            <a:normAutofit/>
          </a:bodyPr>
          <a:lstStyle/>
          <a:p>
            <a:pPr algn="ctr"/>
            <a:r>
              <a:rPr lang="en-US" dirty="0"/>
              <a:t>Implicit Associations ≠ Explicit Motivation</a:t>
            </a:r>
          </a:p>
        </p:txBody>
      </p:sp>
      <p:cxnSp>
        <p:nvCxnSpPr>
          <p:cNvPr id="15" name="Straight Connector 14">
            <a:extLst>
              <a:ext uri="{FF2B5EF4-FFF2-40B4-BE49-F238E27FC236}">
                <a16:creationId xmlns:a16="http://schemas.microsoft.com/office/drawing/2014/main" id="{5972BBD0-2574-DB41-B082-F436AF791AF9}"/>
              </a:ext>
            </a:extLst>
          </p:cNvPr>
          <p:cNvCxnSpPr/>
          <p:nvPr/>
        </p:nvCxnSpPr>
        <p:spPr>
          <a:xfrm>
            <a:off x="7772400" y="3778875"/>
            <a:ext cx="3276000" cy="0"/>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DCC8CB8-D080-4443-B6EE-998174853110}"/>
              </a:ext>
            </a:extLst>
          </p:cNvPr>
          <p:cNvSpPr txBox="1"/>
          <p:nvPr/>
        </p:nvSpPr>
        <p:spPr>
          <a:xfrm>
            <a:off x="11002292" y="3596446"/>
            <a:ext cx="931281" cy="338554"/>
          </a:xfrm>
          <a:prstGeom prst="rect">
            <a:avLst/>
          </a:prstGeom>
          <a:noFill/>
        </p:spPr>
        <p:txBody>
          <a:bodyPr wrap="none" rtlCol="0">
            <a:spAutoFit/>
          </a:bodyPr>
          <a:lstStyle/>
          <a:p>
            <a:r>
              <a:rPr lang="en-US" sz="1600">
                <a:latin typeface="+mj-lt"/>
              </a:rPr>
              <a:t>midpoint</a:t>
            </a:r>
          </a:p>
        </p:txBody>
      </p:sp>
      <p:graphicFrame>
        <p:nvGraphicFramePr>
          <p:cNvPr id="23" name="Object 12"/>
          <p:cNvGraphicFramePr>
            <a:graphicFrameLocks noGrp="1" noChangeAspect="1"/>
          </p:cNvGraphicFramePr>
          <p:nvPr>
            <p:ph sz="quarter" idx="2"/>
            <p:extLst>
              <p:ext uri="{D42A27DB-BD31-4B8C-83A1-F6EECF244321}">
                <p14:modId xmlns:p14="http://schemas.microsoft.com/office/powerpoint/2010/main" val="220020422"/>
              </p:ext>
            </p:extLst>
          </p:nvPr>
        </p:nvGraphicFramePr>
        <p:xfrm>
          <a:off x="10972800" y="5540619"/>
          <a:ext cx="1147481" cy="780287"/>
        </p:xfrm>
        <a:graphic>
          <a:graphicData uri="http://schemas.openxmlformats.org/presentationml/2006/ole">
            <mc:AlternateContent xmlns:mc="http://schemas.openxmlformats.org/markup-compatibility/2006">
              <mc:Choice xmlns:v="urn:schemas-microsoft-com:vml" Requires="v">
                <p:oleObj name="Bitmap Image" r:id="rId5" imgW="1666667" imgH="1133633" progId="PBrush">
                  <p:embed/>
                </p:oleObj>
              </mc:Choice>
              <mc:Fallback>
                <p:oleObj name="Bitmap Image" r:id="rId5" imgW="1666667" imgH="1133633" progId="PBrush">
                  <p:embed/>
                  <p:pic>
                    <p:nvPicPr>
                      <p:cNvPr id="23" name="Object 1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72800" y="5540619"/>
                        <a:ext cx="1147481" cy="7802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 name="Object 13"/>
          <p:cNvGraphicFramePr>
            <a:graphicFrameLocks noChangeAspect="1"/>
          </p:cNvGraphicFramePr>
          <p:nvPr>
            <p:extLst>
              <p:ext uri="{D42A27DB-BD31-4B8C-83A1-F6EECF244321}">
                <p14:modId xmlns:p14="http://schemas.microsoft.com/office/powerpoint/2010/main" val="3429088938"/>
              </p:ext>
            </p:extLst>
          </p:nvPr>
        </p:nvGraphicFramePr>
        <p:xfrm>
          <a:off x="5228106" y="5312019"/>
          <a:ext cx="971363" cy="1066800"/>
        </p:xfrm>
        <a:graphic>
          <a:graphicData uri="http://schemas.openxmlformats.org/presentationml/2006/ole">
            <mc:AlternateContent xmlns:mc="http://schemas.openxmlformats.org/markup-compatibility/2006">
              <mc:Choice xmlns:v="urn:schemas-microsoft-com:vml" Requires="v">
                <p:oleObj name="Bitmap Image" r:id="rId7" imgW="971686" imgH="1066667" progId="PBrush">
                  <p:embed/>
                </p:oleObj>
              </mc:Choice>
              <mc:Fallback>
                <p:oleObj name="Bitmap Image" r:id="rId7" imgW="971686" imgH="1066667" progId="PBrush">
                  <p:embed/>
                  <p:pic>
                    <p:nvPicPr>
                      <p:cNvPr id="24" name="Object 13"/>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8106" y="5312019"/>
                        <a:ext cx="971363" cy="106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Rectangle 24"/>
          <p:cNvSpPr/>
          <p:nvPr/>
        </p:nvSpPr>
        <p:spPr>
          <a:xfrm>
            <a:off x="8850362" y="5951574"/>
            <a:ext cx="2198038" cy="369332"/>
          </a:xfrm>
          <a:prstGeom prst="rect">
            <a:avLst/>
          </a:prstGeom>
        </p:spPr>
        <p:txBody>
          <a:bodyPr wrap="none">
            <a:spAutoFit/>
          </a:bodyPr>
          <a:lstStyle/>
          <a:p>
            <a:r>
              <a:rPr lang="en-US" b="1" i="1">
                <a:solidFill>
                  <a:schemeClr val="accent6">
                    <a:lumMod val="75000"/>
                  </a:schemeClr>
                </a:solidFill>
              </a:rPr>
              <a:t>Reflective system</a:t>
            </a:r>
            <a:r>
              <a:rPr lang="en-US">
                <a:solidFill>
                  <a:srgbClr val="C00000"/>
                </a:solidFill>
              </a:rPr>
              <a:t> </a:t>
            </a:r>
            <a:endParaRPr lang="en-US"/>
          </a:p>
        </p:txBody>
      </p:sp>
      <p:sp>
        <p:nvSpPr>
          <p:cNvPr id="26" name="TextBox 25"/>
          <p:cNvSpPr txBox="1"/>
          <p:nvPr/>
        </p:nvSpPr>
        <p:spPr>
          <a:xfrm>
            <a:off x="3405870" y="5930762"/>
            <a:ext cx="2056973" cy="369332"/>
          </a:xfrm>
          <a:prstGeom prst="rect">
            <a:avLst/>
          </a:prstGeom>
          <a:noFill/>
        </p:spPr>
        <p:txBody>
          <a:bodyPr wrap="none" rtlCol="0">
            <a:spAutoFit/>
          </a:bodyPr>
          <a:lstStyle/>
          <a:p>
            <a:r>
              <a:rPr lang="en-US" b="1" i="1">
                <a:solidFill>
                  <a:srgbClr val="C00000"/>
                </a:solidFill>
              </a:rPr>
              <a:t>Reflexive system</a:t>
            </a:r>
            <a:endParaRPr lang="en-US"/>
          </a:p>
        </p:txBody>
      </p:sp>
      <p:sp>
        <p:nvSpPr>
          <p:cNvPr id="27" name="Text Placeholder 4"/>
          <p:cNvSpPr>
            <a:spLocks noGrp="1"/>
          </p:cNvSpPr>
          <p:nvPr>
            <p:ph type="body" sz="quarter" idx="3"/>
          </p:nvPr>
        </p:nvSpPr>
        <p:spPr>
          <a:xfrm>
            <a:off x="7067675" y="1546371"/>
            <a:ext cx="5183188" cy="646634"/>
          </a:xfrm>
        </p:spPr>
        <p:txBody>
          <a:bodyPr>
            <a:normAutofit fontScale="92500" lnSpcReduction="20000"/>
          </a:bodyPr>
          <a:lstStyle/>
          <a:p>
            <a:pPr algn="ctr"/>
            <a:r>
              <a:rPr lang="en-CA" sz="2000"/>
              <a:t>But are </a:t>
            </a:r>
            <a:r>
              <a:rPr lang="en-CA" sz="2000" u="sng"/>
              <a:t>Explicitly</a:t>
            </a:r>
            <a:r>
              <a:rPr lang="en-CA" sz="2000"/>
              <a:t> Motivated</a:t>
            </a:r>
          </a:p>
          <a:p>
            <a:pPr algn="ctr"/>
            <a:r>
              <a:rPr lang="en-CA" sz="2000"/>
              <a:t>to Support Gender Inclusion</a:t>
            </a:r>
          </a:p>
        </p:txBody>
      </p:sp>
      <p:sp>
        <p:nvSpPr>
          <p:cNvPr id="8" name="TextBox 7"/>
          <p:cNvSpPr txBox="1"/>
          <p:nvPr/>
        </p:nvSpPr>
        <p:spPr>
          <a:xfrm>
            <a:off x="409842" y="2187819"/>
            <a:ext cx="817652" cy="584776"/>
          </a:xfrm>
          <a:prstGeom prst="rect">
            <a:avLst/>
          </a:prstGeom>
          <a:noFill/>
        </p:spPr>
        <p:txBody>
          <a:bodyPr wrap="none" rtlCol="0">
            <a:spAutoFit/>
          </a:bodyPr>
          <a:lstStyle/>
          <a:p>
            <a:r>
              <a:rPr lang="en-US" sz="1600" b="1"/>
              <a:t>STEM</a:t>
            </a:r>
          </a:p>
          <a:p>
            <a:pPr algn="r"/>
            <a:r>
              <a:rPr lang="en-US" sz="1600" b="1"/>
              <a:t>= Male</a:t>
            </a:r>
          </a:p>
        </p:txBody>
      </p:sp>
      <p:sp>
        <p:nvSpPr>
          <p:cNvPr id="29" name="TextBox 28"/>
          <p:cNvSpPr txBox="1"/>
          <p:nvPr/>
        </p:nvSpPr>
        <p:spPr>
          <a:xfrm>
            <a:off x="409266" y="4955843"/>
            <a:ext cx="1068622" cy="584776"/>
          </a:xfrm>
          <a:prstGeom prst="rect">
            <a:avLst/>
          </a:prstGeom>
          <a:noFill/>
        </p:spPr>
        <p:txBody>
          <a:bodyPr wrap="none" rtlCol="0">
            <a:spAutoFit/>
          </a:bodyPr>
          <a:lstStyle/>
          <a:p>
            <a:r>
              <a:rPr lang="en-US" sz="1600" b="1"/>
              <a:t>STEM</a:t>
            </a:r>
          </a:p>
          <a:p>
            <a:r>
              <a:rPr lang="en-US" sz="1600" b="1"/>
              <a:t>= Female</a:t>
            </a:r>
          </a:p>
        </p:txBody>
      </p:sp>
      <p:sp>
        <p:nvSpPr>
          <p:cNvPr id="11" name="TextBox 10"/>
          <p:cNvSpPr txBox="1"/>
          <p:nvPr/>
        </p:nvSpPr>
        <p:spPr>
          <a:xfrm>
            <a:off x="692957" y="4144492"/>
            <a:ext cx="951876" cy="338554"/>
          </a:xfrm>
          <a:prstGeom prst="rect">
            <a:avLst/>
          </a:prstGeom>
          <a:noFill/>
        </p:spPr>
        <p:txBody>
          <a:bodyPr wrap="none" rtlCol="0">
            <a:spAutoFit/>
          </a:bodyPr>
          <a:lstStyle/>
          <a:p>
            <a:r>
              <a:rPr lang="en-US" sz="1600" b="1" i="1"/>
              <a:t>no bias</a:t>
            </a:r>
          </a:p>
        </p:txBody>
      </p:sp>
      <p:pic>
        <p:nvPicPr>
          <p:cNvPr id="20" name="Picture 19">
            <a:extLst>
              <a:ext uri="{FF2B5EF4-FFF2-40B4-BE49-F238E27FC236}">
                <a16:creationId xmlns:a16="http://schemas.microsoft.com/office/drawing/2014/main" id="{DE33215F-46A0-874E-ACF4-EC546CBC8F86}"/>
              </a:ext>
            </a:extLst>
          </p:cNvPr>
          <p:cNvPicPr>
            <a:picLocks noChangeAspect="1"/>
          </p:cNvPicPr>
          <p:nvPr/>
        </p:nvPicPr>
        <p:blipFill>
          <a:blip r:embed="rId9"/>
          <a:stretch>
            <a:fillRect/>
          </a:stretch>
        </p:blipFill>
        <p:spPr>
          <a:xfrm>
            <a:off x="2263486" y="5098636"/>
            <a:ext cx="1460607" cy="823533"/>
          </a:xfrm>
          <a:prstGeom prst="rect">
            <a:avLst/>
          </a:prstGeom>
        </p:spPr>
      </p:pic>
      <p:sp>
        <p:nvSpPr>
          <p:cNvPr id="30" name="TextBox 29">
            <a:extLst>
              <a:ext uri="{FF2B5EF4-FFF2-40B4-BE49-F238E27FC236}">
                <a16:creationId xmlns:a16="http://schemas.microsoft.com/office/drawing/2014/main" id="{74492998-A76D-8D4D-8C46-3F3B8C6C85AE}"/>
              </a:ext>
            </a:extLst>
          </p:cNvPr>
          <p:cNvSpPr txBox="1"/>
          <p:nvPr/>
        </p:nvSpPr>
        <p:spPr>
          <a:xfrm>
            <a:off x="8985930" y="6519446"/>
            <a:ext cx="3206070" cy="338554"/>
          </a:xfrm>
          <a:prstGeom prst="rect">
            <a:avLst/>
          </a:prstGeom>
          <a:noFill/>
        </p:spPr>
        <p:txBody>
          <a:bodyPr wrap="none" rtlCol="0">
            <a:spAutoFit/>
          </a:bodyPr>
          <a:lstStyle/>
          <a:p>
            <a:pPr marL="0" lvl="1" algn="r"/>
            <a:r>
              <a:rPr lang="en-US" sz="1600">
                <a:latin typeface="+mj-lt"/>
              </a:rPr>
              <a:t>RISE Workplace Culture Survey, 2018</a:t>
            </a:r>
          </a:p>
        </p:txBody>
      </p:sp>
    </p:spTree>
    <p:extLst>
      <p:ext uri="{BB962C8B-B14F-4D97-AF65-F5344CB8AC3E}">
        <p14:creationId xmlns:p14="http://schemas.microsoft.com/office/powerpoint/2010/main" val="178849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22" grpId="0"/>
      <p:bldP spid="25" grpId="0"/>
      <p:bldP spid="2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963473" y="2067155"/>
            <a:ext cx="5577023" cy="4562245"/>
          </a:xfrm>
          <a:prstGeom prst="rect">
            <a:avLst/>
          </a:prstGeom>
        </p:spPr>
      </p:pic>
      <p:sp>
        <p:nvSpPr>
          <p:cNvPr id="8" name="Text Box 4"/>
          <p:cNvSpPr txBox="1">
            <a:spLocks noChangeArrowheads="1"/>
          </p:cNvSpPr>
          <p:nvPr/>
        </p:nvSpPr>
        <p:spPr bwMode="auto">
          <a:xfrm>
            <a:off x="9067800" y="6553200"/>
            <a:ext cx="3036627" cy="304800"/>
          </a:xfrm>
          <a:prstGeom prst="rect">
            <a:avLst/>
          </a:prstGeom>
          <a:noFill/>
          <a:ln w="9525">
            <a:noFill/>
            <a:miter lim="800000"/>
            <a:headEnd/>
            <a:tailEnd/>
          </a:ln>
        </p:spPr>
        <p:txBody>
          <a:bodyPr lIns="0" tIns="0" rIns="0" bIns="0"/>
          <a:lstStyle/>
          <a:p>
            <a:pPr algn="r">
              <a:tabLst>
                <a:tab pos="542925" algn="l"/>
                <a:tab pos="1085850" algn="l"/>
                <a:tab pos="1628775" algn="l"/>
                <a:tab pos="2171700" algn="l"/>
                <a:tab pos="2714625" algn="l"/>
              </a:tabLst>
            </a:pPr>
            <a:r>
              <a:rPr lang="en-GB" sz="1600" dirty="0">
                <a:latin typeface="+mj-lt"/>
                <a:ea typeface="msgothic"/>
                <a:cs typeface="msgothic"/>
              </a:rPr>
              <a:t>Miller, </a:t>
            </a:r>
            <a:r>
              <a:rPr lang="en-GB" sz="1600" dirty="0" err="1">
                <a:latin typeface="+mj-lt"/>
                <a:ea typeface="msgothic"/>
                <a:cs typeface="msgothic"/>
              </a:rPr>
              <a:t>Eagly</a:t>
            </a:r>
            <a:r>
              <a:rPr lang="en-GB" sz="1600" dirty="0">
                <a:latin typeface="+mj-lt"/>
                <a:ea typeface="msgothic"/>
                <a:cs typeface="msgothic"/>
              </a:rPr>
              <a:t>, &amp; Linn, 2015</a:t>
            </a:r>
          </a:p>
        </p:txBody>
      </p:sp>
      <p:sp>
        <p:nvSpPr>
          <p:cNvPr id="7"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t>Implicit Science = Male Associations Are Stronger </a:t>
            </a:r>
          </a:p>
          <a:p>
            <a:pPr algn="ctr"/>
            <a:r>
              <a:rPr lang="en-US" sz="4000"/>
              <a:t>in Countries with Fewer Women in Science</a:t>
            </a:r>
            <a:endParaRPr lang="en-CA" sz="4000"/>
          </a:p>
        </p:txBody>
      </p:sp>
      <p:sp>
        <p:nvSpPr>
          <p:cNvPr id="10" name="TextBox 9">
            <a:extLst>
              <a:ext uri="{FF2B5EF4-FFF2-40B4-BE49-F238E27FC236}">
                <a16:creationId xmlns:a16="http://schemas.microsoft.com/office/drawing/2014/main" id="{5DE63237-F9A1-8B42-8B30-EA904DD0B7E7}"/>
              </a:ext>
            </a:extLst>
          </p:cNvPr>
          <p:cNvSpPr txBox="1"/>
          <p:nvPr/>
        </p:nvSpPr>
        <p:spPr>
          <a:xfrm>
            <a:off x="8236532" y="2816728"/>
            <a:ext cx="1203800" cy="430887"/>
          </a:xfrm>
          <a:prstGeom prst="rect">
            <a:avLst/>
          </a:prstGeom>
          <a:noFill/>
        </p:spPr>
        <p:txBody>
          <a:bodyPr wrap="square" rtlCol="0">
            <a:spAutoFit/>
          </a:bodyPr>
          <a:lstStyle/>
          <a:p>
            <a:r>
              <a:rPr lang="en-US" sz="2200" b="1">
                <a:solidFill>
                  <a:schemeClr val="accent1"/>
                </a:solidFill>
              </a:rPr>
              <a:t>Canada</a:t>
            </a:r>
          </a:p>
        </p:txBody>
      </p:sp>
      <p:sp>
        <p:nvSpPr>
          <p:cNvPr id="11" name="Oval 10">
            <a:extLst>
              <a:ext uri="{FF2B5EF4-FFF2-40B4-BE49-F238E27FC236}">
                <a16:creationId xmlns:a16="http://schemas.microsoft.com/office/drawing/2014/main" id="{13AFA341-A2AB-4945-BF2B-136946F9CF49}"/>
              </a:ext>
            </a:extLst>
          </p:cNvPr>
          <p:cNvSpPr/>
          <p:nvPr/>
        </p:nvSpPr>
        <p:spPr>
          <a:xfrm>
            <a:off x="5943600" y="3971068"/>
            <a:ext cx="100584" cy="100584"/>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solidFill>
            </a:endParaRPr>
          </a:p>
        </p:txBody>
      </p:sp>
      <p:cxnSp>
        <p:nvCxnSpPr>
          <p:cNvPr id="12" name="Straight Connector 11">
            <a:extLst>
              <a:ext uri="{FF2B5EF4-FFF2-40B4-BE49-F238E27FC236}">
                <a16:creationId xmlns:a16="http://schemas.microsoft.com/office/drawing/2014/main" id="{A7B6904C-4E68-7C45-841A-68CC3ECA54BE}"/>
              </a:ext>
            </a:extLst>
          </p:cNvPr>
          <p:cNvCxnSpPr>
            <a:cxnSpLocks/>
            <a:stCxn id="10" idx="1"/>
            <a:endCxn id="11" idx="7"/>
          </p:cNvCxnSpPr>
          <p:nvPr/>
        </p:nvCxnSpPr>
        <p:spPr>
          <a:xfrm flipH="1">
            <a:off x="6029454" y="3032172"/>
            <a:ext cx="2207078" cy="953626"/>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3058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721601" y="2129697"/>
            <a:ext cx="1833964" cy="369332"/>
          </a:xfrm>
          <a:prstGeom prst="rect">
            <a:avLst/>
          </a:prstGeom>
          <a:noFill/>
        </p:spPr>
        <p:txBody>
          <a:bodyPr wrap="none" rtlCol="0">
            <a:spAutoFit/>
          </a:bodyPr>
          <a:lstStyle/>
          <a:p>
            <a:r>
              <a:rPr lang="en-US" b="1"/>
              <a:t>Implicit Attitudes</a:t>
            </a:r>
          </a:p>
        </p:txBody>
      </p:sp>
      <p:sp>
        <p:nvSpPr>
          <p:cNvPr id="2" name="Title 1"/>
          <p:cNvSpPr>
            <a:spLocks noGrp="1"/>
          </p:cNvSpPr>
          <p:nvPr>
            <p:ph type="title"/>
          </p:nvPr>
        </p:nvSpPr>
        <p:spPr/>
        <p:txBody>
          <a:bodyPr>
            <a:normAutofit/>
          </a:bodyPr>
          <a:lstStyle/>
          <a:p>
            <a:pPr algn="ctr"/>
            <a:r>
              <a:rPr lang="en-US"/>
              <a:t>Other Examples of Implicit Associations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53647284"/>
              </p:ext>
            </p:extLst>
          </p:nvPr>
        </p:nvGraphicFramePr>
        <p:xfrm>
          <a:off x="754743" y="1919968"/>
          <a:ext cx="10784114"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rot="16200000">
            <a:off x="-1116666" y="3526971"/>
            <a:ext cx="3373488" cy="369332"/>
          </a:xfrm>
          <a:prstGeom prst="rect">
            <a:avLst/>
          </a:prstGeom>
          <a:noFill/>
        </p:spPr>
        <p:txBody>
          <a:bodyPr wrap="none" rtlCol="0">
            <a:spAutoFit/>
          </a:bodyPr>
          <a:lstStyle/>
          <a:p>
            <a:r>
              <a:rPr lang="en-US" b="1"/>
              <a:t>d’ score:  Size of Association</a:t>
            </a:r>
          </a:p>
        </p:txBody>
      </p:sp>
      <p:sp>
        <p:nvSpPr>
          <p:cNvPr id="8" name="TextBox 7"/>
          <p:cNvSpPr txBox="1"/>
          <p:nvPr/>
        </p:nvSpPr>
        <p:spPr>
          <a:xfrm>
            <a:off x="4048039" y="6519446"/>
            <a:ext cx="8143961" cy="338554"/>
          </a:xfrm>
          <a:prstGeom prst="rect">
            <a:avLst/>
          </a:prstGeom>
          <a:noFill/>
        </p:spPr>
        <p:txBody>
          <a:bodyPr wrap="none" rtlCol="0">
            <a:spAutoFit/>
          </a:bodyPr>
          <a:lstStyle/>
          <a:p>
            <a:pPr algn="r"/>
            <a:r>
              <a:rPr lang="en-US" sz="1600">
                <a:latin typeface="+mj-lt"/>
              </a:rPr>
              <a:t>Nosek, </a:t>
            </a:r>
            <a:r>
              <a:rPr lang="en-US" sz="1600" err="1">
                <a:latin typeface="+mj-lt"/>
              </a:rPr>
              <a:t>Banaji</a:t>
            </a:r>
            <a:r>
              <a:rPr lang="en-US" sz="1600">
                <a:latin typeface="+mj-lt"/>
              </a:rPr>
              <a:t>, &amp; Greenwald, 2002; </a:t>
            </a:r>
            <a:r>
              <a:rPr lang="en-US" sz="1600" err="1">
                <a:latin typeface="+mj-lt"/>
              </a:rPr>
              <a:t>Nosek</a:t>
            </a:r>
            <a:r>
              <a:rPr lang="en-US" sz="1600">
                <a:latin typeface="+mj-lt"/>
              </a:rPr>
              <a:t>, Greenwald, &amp; </a:t>
            </a:r>
            <a:r>
              <a:rPr lang="en-US" sz="1600" err="1">
                <a:latin typeface="+mj-lt"/>
              </a:rPr>
              <a:t>Banaji</a:t>
            </a:r>
            <a:r>
              <a:rPr lang="en-US" sz="1600">
                <a:latin typeface="+mj-lt"/>
              </a:rPr>
              <a:t>, 2005; Sriram &amp; Greenwald, 2009</a:t>
            </a:r>
          </a:p>
        </p:txBody>
      </p:sp>
      <p:sp>
        <p:nvSpPr>
          <p:cNvPr id="10" name="TextBox 9"/>
          <p:cNvSpPr txBox="1"/>
          <p:nvPr/>
        </p:nvSpPr>
        <p:spPr>
          <a:xfrm>
            <a:off x="2329543" y="2129697"/>
            <a:ext cx="2093265" cy="369332"/>
          </a:xfrm>
          <a:prstGeom prst="rect">
            <a:avLst/>
          </a:prstGeom>
          <a:noFill/>
        </p:spPr>
        <p:txBody>
          <a:bodyPr wrap="none" rtlCol="0">
            <a:spAutoFit/>
          </a:bodyPr>
          <a:lstStyle/>
          <a:p>
            <a:r>
              <a:rPr lang="en-US" b="1"/>
              <a:t>Implicit Stereotypes</a:t>
            </a:r>
          </a:p>
        </p:txBody>
      </p:sp>
      <p:sp>
        <p:nvSpPr>
          <p:cNvPr id="3" name="TextBox 2"/>
          <p:cNvSpPr txBox="1"/>
          <p:nvPr/>
        </p:nvSpPr>
        <p:spPr>
          <a:xfrm>
            <a:off x="1280141" y="5137555"/>
            <a:ext cx="1679562" cy="584775"/>
          </a:xfrm>
          <a:prstGeom prst="rect">
            <a:avLst/>
          </a:prstGeom>
          <a:solidFill>
            <a:schemeClr val="bg1"/>
          </a:solidFill>
        </p:spPr>
        <p:txBody>
          <a:bodyPr wrap="square" rtlCol="0">
            <a:spAutoFit/>
          </a:bodyPr>
          <a:lstStyle/>
          <a:p>
            <a:r>
              <a:rPr lang="en-US" sz="1600"/>
              <a:t>Science = Male</a:t>
            </a:r>
          </a:p>
          <a:p>
            <a:r>
              <a:rPr lang="en-US" sz="1600"/>
              <a:t>  Arts = Female</a:t>
            </a:r>
          </a:p>
        </p:txBody>
      </p:sp>
      <p:sp>
        <p:nvSpPr>
          <p:cNvPr id="12" name="TextBox 11"/>
          <p:cNvSpPr txBox="1"/>
          <p:nvPr/>
        </p:nvSpPr>
        <p:spPr>
          <a:xfrm>
            <a:off x="2959704" y="5137555"/>
            <a:ext cx="1515030" cy="584775"/>
          </a:xfrm>
          <a:prstGeom prst="rect">
            <a:avLst/>
          </a:prstGeom>
          <a:solidFill>
            <a:schemeClr val="bg1"/>
          </a:solidFill>
        </p:spPr>
        <p:txBody>
          <a:bodyPr wrap="none" rtlCol="0">
            <a:spAutoFit/>
          </a:bodyPr>
          <a:lstStyle/>
          <a:p>
            <a:r>
              <a:rPr lang="en-US" sz="1600"/>
              <a:t>  Math = Male</a:t>
            </a:r>
          </a:p>
          <a:p>
            <a:r>
              <a:rPr lang="en-US" sz="1600"/>
              <a:t> Arts = Female</a:t>
            </a:r>
          </a:p>
        </p:txBody>
      </p:sp>
      <p:sp>
        <p:nvSpPr>
          <p:cNvPr id="13" name="TextBox 12"/>
          <p:cNvSpPr txBox="1"/>
          <p:nvPr/>
        </p:nvSpPr>
        <p:spPr>
          <a:xfrm>
            <a:off x="6460398" y="5137555"/>
            <a:ext cx="1446230" cy="584775"/>
          </a:xfrm>
          <a:prstGeom prst="rect">
            <a:avLst/>
          </a:prstGeom>
          <a:solidFill>
            <a:schemeClr val="bg1"/>
          </a:solidFill>
        </p:spPr>
        <p:txBody>
          <a:bodyPr wrap="none" rtlCol="0">
            <a:spAutoFit/>
          </a:bodyPr>
          <a:lstStyle/>
          <a:p>
            <a:r>
              <a:rPr lang="en-US" sz="1600"/>
              <a:t> Black = Bad </a:t>
            </a:r>
          </a:p>
          <a:p>
            <a:r>
              <a:rPr lang="en-US" sz="1600"/>
              <a:t>White = Good</a:t>
            </a:r>
          </a:p>
        </p:txBody>
      </p:sp>
      <p:sp>
        <p:nvSpPr>
          <p:cNvPr id="14" name="TextBox 13"/>
          <p:cNvSpPr txBox="1"/>
          <p:nvPr/>
        </p:nvSpPr>
        <p:spPr>
          <a:xfrm>
            <a:off x="4622561" y="5137555"/>
            <a:ext cx="1735642" cy="830997"/>
          </a:xfrm>
          <a:prstGeom prst="rect">
            <a:avLst/>
          </a:prstGeom>
          <a:solidFill>
            <a:schemeClr val="bg1"/>
          </a:solidFill>
        </p:spPr>
        <p:txBody>
          <a:bodyPr wrap="square" rtlCol="0">
            <a:spAutoFit/>
          </a:bodyPr>
          <a:lstStyle/>
          <a:p>
            <a:r>
              <a:rPr lang="en-US" sz="1600"/>
              <a:t> Career = Male</a:t>
            </a:r>
          </a:p>
          <a:p>
            <a:r>
              <a:rPr lang="en-US" sz="1600"/>
              <a:t>Family = Female</a:t>
            </a:r>
          </a:p>
          <a:p>
            <a:endParaRPr lang="en-US" sz="1600"/>
          </a:p>
        </p:txBody>
      </p:sp>
      <p:sp>
        <p:nvSpPr>
          <p:cNvPr id="15" name="TextBox 14"/>
          <p:cNvSpPr txBox="1"/>
          <p:nvPr/>
        </p:nvSpPr>
        <p:spPr>
          <a:xfrm>
            <a:off x="8183474" y="5118853"/>
            <a:ext cx="1494705" cy="584775"/>
          </a:xfrm>
          <a:prstGeom prst="rect">
            <a:avLst/>
          </a:prstGeom>
          <a:solidFill>
            <a:schemeClr val="bg1"/>
          </a:solidFill>
        </p:spPr>
        <p:txBody>
          <a:bodyPr wrap="none" rtlCol="0">
            <a:spAutoFit/>
          </a:bodyPr>
          <a:lstStyle/>
          <a:p>
            <a:r>
              <a:rPr lang="en-US" sz="1600"/>
              <a:t>   Old = Bad </a:t>
            </a:r>
          </a:p>
          <a:p>
            <a:r>
              <a:rPr lang="en-US" sz="1600"/>
              <a:t>Young = Good</a:t>
            </a:r>
          </a:p>
        </p:txBody>
      </p:sp>
      <p:sp>
        <p:nvSpPr>
          <p:cNvPr id="16" name="TextBox 15"/>
          <p:cNvSpPr txBox="1"/>
          <p:nvPr/>
        </p:nvSpPr>
        <p:spPr>
          <a:xfrm>
            <a:off x="9780374" y="5137556"/>
            <a:ext cx="1628972" cy="584775"/>
          </a:xfrm>
          <a:prstGeom prst="rect">
            <a:avLst/>
          </a:prstGeom>
          <a:solidFill>
            <a:schemeClr val="bg1"/>
          </a:solidFill>
        </p:spPr>
        <p:txBody>
          <a:bodyPr wrap="none" rtlCol="0">
            <a:spAutoFit/>
          </a:bodyPr>
          <a:lstStyle/>
          <a:p>
            <a:r>
              <a:rPr lang="en-US" sz="1600"/>
              <a:t>    Gay = Bad</a:t>
            </a:r>
          </a:p>
          <a:p>
            <a:r>
              <a:rPr lang="en-US" sz="1600"/>
              <a:t>Straight = Good</a:t>
            </a:r>
          </a:p>
        </p:txBody>
      </p:sp>
    </p:spTree>
    <p:extLst>
      <p:ext uri="{BB962C8B-B14F-4D97-AF65-F5344CB8AC3E}">
        <p14:creationId xmlns:p14="http://schemas.microsoft.com/office/powerpoint/2010/main" val="3785047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38400" y="1905000"/>
            <a:ext cx="7162800" cy="3327065"/>
          </a:xfrm>
          <a:prstGeom prst="rect">
            <a:avLst/>
          </a:prstGeom>
          <a:noFill/>
        </p:spPr>
        <p:txBody>
          <a:bodyPr wrap="square" rtlCol="0">
            <a:spAutoFit/>
          </a:bodyPr>
          <a:lstStyle/>
          <a:p>
            <a:pPr algn="ctr"/>
            <a:r>
              <a:rPr lang="en-US" sz="3600" b="1">
                <a:solidFill>
                  <a:srgbClr val="C00000"/>
                </a:solidFill>
              </a:rPr>
              <a:t>Implicit Bias </a:t>
            </a:r>
            <a:r>
              <a:rPr lang="en-US" sz="3600">
                <a:solidFill>
                  <a:srgbClr val="C00000"/>
                </a:solidFill>
              </a:rPr>
              <a:t>= </a:t>
            </a:r>
          </a:p>
          <a:p>
            <a:pPr algn="ctr"/>
            <a:r>
              <a:rPr lang="en-US" sz="3600">
                <a:solidFill>
                  <a:srgbClr val="C00000"/>
                </a:solidFill>
              </a:rPr>
              <a:t>When implicit associations </a:t>
            </a:r>
          </a:p>
          <a:p>
            <a:pPr algn="ctr"/>
            <a:r>
              <a:rPr lang="en-US" sz="3600">
                <a:solidFill>
                  <a:srgbClr val="C00000"/>
                </a:solidFill>
              </a:rPr>
              <a:t>lead to unequal treatment</a:t>
            </a:r>
          </a:p>
          <a:p>
            <a:pPr algn="ctr"/>
            <a:endParaRPr lang="en-US" sz="2310">
              <a:solidFill>
                <a:schemeClr val="tx2"/>
              </a:solidFill>
            </a:endParaRPr>
          </a:p>
          <a:p>
            <a:pPr algn="ctr"/>
            <a:endParaRPr lang="en-US" sz="2310">
              <a:solidFill>
                <a:schemeClr val="tx2"/>
              </a:solidFill>
            </a:endParaRPr>
          </a:p>
          <a:p>
            <a:pPr algn="ctr"/>
            <a:r>
              <a:rPr lang="en-US" sz="2800" i="1">
                <a:solidFill>
                  <a:srgbClr val="C00000"/>
                </a:solidFill>
              </a:rPr>
              <a:t>Can result from reflexive thinking.</a:t>
            </a:r>
          </a:p>
          <a:p>
            <a:pPr algn="ctr"/>
            <a:r>
              <a:rPr lang="en-US" sz="2800" i="1">
                <a:solidFill>
                  <a:srgbClr val="C00000"/>
                </a:solidFill>
              </a:rPr>
              <a:t>Both can be unintentional, but still harmful.</a:t>
            </a:r>
          </a:p>
        </p:txBody>
      </p:sp>
      <p:graphicFrame>
        <p:nvGraphicFramePr>
          <p:cNvPr id="3" name="Object 13"/>
          <p:cNvGraphicFramePr>
            <a:graphicFrameLocks noGrp="1" noChangeAspect="1"/>
          </p:cNvGraphicFramePr>
          <p:nvPr>
            <p:ph sz="quarter" idx="4294967295"/>
          </p:nvPr>
        </p:nvGraphicFramePr>
        <p:xfrm>
          <a:off x="9372600" y="4038600"/>
          <a:ext cx="1179512" cy="1295400"/>
        </p:xfrm>
        <a:graphic>
          <a:graphicData uri="http://schemas.openxmlformats.org/presentationml/2006/ole">
            <mc:AlternateContent xmlns:mc="http://schemas.openxmlformats.org/markup-compatibility/2006">
              <mc:Choice xmlns:v="urn:schemas-microsoft-com:vml" Requires="v">
                <p:oleObj name="Bitmap Image" r:id="rId3" imgW="971686" imgH="1066667" progId="PBrush">
                  <p:embed/>
                </p:oleObj>
              </mc:Choice>
              <mc:Fallback>
                <p:oleObj name="Bitmap Image" r:id="rId3" imgW="971686" imgH="1066667" progId="PBrush">
                  <p:embed/>
                  <p:pic>
                    <p:nvPicPr>
                      <p:cNvPr id="3" name="Object 1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2600" y="4038600"/>
                        <a:ext cx="1179512"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958101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normAutofit/>
          </a:bodyPr>
          <a:lstStyle/>
          <a:p>
            <a:pPr algn="ctr"/>
            <a:r>
              <a:rPr lang="en-US"/>
              <a:t>What Might Implicit Bias Look Like?</a:t>
            </a:r>
          </a:p>
        </p:txBody>
      </p:sp>
      <p:pic>
        <p:nvPicPr>
          <p:cNvPr id="5" name="Addressing unconscious bia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7"/>
          <a:stretch>
            <a:fillRect/>
          </a:stretch>
        </p:blipFill>
        <p:spPr>
          <a:xfrm>
            <a:off x="2228850" y="1825625"/>
            <a:ext cx="7734300" cy="4351338"/>
          </a:xfrm>
        </p:spPr>
      </p:pic>
      <p:pic>
        <p:nvPicPr>
          <p:cNvPr id="2" name="Addressing unconscious bias 0s - 2m15s (JFW2cfzevio)">
            <a:hlinkClick r:id="" action="ppaction://media"/>
            <a:extLst>
              <a:ext uri="{FF2B5EF4-FFF2-40B4-BE49-F238E27FC236}">
                <a16:creationId xmlns:a16="http://schemas.microsoft.com/office/drawing/2014/main" id="{ED844F17-E1E1-41B8-B2BE-CE5F9ED87CB3}"/>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1457325" y="1477764"/>
            <a:ext cx="8972550" cy="5047059"/>
          </a:xfrm>
          <a:prstGeom prst="rect">
            <a:avLst/>
          </a:prstGeom>
        </p:spPr>
      </p:pic>
      <p:pic>
        <p:nvPicPr>
          <p:cNvPr id="6" name="Content Placeholder 1"/>
          <p:cNvPicPr>
            <a:picLocks noChangeAspect="1"/>
          </p:cNvPicPr>
          <p:nvPr/>
        </p:nvPicPr>
        <p:blipFill>
          <a:blip r:embed="rId9"/>
          <a:srcRect t="5013" b="5013"/>
          <a:stretch>
            <a:fillRect/>
          </a:stretch>
        </p:blipFill>
        <p:spPr>
          <a:xfrm>
            <a:off x="188636" y="1447800"/>
            <a:ext cx="11884869" cy="5077023"/>
          </a:xfrm>
          <a:prstGeom prst="rect">
            <a:avLst/>
          </a:prstGeom>
        </p:spPr>
      </p:pic>
    </p:spTree>
    <p:extLst>
      <p:ext uri="{BB962C8B-B14F-4D97-AF65-F5344CB8AC3E}">
        <p14:creationId xmlns:p14="http://schemas.microsoft.com/office/powerpoint/2010/main" val="373921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vol="80000">
                <p:cTn id="13" fill="hold" display="0">
                  <p:stCondLst>
                    <p:cond delay="indefinite"/>
                  </p:stCondLst>
                </p:cTn>
                <p:tgtEl>
                  <p:spTgt spid="5"/>
                </p:tgtEl>
              </p:cMediaNode>
            </p:video>
            <p:video>
              <p:cMediaNode vol="80000">
                <p:cTn id="14" fill="hold" display="0">
                  <p:stCondLst>
                    <p:cond delay="indefinite"/>
                  </p:stCondLst>
                </p:cTn>
                <p:tgtEl>
                  <p:spTgt spid="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normAutofit/>
          </a:bodyPr>
          <a:lstStyle/>
          <a:p>
            <a:pPr algn="ctr"/>
            <a:r>
              <a:rPr lang="en-US"/>
              <a:t>Implicit Biases in </a:t>
            </a:r>
            <a:br>
              <a:rPr lang="en-US"/>
            </a:br>
            <a:r>
              <a:rPr lang="en-US"/>
              <a:t>How Women Are Perceived</a:t>
            </a:r>
          </a:p>
        </p:txBody>
      </p:sp>
      <p:pic>
        <p:nvPicPr>
          <p:cNvPr id="5" name="Picture 4"/>
          <p:cNvPicPr>
            <a:picLocks noChangeAspect="1"/>
          </p:cNvPicPr>
          <p:nvPr/>
        </p:nvPicPr>
        <p:blipFill>
          <a:blip r:embed="rId3"/>
          <a:stretch>
            <a:fillRect/>
          </a:stretch>
        </p:blipFill>
        <p:spPr>
          <a:xfrm rot="20254525">
            <a:off x="955912" y="1927798"/>
            <a:ext cx="1363057" cy="1765159"/>
          </a:xfrm>
          <a:prstGeom prst="rect">
            <a:avLst/>
          </a:prstGeom>
        </p:spPr>
      </p:pic>
      <p:sp>
        <p:nvSpPr>
          <p:cNvPr id="6" name="TextBox 5"/>
          <p:cNvSpPr txBox="1"/>
          <p:nvPr/>
        </p:nvSpPr>
        <p:spPr>
          <a:xfrm>
            <a:off x="762000" y="5943600"/>
            <a:ext cx="10440971" cy="461665"/>
          </a:xfrm>
          <a:prstGeom prst="rect">
            <a:avLst/>
          </a:prstGeom>
          <a:noFill/>
        </p:spPr>
        <p:txBody>
          <a:bodyPr wrap="square" rtlCol="0">
            <a:spAutoFit/>
          </a:bodyPr>
          <a:lstStyle/>
          <a:p>
            <a:pPr algn="ctr"/>
            <a:r>
              <a:rPr lang="en-US" sz="2400">
                <a:latin typeface="+mn-lt"/>
              </a:rPr>
              <a:t>Both </a:t>
            </a:r>
            <a:r>
              <a:rPr lang="en-US" sz="2400" b="1">
                <a:latin typeface="+mn-lt"/>
              </a:rPr>
              <a:t>men and women</a:t>
            </a:r>
            <a:r>
              <a:rPr lang="en-US" sz="2400">
                <a:latin typeface="+mn-lt"/>
              </a:rPr>
              <a:t> show these implicit gender biases.</a:t>
            </a:r>
            <a:endParaRPr lang="en-US" sz="2000">
              <a:latin typeface="+mn-lt"/>
            </a:endParaRPr>
          </a:p>
        </p:txBody>
      </p:sp>
      <p:sp>
        <p:nvSpPr>
          <p:cNvPr id="7" name="TextBox 6"/>
          <p:cNvSpPr txBox="1"/>
          <p:nvPr/>
        </p:nvSpPr>
        <p:spPr>
          <a:xfrm>
            <a:off x="2666999" y="2265244"/>
            <a:ext cx="8681469" cy="1107996"/>
          </a:xfrm>
          <a:prstGeom prst="rect">
            <a:avLst/>
          </a:prstGeom>
          <a:noFill/>
        </p:spPr>
        <p:txBody>
          <a:bodyPr wrap="square" rtlCol="0">
            <a:spAutoFit/>
          </a:bodyPr>
          <a:lstStyle/>
          <a:p>
            <a:r>
              <a:rPr lang="en-US" sz="2400">
                <a:latin typeface="+mn-lt"/>
              </a:rPr>
              <a:t>Scientists rate identical applicants for a lab manager job as more competent and hirable if the applicant’s name is male (vs. female). </a:t>
            </a:r>
          </a:p>
          <a:p>
            <a:r>
              <a:rPr lang="en-US">
                <a:latin typeface="+mn-lt"/>
              </a:rPr>
              <a:t>					 	</a:t>
            </a:r>
            <a:r>
              <a:rPr lang="en-US" sz="1600">
                <a:latin typeface="+mj-lt"/>
              </a:rPr>
              <a:t>- Moss-Racusin et al., 2012</a:t>
            </a:r>
            <a:endParaRPr lang="en-CA" sz="1600">
              <a:latin typeface="+mj-lt"/>
            </a:endParaRPr>
          </a:p>
        </p:txBody>
      </p:sp>
      <p:pic>
        <p:nvPicPr>
          <p:cNvPr id="8" name="Picture 7"/>
          <p:cNvPicPr>
            <a:picLocks noChangeAspect="1"/>
          </p:cNvPicPr>
          <p:nvPr/>
        </p:nvPicPr>
        <p:blipFill>
          <a:blip r:embed="rId4"/>
          <a:stretch>
            <a:fillRect/>
          </a:stretch>
        </p:blipFill>
        <p:spPr>
          <a:xfrm>
            <a:off x="8987341" y="3879754"/>
            <a:ext cx="2361128" cy="1574085"/>
          </a:xfrm>
          <a:prstGeom prst="rect">
            <a:avLst/>
          </a:prstGeom>
        </p:spPr>
      </p:pic>
      <p:sp>
        <p:nvSpPr>
          <p:cNvPr id="9" name="TextBox 8"/>
          <p:cNvSpPr txBox="1"/>
          <p:nvPr/>
        </p:nvSpPr>
        <p:spPr>
          <a:xfrm>
            <a:off x="1676400" y="4155711"/>
            <a:ext cx="7157822" cy="1107996"/>
          </a:xfrm>
          <a:prstGeom prst="rect">
            <a:avLst/>
          </a:prstGeom>
          <a:noFill/>
        </p:spPr>
        <p:txBody>
          <a:bodyPr wrap="square" rtlCol="0">
            <a:spAutoFit/>
          </a:bodyPr>
          <a:lstStyle/>
          <a:p>
            <a:r>
              <a:rPr lang="en-US" sz="2400">
                <a:latin typeface="+mn-lt"/>
              </a:rPr>
              <a:t>Recommendation letters written for male applicants often include more glowing adjectives and superlatives.</a:t>
            </a:r>
          </a:p>
          <a:p>
            <a:pPr marL="0" lvl="1" algn="r"/>
            <a:r>
              <a:rPr lang="en-US" sz="1600">
                <a:latin typeface="+mj-lt"/>
              </a:rPr>
              <a:t>- Dutt et al., 2016; Madera et al., 2009; Schmader et al., 2007 </a:t>
            </a:r>
          </a:p>
        </p:txBody>
      </p:sp>
    </p:spTree>
    <p:extLst>
      <p:ext uri="{BB962C8B-B14F-4D97-AF65-F5344CB8AC3E}">
        <p14:creationId xmlns:p14="http://schemas.microsoft.com/office/powerpoint/2010/main" val="271010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8763000" y="4038600"/>
            <a:ext cx="2189251" cy="307777"/>
          </a:xfrm>
          <a:prstGeom prst="rect">
            <a:avLst/>
          </a:prstGeom>
          <a:noFill/>
        </p:spPr>
        <p:txBody>
          <a:bodyPr wrap="square" rtlCol="0">
            <a:spAutoFit/>
          </a:bodyPr>
          <a:lstStyle/>
          <a:p>
            <a:r>
              <a:rPr lang="en-US" sz="1400" i="1">
                <a:latin typeface="+mn-lt"/>
              </a:rPr>
              <a:t>r</a:t>
            </a:r>
            <a:r>
              <a:rPr lang="en-US" sz="1400">
                <a:latin typeface="+mn-lt"/>
              </a:rPr>
              <a:t>(648) = -.09, </a:t>
            </a:r>
            <a:r>
              <a:rPr lang="en-US" sz="1400" i="1">
                <a:latin typeface="+mn-lt"/>
              </a:rPr>
              <a:t>p</a:t>
            </a:r>
            <a:r>
              <a:rPr lang="en-US" sz="1400">
                <a:latin typeface="+mn-lt"/>
              </a:rPr>
              <a:t> = .024 </a:t>
            </a:r>
          </a:p>
        </p:txBody>
      </p:sp>
      <p:sp>
        <p:nvSpPr>
          <p:cNvPr id="20" name="Title 19">
            <a:extLst>
              <a:ext uri="{FF2B5EF4-FFF2-40B4-BE49-F238E27FC236}">
                <a16:creationId xmlns:a16="http://schemas.microsoft.com/office/drawing/2014/main" id="{97BE5F10-F518-EC4A-AB92-96F7259BBDB1}"/>
              </a:ext>
            </a:extLst>
          </p:cNvPr>
          <p:cNvSpPr>
            <a:spLocks noGrp="1"/>
          </p:cNvSpPr>
          <p:nvPr>
            <p:ph type="title"/>
          </p:nvPr>
        </p:nvSpPr>
        <p:spPr/>
        <p:txBody>
          <a:bodyPr/>
          <a:lstStyle/>
          <a:p>
            <a:pPr algn="ctr"/>
            <a:r>
              <a:rPr lang="en-US"/>
              <a:t>Men and Women Higher in Implicit Bias Socialize Less with Their Female Teammates</a:t>
            </a:r>
          </a:p>
        </p:txBody>
      </p:sp>
      <p:sp>
        <p:nvSpPr>
          <p:cNvPr id="9" name="TextBox 8">
            <a:extLst>
              <a:ext uri="{FF2B5EF4-FFF2-40B4-BE49-F238E27FC236}">
                <a16:creationId xmlns:a16="http://schemas.microsoft.com/office/drawing/2014/main" id="{09D80EF7-A062-0D45-8288-A7856E9CAA6C}"/>
              </a:ext>
            </a:extLst>
          </p:cNvPr>
          <p:cNvSpPr txBox="1"/>
          <p:nvPr/>
        </p:nvSpPr>
        <p:spPr>
          <a:xfrm>
            <a:off x="8985930" y="6519446"/>
            <a:ext cx="3206070" cy="338554"/>
          </a:xfrm>
          <a:prstGeom prst="rect">
            <a:avLst/>
          </a:prstGeom>
          <a:noFill/>
        </p:spPr>
        <p:txBody>
          <a:bodyPr wrap="none" rtlCol="0">
            <a:spAutoFit/>
          </a:bodyPr>
          <a:lstStyle/>
          <a:p>
            <a:pPr marL="0" lvl="1" algn="r"/>
            <a:r>
              <a:rPr lang="en-US" sz="1600">
                <a:latin typeface="+mj-lt"/>
              </a:rPr>
              <a:t>RISE Workplace Culture Survey, 2018</a:t>
            </a:r>
          </a:p>
        </p:txBody>
      </p:sp>
      <p:pic>
        <p:nvPicPr>
          <p:cNvPr id="4" name="Picture 3">
            <a:extLst>
              <a:ext uri="{FF2B5EF4-FFF2-40B4-BE49-F238E27FC236}">
                <a16:creationId xmlns:a16="http://schemas.microsoft.com/office/drawing/2014/main" id="{2FA99FB6-28CA-3F4F-AD5A-4DE094064E9F}"/>
              </a:ext>
            </a:extLst>
          </p:cNvPr>
          <p:cNvPicPr>
            <a:picLocks noChangeAspect="1"/>
          </p:cNvPicPr>
          <p:nvPr/>
        </p:nvPicPr>
        <p:blipFill>
          <a:blip r:embed="rId3"/>
          <a:stretch>
            <a:fillRect/>
          </a:stretch>
        </p:blipFill>
        <p:spPr>
          <a:xfrm>
            <a:off x="2971800" y="1676400"/>
            <a:ext cx="5791200" cy="5007505"/>
          </a:xfrm>
          <a:prstGeom prst="rect">
            <a:avLst/>
          </a:prstGeom>
        </p:spPr>
      </p:pic>
      <p:pic>
        <p:nvPicPr>
          <p:cNvPr id="13" name="Picture 12">
            <a:extLst>
              <a:ext uri="{FF2B5EF4-FFF2-40B4-BE49-F238E27FC236}">
                <a16:creationId xmlns:a16="http://schemas.microsoft.com/office/drawing/2014/main" id="{D7A57CE7-5020-E046-BB16-6D8C9E89659E}"/>
              </a:ext>
            </a:extLst>
          </p:cNvPr>
          <p:cNvPicPr>
            <a:picLocks noChangeAspect="1"/>
          </p:cNvPicPr>
          <p:nvPr/>
        </p:nvPicPr>
        <p:blipFill>
          <a:blip r:embed="rId4"/>
          <a:stretch>
            <a:fillRect/>
          </a:stretch>
        </p:blipFill>
        <p:spPr>
          <a:xfrm>
            <a:off x="8763000" y="2133600"/>
            <a:ext cx="1581150" cy="891499"/>
          </a:xfrm>
          <a:prstGeom prst="rect">
            <a:avLst/>
          </a:prstGeom>
        </p:spPr>
      </p:pic>
    </p:spTree>
    <p:extLst>
      <p:ext uri="{BB962C8B-B14F-4D97-AF65-F5344CB8AC3E}">
        <p14:creationId xmlns:p14="http://schemas.microsoft.com/office/powerpoint/2010/main" val="26907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5851" y="612844"/>
            <a:ext cx="10380298" cy="5909310"/>
          </a:xfrm>
          <a:prstGeom prst="rect">
            <a:avLst/>
          </a:prstGeom>
          <a:noFill/>
        </p:spPr>
        <p:txBody>
          <a:bodyPr wrap="square">
            <a:spAutoFit/>
          </a:bodyPr>
          <a:lstStyle/>
          <a:p>
            <a:pPr algn="ctr">
              <a:buClr>
                <a:schemeClr val="accent1">
                  <a:lumMod val="60000"/>
                  <a:lumOff val="40000"/>
                </a:schemeClr>
              </a:buClr>
              <a:defRPr/>
            </a:pPr>
            <a:r>
              <a:rPr lang="en-US" sz="5400">
                <a:latin typeface="+mj-lt"/>
                <a:ea typeface="ＭＳ Ｐゴシック" pitchFamily="-72" charset="-128"/>
              </a:rPr>
              <a:t>Learning to recognize gender bias</a:t>
            </a:r>
          </a:p>
          <a:p>
            <a:pPr algn="ctr">
              <a:buClr>
                <a:schemeClr val="accent1">
                  <a:lumMod val="60000"/>
                  <a:lumOff val="40000"/>
                </a:schemeClr>
              </a:buClr>
              <a:defRPr/>
            </a:pPr>
            <a:endParaRPr lang="en-US" sz="5400">
              <a:latin typeface="+mj-lt"/>
              <a:ea typeface="ＭＳ Ｐゴシック" pitchFamily="-72" charset="-128"/>
            </a:endParaRPr>
          </a:p>
          <a:p>
            <a:pPr algn="ctr">
              <a:buClr>
                <a:schemeClr val="accent1">
                  <a:lumMod val="60000"/>
                  <a:lumOff val="40000"/>
                </a:schemeClr>
              </a:buClr>
              <a:defRPr/>
            </a:pPr>
            <a:endParaRPr lang="en-US" sz="5400">
              <a:latin typeface="+mj-lt"/>
              <a:ea typeface="ＭＳ Ｐゴシック" pitchFamily="-72" charset="-128"/>
            </a:endParaRPr>
          </a:p>
          <a:p>
            <a:pPr algn="ctr">
              <a:buClr>
                <a:schemeClr val="accent1">
                  <a:lumMod val="60000"/>
                  <a:lumOff val="40000"/>
                </a:schemeClr>
              </a:buClr>
              <a:defRPr/>
            </a:pPr>
            <a:endParaRPr lang="en-US" sz="5400">
              <a:latin typeface="+mj-lt"/>
              <a:ea typeface="ＭＳ Ｐゴシック" pitchFamily="-72" charset="-128"/>
            </a:endParaRPr>
          </a:p>
          <a:p>
            <a:pPr algn="ctr">
              <a:buClr>
                <a:schemeClr val="accent1">
                  <a:lumMod val="60000"/>
                  <a:lumOff val="40000"/>
                </a:schemeClr>
              </a:buClr>
              <a:defRPr/>
            </a:pPr>
            <a:endParaRPr lang="en-US" sz="5400">
              <a:latin typeface="+mj-lt"/>
              <a:ea typeface="ＭＳ Ｐゴシック" pitchFamily="-72" charset="-128"/>
            </a:endParaRPr>
          </a:p>
          <a:p>
            <a:pPr algn="ctr">
              <a:buClr>
                <a:schemeClr val="accent1">
                  <a:lumMod val="60000"/>
                  <a:lumOff val="40000"/>
                </a:schemeClr>
              </a:buClr>
              <a:defRPr/>
            </a:pPr>
            <a:endParaRPr lang="en-US" sz="5400">
              <a:latin typeface="+mj-lt"/>
              <a:ea typeface="ＭＳ Ｐゴシック" pitchFamily="-72" charset="-128"/>
            </a:endParaRPr>
          </a:p>
          <a:p>
            <a:pPr algn="ctr">
              <a:buClr>
                <a:schemeClr val="accent1">
                  <a:lumMod val="60000"/>
                  <a:lumOff val="40000"/>
                </a:schemeClr>
              </a:buClr>
              <a:defRPr/>
            </a:pPr>
            <a:r>
              <a:rPr lang="en-US" sz="5400">
                <a:latin typeface="+mj-lt"/>
                <a:ea typeface="ＭＳ Ｐゴシック" pitchFamily="-72" charset="-128"/>
              </a:rPr>
              <a:t>and why it matters</a:t>
            </a:r>
          </a:p>
        </p:txBody>
      </p:sp>
      <p:pic>
        <p:nvPicPr>
          <p:cNvPr id="3" name="Picture 2"/>
          <p:cNvPicPr>
            <a:picLocks noChangeAspect="1"/>
          </p:cNvPicPr>
          <p:nvPr/>
        </p:nvPicPr>
        <p:blipFill rotWithShape="1">
          <a:blip r:embed="rId3"/>
          <a:srcRect l="13662" t="14725" r="15063" b="12965"/>
          <a:stretch/>
        </p:blipFill>
        <p:spPr>
          <a:xfrm rot="19962460">
            <a:off x="4622180" y="1988418"/>
            <a:ext cx="2876230" cy="2918007"/>
          </a:xfrm>
          <a:prstGeom prst="rect">
            <a:avLst/>
          </a:prstGeom>
        </p:spPr>
      </p:pic>
    </p:spTree>
    <p:extLst>
      <p:ext uri="{BB962C8B-B14F-4D97-AF65-F5344CB8AC3E}">
        <p14:creationId xmlns:p14="http://schemas.microsoft.com/office/powerpoint/2010/main" val="3817819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47815E-8719-3D4F-A7AB-07DA1434F640}"/>
              </a:ext>
            </a:extLst>
          </p:cNvPr>
          <p:cNvSpPr>
            <a:spLocks noGrp="1"/>
          </p:cNvSpPr>
          <p:nvPr>
            <p:ph type="title"/>
          </p:nvPr>
        </p:nvSpPr>
        <p:spPr/>
        <p:txBody>
          <a:bodyPr/>
          <a:lstStyle/>
          <a:p>
            <a:pPr algn="ctr"/>
            <a:r>
              <a:rPr lang="en-US"/>
              <a:t>Is this situation an example of gender bias?</a:t>
            </a:r>
          </a:p>
        </p:txBody>
      </p:sp>
      <p:sp>
        <p:nvSpPr>
          <p:cNvPr id="2" name="Text Placeholder 1">
            <a:extLst>
              <a:ext uri="{FF2B5EF4-FFF2-40B4-BE49-F238E27FC236}">
                <a16:creationId xmlns:a16="http://schemas.microsoft.com/office/drawing/2014/main" id="{2A4C6B3E-CFB4-9E49-97B4-02B6C452624B}"/>
              </a:ext>
            </a:extLst>
          </p:cNvPr>
          <p:cNvSpPr>
            <a:spLocks noGrp="1"/>
          </p:cNvSpPr>
          <p:nvPr>
            <p:ph type="body" idx="1"/>
          </p:nvPr>
        </p:nvSpPr>
        <p:spPr>
          <a:xfrm>
            <a:off x="839788" y="1295400"/>
            <a:ext cx="5157787" cy="823912"/>
          </a:xfrm>
        </p:spPr>
        <p:txBody>
          <a:bodyPr/>
          <a:lstStyle/>
          <a:p>
            <a:r>
              <a:rPr lang="en-US"/>
              <a:t>Pregnancy</a:t>
            </a:r>
          </a:p>
        </p:txBody>
      </p:sp>
      <p:sp>
        <p:nvSpPr>
          <p:cNvPr id="6" name="Text Placeholder 5">
            <a:extLst>
              <a:ext uri="{FF2B5EF4-FFF2-40B4-BE49-F238E27FC236}">
                <a16:creationId xmlns:a16="http://schemas.microsoft.com/office/drawing/2014/main" id="{5FBD1028-49E2-B540-998D-69DEC871B7E2}"/>
              </a:ext>
            </a:extLst>
          </p:cNvPr>
          <p:cNvSpPr>
            <a:spLocks noGrp="1"/>
          </p:cNvSpPr>
          <p:nvPr>
            <p:ph type="body" sz="quarter" idx="3"/>
          </p:nvPr>
        </p:nvSpPr>
        <p:spPr>
          <a:xfrm>
            <a:off x="6172200" y="1295400"/>
            <a:ext cx="5183188" cy="823912"/>
          </a:xfrm>
        </p:spPr>
        <p:txBody>
          <a:bodyPr/>
          <a:lstStyle/>
          <a:p>
            <a:r>
              <a:rPr lang="en-US"/>
              <a:t>Promotion</a:t>
            </a:r>
          </a:p>
        </p:txBody>
      </p:sp>
      <p:pic>
        <p:nvPicPr>
          <p:cNvPr id="3" name="Picture 2">
            <a:extLst>
              <a:ext uri="{FF2B5EF4-FFF2-40B4-BE49-F238E27FC236}">
                <a16:creationId xmlns:a16="http://schemas.microsoft.com/office/drawing/2014/main" id="{653D288D-AD3D-4DD7-BACC-170204A0E3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3220"/>
          <a:stretch/>
        </p:blipFill>
        <p:spPr>
          <a:xfrm>
            <a:off x="4184518" y="5180044"/>
            <a:ext cx="1949657" cy="1691901"/>
          </a:xfrm>
          <a:prstGeom prst="rect">
            <a:avLst/>
          </a:prstGeom>
        </p:spPr>
      </p:pic>
      <p:pic>
        <p:nvPicPr>
          <p:cNvPr id="9" name="Picture 8">
            <a:extLst>
              <a:ext uri="{FF2B5EF4-FFF2-40B4-BE49-F238E27FC236}">
                <a16:creationId xmlns:a16="http://schemas.microsoft.com/office/drawing/2014/main" id="{B2C87FF6-E9C9-2043-9F3F-3D29129BFD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4031"/>
          <a:stretch/>
        </p:blipFill>
        <p:spPr>
          <a:xfrm>
            <a:off x="10480258" y="5180044"/>
            <a:ext cx="1951813" cy="1677956"/>
          </a:xfrm>
          <a:prstGeom prst="rect">
            <a:avLst/>
          </a:prstGeom>
        </p:spPr>
      </p:pic>
      <p:sp>
        <p:nvSpPr>
          <p:cNvPr id="10" name="Content Placeholder 9">
            <a:extLst>
              <a:ext uri="{FF2B5EF4-FFF2-40B4-BE49-F238E27FC236}">
                <a16:creationId xmlns:a16="http://schemas.microsoft.com/office/drawing/2014/main" id="{26BE0292-8576-6C41-AC5C-CCBF4A9D3CBC}"/>
              </a:ext>
            </a:extLst>
          </p:cNvPr>
          <p:cNvSpPr>
            <a:spLocks noGrp="1"/>
          </p:cNvSpPr>
          <p:nvPr>
            <p:ph sz="quarter" idx="4"/>
          </p:nvPr>
        </p:nvSpPr>
        <p:spPr>
          <a:xfrm>
            <a:off x="6172200" y="2119312"/>
            <a:ext cx="5183188" cy="3684588"/>
          </a:xfrm>
        </p:spPr>
        <p:txBody>
          <a:bodyPr>
            <a:normAutofit/>
          </a:bodyPr>
          <a:lstStyle/>
          <a:p>
            <a:pPr marL="0" indent="0">
              <a:buNone/>
            </a:pPr>
            <a:r>
              <a:rPr lang="en-US" sz="2400">
                <a:latin typeface="+mj-lt"/>
              </a:rPr>
              <a:t>Amy asked her boss, Mike, for a promotion and a raise. </a:t>
            </a:r>
          </a:p>
          <a:p>
            <a:pPr marL="0" indent="0">
              <a:buNone/>
            </a:pPr>
            <a:r>
              <a:rPr lang="en-US" sz="2400">
                <a:latin typeface="+mj-lt"/>
              </a:rPr>
              <a:t>Amy has only one year of experience and Mike has never promoted anyone with under 5 years experience. </a:t>
            </a:r>
          </a:p>
          <a:p>
            <a:pPr marL="0" indent="0">
              <a:buNone/>
            </a:pPr>
            <a:r>
              <a:rPr lang="en-US" sz="2400">
                <a:latin typeface="+mj-lt"/>
              </a:rPr>
              <a:t>Amy often makes mistakes and arrives late. Mike doesn’t think it makes sense to promote Amy now.</a:t>
            </a:r>
          </a:p>
        </p:txBody>
      </p:sp>
      <p:sp>
        <p:nvSpPr>
          <p:cNvPr id="12" name="Content Placeholder 11">
            <a:extLst>
              <a:ext uri="{FF2B5EF4-FFF2-40B4-BE49-F238E27FC236}">
                <a16:creationId xmlns:a16="http://schemas.microsoft.com/office/drawing/2014/main" id="{A71DCF00-66DF-254C-BE67-3D3A239D4561}"/>
              </a:ext>
            </a:extLst>
          </p:cNvPr>
          <p:cNvSpPr>
            <a:spLocks noGrp="1"/>
          </p:cNvSpPr>
          <p:nvPr>
            <p:ph sz="half" idx="2"/>
          </p:nvPr>
        </p:nvSpPr>
        <p:spPr>
          <a:xfrm>
            <a:off x="839788" y="2119312"/>
            <a:ext cx="5157787" cy="3684588"/>
          </a:xfrm>
        </p:spPr>
        <p:txBody>
          <a:bodyPr>
            <a:normAutofit/>
          </a:bodyPr>
          <a:lstStyle/>
          <a:p>
            <a:pPr marL="0" indent="0">
              <a:buNone/>
            </a:pPr>
            <a:r>
              <a:rPr lang="en-CA" sz="2400">
                <a:latin typeface="+mj-lt"/>
              </a:rPr>
              <a:t>Jill tells you she is irritated when her admin assistant, Alice, gets pregnant.</a:t>
            </a:r>
          </a:p>
          <a:p>
            <a:pPr marL="0" indent="0">
              <a:buNone/>
            </a:pPr>
            <a:r>
              <a:rPr lang="en-CA" sz="2400">
                <a:latin typeface="+mj-lt"/>
              </a:rPr>
              <a:t>Alice’s husband will stay home full-time with the baby, but Jill thinks Alice’s work will suffer. </a:t>
            </a:r>
          </a:p>
          <a:p>
            <a:pPr marL="0" indent="0">
              <a:buNone/>
            </a:pPr>
            <a:r>
              <a:rPr lang="en-CA" sz="2400">
                <a:latin typeface="+mj-lt"/>
              </a:rPr>
              <a:t>Jill’s other admin, Rob, is also a new dad, but Jill says everyone knows it’s just different with mothers.</a:t>
            </a:r>
            <a:endParaRPr lang="en-US" sz="2400">
              <a:latin typeface="+mj-lt"/>
            </a:endParaRPr>
          </a:p>
          <a:p>
            <a:pPr marL="0" indent="0">
              <a:buNone/>
            </a:pPr>
            <a:endParaRPr lang="en-US">
              <a:latin typeface="+mj-lt"/>
            </a:endParaRPr>
          </a:p>
        </p:txBody>
      </p:sp>
    </p:spTree>
    <p:extLst>
      <p:ext uri="{BB962C8B-B14F-4D97-AF65-F5344CB8AC3E}">
        <p14:creationId xmlns:p14="http://schemas.microsoft.com/office/powerpoint/2010/main" val="622432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p:bldP spid="10" grpId="0" build="p"/>
      <p:bldP spid="1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708BF-53CA-A349-A0DC-0E6630BBB71B}"/>
              </a:ext>
            </a:extLst>
          </p:cNvPr>
          <p:cNvSpPr>
            <a:spLocks noGrp="1"/>
          </p:cNvSpPr>
          <p:nvPr>
            <p:ph type="title"/>
          </p:nvPr>
        </p:nvSpPr>
        <p:spPr/>
        <p:txBody>
          <a:bodyPr/>
          <a:lstStyle/>
          <a:p>
            <a:pPr algn="ctr"/>
            <a:r>
              <a:rPr lang="en-US" b="1">
                <a:solidFill>
                  <a:schemeClr val="accent2"/>
                </a:solidFill>
              </a:rPr>
              <a:t>Women</a:t>
            </a:r>
            <a:r>
              <a:rPr lang="en-US"/>
              <a:t> and </a:t>
            </a:r>
            <a:r>
              <a:rPr lang="en-US" b="1">
                <a:solidFill>
                  <a:schemeClr val="accent5"/>
                </a:solidFill>
              </a:rPr>
              <a:t>men</a:t>
            </a:r>
            <a:r>
              <a:rPr lang="en-US"/>
              <a:t> mostly agree </a:t>
            </a:r>
            <a:br>
              <a:rPr lang="en-US"/>
            </a:br>
            <a:r>
              <a:rPr lang="en-US"/>
              <a:t>about what is—or is not—biased</a:t>
            </a:r>
          </a:p>
        </p:txBody>
      </p:sp>
      <p:cxnSp>
        <p:nvCxnSpPr>
          <p:cNvPr id="5" name="Straight Arrow Connector 4">
            <a:extLst>
              <a:ext uri="{FF2B5EF4-FFF2-40B4-BE49-F238E27FC236}">
                <a16:creationId xmlns:a16="http://schemas.microsoft.com/office/drawing/2014/main" id="{FBAAFD8D-4947-374D-BBA6-3E8CBFEE78E3}"/>
              </a:ext>
            </a:extLst>
          </p:cNvPr>
          <p:cNvCxnSpPr>
            <a:cxnSpLocks/>
          </p:cNvCxnSpPr>
          <p:nvPr/>
        </p:nvCxnSpPr>
        <p:spPr>
          <a:xfrm>
            <a:off x="838200" y="4694795"/>
            <a:ext cx="10515600" cy="0"/>
          </a:xfrm>
          <a:prstGeom prst="straightConnector1">
            <a:avLst/>
          </a:prstGeom>
          <a:ln w="190500">
            <a:headEnd type="triangle"/>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2BC1DFA8-3D67-D944-975E-8AC1CB7C9D57}"/>
              </a:ext>
            </a:extLst>
          </p:cNvPr>
          <p:cNvSpPr txBox="1"/>
          <p:nvPr/>
        </p:nvSpPr>
        <p:spPr>
          <a:xfrm>
            <a:off x="429498" y="5025437"/>
            <a:ext cx="1464562" cy="1015663"/>
          </a:xfrm>
          <a:prstGeom prst="rect">
            <a:avLst/>
          </a:prstGeom>
          <a:noFill/>
        </p:spPr>
        <p:txBody>
          <a:bodyPr wrap="square" rtlCol="0">
            <a:spAutoFit/>
          </a:bodyPr>
          <a:lstStyle/>
          <a:p>
            <a:pPr algn="ctr"/>
            <a:r>
              <a:rPr lang="en-US" sz="2000"/>
              <a:t>1</a:t>
            </a:r>
          </a:p>
          <a:p>
            <a:pPr algn="ctr"/>
            <a:r>
              <a:rPr lang="en-US" sz="2000"/>
              <a:t>(Likely </a:t>
            </a:r>
          </a:p>
          <a:p>
            <a:pPr algn="ctr"/>
            <a:r>
              <a:rPr lang="en-US" sz="2000" b="1"/>
              <a:t>not</a:t>
            </a:r>
            <a:r>
              <a:rPr lang="en-US" sz="2000"/>
              <a:t> bias)</a:t>
            </a:r>
          </a:p>
        </p:txBody>
      </p:sp>
      <p:pic>
        <p:nvPicPr>
          <p:cNvPr id="14" name="Picture 13">
            <a:extLst>
              <a:ext uri="{FF2B5EF4-FFF2-40B4-BE49-F238E27FC236}">
                <a16:creationId xmlns:a16="http://schemas.microsoft.com/office/drawing/2014/main" id="{BBAFBAE5-B919-194C-8D2F-2123558FE9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3220"/>
          <a:stretch/>
        </p:blipFill>
        <p:spPr>
          <a:xfrm>
            <a:off x="7797979" y="2920115"/>
            <a:ext cx="1575717" cy="1367398"/>
          </a:xfrm>
          <a:prstGeom prst="rect">
            <a:avLst/>
          </a:prstGeom>
        </p:spPr>
      </p:pic>
      <p:sp>
        <p:nvSpPr>
          <p:cNvPr id="15" name="TextBox 14">
            <a:extLst>
              <a:ext uri="{FF2B5EF4-FFF2-40B4-BE49-F238E27FC236}">
                <a16:creationId xmlns:a16="http://schemas.microsoft.com/office/drawing/2014/main" id="{D719DBF2-8CF5-A945-8F80-C2EC57BDED03}"/>
              </a:ext>
            </a:extLst>
          </p:cNvPr>
          <p:cNvSpPr txBox="1"/>
          <p:nvPr/>
        </p:nvSpPr>
        <p:spPr>
          <a:xfrm>
            <a:off x="10314352" y="5080337"/>
            <a:ext cx="1325617" cy="1015663"/>
          </a:xfrm>
          <a:prstGeom prst="rect">
            <a:avLst/>
          </a:prstGeom>
          <a:noFill/>
        </p:spPr>
        <p:txBody>
          <a:bodyPr wrap="square" rtlCol="0">
            <a:spAutoFit/>
          </a:bodyPr>
          <a:lstStyle/>
          <a:p>
            <a:pPr algn="ctr"/>
            <a:r>
              <a:rPr lang="en-US" sz="2000"/>
              <a:t>7</a:t>
            </a:r>
          </a:p>
          <a:p>
            <a:pPr algn="ctr"/>
            <a:r>
              <a:rPr lang="en-US" sz="2000"/>
              <a:t>(Likely</a:t>
            </a:r>
          </a:p>
          <a:p>
            <a:pPr algn="ctr"/>
            <a:r>
              <a:rPr lang="en-US" sz="2000"/>
              <a:t>bias)</a:t>
            </a:r>
          </a:p>
        </p:txBody>
      </p:sp>
      <p:pic>
        <p:nvPicPr>
          <p:cNvPr id="19" name="Picture 18">
            <a:extLst>
              <a:ext uri="{FF2B5EF4-FFF2-40B4-BE49-F238E27FC236}">
                <a16:creationId xmlns:a16="http://schemas.microsoft.com/office/drawing/2014/main" id="{4B8A3D07-D303-974A-B946-7C24456CE4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4031"/>
          <a:stretch/>
        </p:blipFill>
        <p:spPr>
          <a:xfrm>
            <a:off x="2169014" y="2931506"/>
            <a:ext cx="1488586" cy="1279725"/>
          </a:xfrm>
          <a:prstGeom prst="rect">
            <a:avLst/>
          </a:prstGeom>
        </p:spPr>
      </p:pic>
      <p:sp>
        <p:nvSpPr>
          <p:cNvPr id="20" name="Pentagon 19">
            <a:extLst>
              <a:ext uri="{FF2B5EF4-FFF2-40B4-BE49-F238E27FC236}">
                <a16:creationId xmlns:a16="http://schemas.microsoft.com/office/drawing/2014/main" id="{CD475471-117C-1440-A597-A572F19825AA}"/>
              </a:ext>
            </a:extLst>
          </p:cNvPr>
          <p:cNvSpPr/>
          <p:nvPr/>
        </p:nvSpPr>
        <p:spPr>
          <a:xfrm rot="5400000">
            <a:off x="9079231" y="4297542"/>
            <a:ext cx="190800" cy="237600"/>
          </a:xfrm>
          <a:prstGeom prst="homePlate">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entagon 22">
            <a:extLst>
              <a:ext uri="{FF2B5EF4-FFF2-40B4-BE49-F238E27FC236}">
                <a16:creationId xmlns:a16="http://schemas.microsoft.com/office/drawing/2014/main" id="{5F1279D3-62E9-7D43-880F-DBEBBBD1F83B}"/>
              </a:ext>
            </a:extLst>
          </p:cNvPr>
          <p:cNvSpPr/>
          <p:nvPr/>
        </p:nvSpPr>
        <p:spPr>
          <a:xfrm rot="5400000">
            <a:off x="2327082" y="4291271"/>
            <a:ext cx="192555" cy="240285"/>
          </a:xfrm>
          <a:prstGeom prst="homePlate">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entagon 23">
            <a:extLst>
              <a:ext uri="{FF2B5EF4-FFF2-40B4-BE49-F238E27FC236}">
                <a16:creationId xmlns:a16="http://schemas.microsoft.com/office/drawing/2014/main" id="{17CB2563-97C0-BF4F-8C33-C4816E0435B3}"/>
              </a:ext>
            </a:extLst>
          </p:cNvPr>
          <p:cNvSpPr/>
          <p:nvPr/>
        </p:nvSpPr>
        <p:spPr>
          <a:xfrm rot="5400000">
            <a:off x="7669922" y="4282774"/>
            <a:ext cx="190800" cy="237600"/>
          </a:xfrm>
          <a:prstGeom prst="homePlat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entagon 29">
            <a:extLst>
              <a:ext uri="{FF2B5EF4-FFF2-40B4-BE49-F238E27FC236}">
                <a16:creationId xmlns:a16="http://schemas.microsoft.com/office/drawing/2014/main" id="{75F0A659-4382-B84F-A08F-04F90816E909}"/>
              </a:ext>
            </a:extLst>
          </p:cNvPr>
          <p:cNvSpPr/>
          <p:nvPr/>
        </p:nvSpPr>
        <p:spPr>
          <a:xfrm rot="5400000">
            <a:off x="3102698" y="4282774"/>
            <a:ext cx="190800" cy="237600"/>
          </a:xfrm>
          <a:prstGeom prst="homePlat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4338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Choose a Card &amp; Discuss at Table for 8 min.</a:t>
            </a:r>
          </a:p>
        </p:txBody>
      </p:sp>
      <p:pic>
        <p:nvPicPr>
          <p:cNvPr id="4" name="Picture 3"/>
          <p:cNvPicPr>
            <a:picLocks noChangeAspect="1"/>
          </p:cNvPicPr>
          <p:nvPr/>
        </p:nvPicPr>
        <p:blipFill>
          <a:blip r:embed="rId3"/>
          <a:stretch>
            <a:fillRect/>
          </a:stretch>
        </p:blipFill>
        <p:spPr>
          <a:xfrm>
            <a:off x="228600" y="1701239"/>
            <a:ext cx="7584607" cy="4633912"/>
          </a:xfrm>
          <a:prstGeom prst="rect">
            <a:avLst/>
          </a:prstGeom>
        </p:spPr>
      </p:pic>
      <p:sp>
        <p:nvSpPr>
          <p:cNvPr id="5" name="Content Placeholder 2"/>
          <p:cNvSpPr>
            <a:spLocks noGrp="1"/>
          </p:cNvSpPr>
          <p:nvPr>
            <p:ph idx="1"/>
          </p:nvPr>
        </p:nvSpPr>
        <p:spPr>
          <a:xfrm>
            <a:off x="7620000" y="1825625"/>
            <a:ext cx="3962400" cy="4509526"/>
          </a:xfrm>
        </p:spPr>
        <p:txBody>
          <a:bodyPr>
            <a:normAutofit/>
          </a:bodyPr>
          <a:lstStyle/>
          <a:p>
            <a:r>
              <a:rPr lang="en-CA"/>
              <a:t>One person reads the scenario</a:t>
            </a:r>
          </a:p>
          <a:p>
            <a:endParaRPr lang="en-CA"/>
          </a:p>
          <a:p>
            <a:r>
              <a:rPr lang="en-CA"/>
              <a:t>What role could implicit bias play in this behaviour?</a:t>
            </a:r>
          </a:p>
          <a:p>
            <a:endParaRPr lang="en-CA"/>
          </a:p>
          <a:p>
            <a:r>
              <a:rPr lang="en-CA"/>
              <a:t>What effect can this kind of bias have?</a:t>
            </a:r>
          </a:p>
        </p:txBody>
      </p:sp>
    </p:spTree>
    <p:extLst>
      <p:ext uri="{BB962C8B-B14F-4D97-AF65-F5344CB8AC3E}">
        <p14:creationId xmlns:p14="http://schemas.microsoft.com/office/powerpoint/2010/main" val="3809096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We All Thrive When We Feel a Sense of Fit</a:t>
            </a:r>
          </a:p>
        </p:txBody>
      </p:sp>
      <p:sp>
        <p:nvSpPr>
          <p:cNvPr id="4" name="TextBox 3"/>
          <p:cNvSpPr txBox="1"/>
          <p:nvPr/>
        </p:nvSpPr>
        <p:spPr>
          <a:xfrm>
            <a:off x="438675" y="5086290"/>
            <a:ext cx="3114955" cy="400110"/>
          </a:xfrm>
          <a:prstGeom prst="rect">
            <a:avLst/>
          </a:prstGeom>
          <a:noFill/>
        </p:spPr>
        <p:txBody>
          <a:bodyPr wrap="none" rtlCol="0">
            <a:spAutoFit/>
          </a:bodyPr>
          <a:lstStyle/>
          <a:p>
            <a:r>
              <a:rPr lang="en-US" sz="2000">
                <a:latin typeface="+mn-lt"/>
              </a:rPr>
              <a:t>Does the field fit who I am?</a:t>
            </a:r>
          </a:p>
        </p:txBody>
      </p:sp>
      <p:sp>
        <p:nvSpPr>
          <p:cNvPr id="6" name="TextBox 5"/>
          <p:cNvSpPr txBox="1"/>
          <p:nvPr/>
        </p:nvSpPr>
        <p:spPr>
          <a:xfrm>
            <a:off x="4725817" y="5086290"/>
            <a:ext cx="2869632" cy="400110"/>
          </a:xfrm>
          <a:prstGeom prst="rect">
            <a:avLst/>
          </a:prstGeom>
          <a:noFill/>
        </p:spPr>
        <p:txBody>
          <a:bodyPr wrap="none" rtlCol="0">
            <a:spAutoFit/>
          </a:bodyPr>
          <a:lstStyle/>
          <a:p>
            <a:r>
              <a:rPr lang="en-US" sz="2000">
                <a:latin typeface="+mn-lt"/>
              </a:rPr>
              <a:t>Does it support my goals?</a:t>
            </a:r>
          </a:p>
        </p:txBody>
      </p:sp>
      <p:sp>
        <p:nvSpPr>
          <p:cNvPr id="7" name="TextBox 6"/>
          <p:cNvSpPr txBox="1"/>
          <p:nvPr/>
        </p:nvSpPr>
        <p:spPr>
          <a:xfrm>
            <a:off x="8599712" y="5086290"/>
            <a:ext cx="3217163" cy="400110"/>
          </a:xfrm>
          <a:prstGeom prst="rect">
            <a:avLst/>
          </a:prstGeom>
          <a:noFill/>
        </p:spPr>
        <p:txBody>
          <a:bodyPr wrap="none" rtlCol="0">
            <a:spAutoFit/>
          </a:bodyPr>
          <a:lstStyle/>
          <a:p>
            <a:r>
              <a:rPr lang="en-US" sz="2000">
                <a:latin typeface="+mn-lt"/>
              </a:rPr>
              <a:t>Do people there respect me?</a:t>
            </a:r>
          </a:p>
        </p:txBody>
      </p:sp>
      <p:sp>
        <p:nvSpPr>
          <p:cNvPr id="11" name="TextBox 10"/>
          <p:cNvSpPr txBox="1"/>
          <p:nvPr/>
        </p:nvSpPr>
        <p:spPr>
          <a:xfrm>
            <a:off x="1190997" y="6519446"/>
            <a:ext cx="11017045" cy="338554"/>
          </a:xfrm>
          <a:prstGeom prst="rect">
            <a:avLst/>
          </a:prstGeom>
          <a:noFill/>
        </p:spPr>
        <p:txBody>
          <a:bodyPr wrap="square" rtlCol="0">
            <a:spAutoFit/>
          </a:bodyPr>
          <a:lstStyle/>
          <a:p>
            <a:pPr algn="r"/>
            <a:r>
              <a:rPr lang="en-US" sz="1600">
                <a:latin typeface="+mj-lt"/>
              </a:rPr>
              <a:t>Cheryan et al., 2009; Diekman et al., 2010; Logel et al., 2009; Schmader &amp; Sedikides, 2018</a:t>
            </a:r>
          </a:p>
        </p:txBody>
      </p:sp>
      <p:pic>
        <p:nvPicPr>
          <p:cNvPr id="12" name="Picture 11">
            <a:extLst>
              <a:ext uri="{FF2B5EF4-FFF2-40B4-BE49-F238E27FC236}">
                <a16:creationId xmlns:a16="http://schemas.microsoft.com/office/drawing/2014/main" id="{0582C809-D3D8-4195-A3BF-F242410E15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1422" y="2495427"/>
            <a:ext cx="3725632" cy="2484997"/>
          </a:xfrm>
          <a:prstGeom prst="rect">
            <a:avLst/>
          </a:prstGeom>
        </p:spPr>
      </p:pic>
      <p:pic>
        <p:nvPicPr>
          <p:cNvPr id="14" name="Picture 13">
            <a:extLst>
              <a:ext uri="{FF2B5EF4-FFF2-40B4-BE49-F238E27FC236}">
                <a16:creationId xmlns:a16="http://schemas.microsoft.com/office/drawing/2014/main" id="{385A8458-CC9C-48DE-A14B-1EFE043B1E96}"/>
              </a:ext>
            </a:extLst>
          </p:cNvPr>
          <p:cNvPicPr>
            <a:picLocks noChangeAspect="1"/>
          </p:cNvPicPr>
          <p:nvPr/>
        </p:nvPicPr>
        <p:blipFill rotWithShape="1">
          <a:blip r:embed="rId4">
            <a:extLst>
              <a:ext uri="{28A0092B-C50C-407E-A947-70E740481C1C}">
                <a14:useLocalDpi xmlns:a14="http://schemas.microsoft.com/office/drawing/2010/main" val="0"/>
              </a:ext>
            </a:extLst>
          </a:blip>
          <a:srcRect l="7821" r="7488"/>
          <a:stretch/>
        </p:blipFill>
        <p:spPr>
          <a:xfrm>
            <a:off x="243790" y="2495428"/>
            <a:ext cx="3725631" cy="2484996"/>
          </a:xfrm>
          <a:prstGeom prst="rect">
            <a:avLst/>
          </a:prstGeom>
        </p:spPr>
      </p:pic>
      <p:pic>
        <p:nvPicPr>
          <p:cNvPr id="16" name="Picture 15">
            <a:extLst>
              <a:ext uri="{FF2B5EF4-FFF2-40B4-BE49-F238E27FC236}">
                <a16:creationId xmlns:a16="http://schemas.microsoft.com/office/drawing/2014/main" id="{B458DCEE-E611-4FF4-B88D-E66921BEC9C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966"/>
          <a:stretch/>
        </p:blipFill>
        <p:spPr>
          <a:xfrm>
            <a:off x="8399055" y="2495427"/>
            <a:ext cx="3505105" cy="2484997"/>
          </a:xfrm>
          <a:prstGeom prst="rect">
            <a:avLst/>
          </a:prstGeom>
        </p:spPr>
      </p:pic>
    </p:spTree>
    <p:extLst>
      <p:ext uri="{BB962C8B-B14F-4D97-AF65-F5344CB8AC3E}">
        <p14:creationId xmlns:p14="http://schemas.microsoft.com/office/powerpoint/2010/main" val="33356514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C12B5-E032-FB49-844A-14FFF4DD9B89}"/>
              </a:ext>
            </a:extLst>
          </p:cNvPr>
          <p:cNvSpPr>
            <a:spLocks noGrp="1"/>
          </p:cNvSpPr>
          <p:nvPr>
            <p:ph type="title"/>
          </p:nvPr>
        </p:nvSpPr>
        <p:spPr>
          <a:xfrm>
            <a:off x="534194" y="365125"/>
            <a:ext cx="11123612" cy="1325563"/>
          </a:xfrm>
        </p:spPr>
        <p:txBody>
          <a:bodyPr>
            <a:normAutofit/>
          </a:bodyPr>
          <a:lstStyle/>
          <a:p>
            <a:pPr algn="ctr"/>
            <a:r>
              <a:rPr lang="en-US" sz="4000"/>
              <a:t>The Difference Between Diversity and Inclusion</a:t>
            </a:r>
          </a:p>
        </p:txBody>
      </p:sp>
      <p:sp>
        <p:nvSpPr>
          <p:cNvPr id="4" name="Text Placeholder 3">
            <a:extLst>
              <a:ext uri="{FF2B5EF4-FFF2-40B4-BE49-F238E27FC236}">
                <a16:creationId xmlns:a16="http://schemas.microsoft.com/office/drawing/2014/main" id="{400F5789-9438-834C-ABED-F7397B676EC4}"/>
              </a:ext>
            </a:extLst>
          </p:cNvPr>
          <p:cNvSpPr>
            <a:spLocks noGrp="1"/>
          </p:cNvSpPr>
          <p:nvPr>
            <p:ph type="body" idx="1"/>
          </p:nvPr>
        </p:nvSpPr>
        <p:spPr>
          <a:xfrm>
            <a:off x="876477" y="1578137"/>
            <a:ext cx="5157787" cy="528637"/>
          </a:xfrm>
        </p:spPr>
        <p:txBody>
          <a:bodyPr/>
          <a:lstStyle/>
          <a:p>
            <a:r>
              <a:rPr lang="en-US"/>
              <a:t>Diversity by Ending Formal Biases</a:t>
            </a:r>
          </a:p>
        </p:txBody>
      </p:sp>
      <p:sp>
        <p:nvSpPr>
          <p:cNvPr id="6" name="Text Placeholder 5">
            <a:extLst>
              <a:ext uri="{FF2B5EF4-FFF2-40B4-BE49-F238E27FC236}">
                <a16:creationId xmlns:a16="http://schemas.microsoft.com/office/drawing/2014/main" id="{B45D27B6-052B-D24C-BA7E-217B2C03AC68}"/>
              </a:ext>
            </a:extLst>
          </p:cNvPr>
          <p:cNvSpPr>
            <a:spLocks noGrp="1"/>
          </p:cNvSpPr>
          <p:nvPr>
            <p:ph type="body" sz="quarter" idx="3"/>
          </p:nvPr>
        </p:nvSpPr>
        <p:spPr>
          <a:xfrm>
            <a:off x="6172200" y="1273970"/>
            <a:ext cx="5183188" cy="823912"/>
          </a:xfrm>
        </p:spPr>
        <p:txBody>
          <a:bodyPr/>
          <a:lstStyle/>
          <a:p>
            <a:r>
              <a:rPr lang="en-US"/>
              <a:t>Lack Inclusion if Subtle Bias Persists</a:t>
            </a:r>
          </a:p>
        </p:txBody>
      </p:sp>
      <p:sp>
        <p:nvSpPr>
          <p:cNvPr id="7" name="Content Placeholder 6">
            <a:extLst>
              <a:ext uri="{FF2B5EF4-FFF2-40B4-BE49-F238E27FC236}">
                <a16:creationId xmlns:a16="http://schemas.microsoft.com/office/drawing/2014/main" id="{CF63FDF3-60CD-3F41-9B6C-A8DD4C9967E6}"/>
              </a:ext>
            </a:extLst>
          </p:cNvPr>
          <p:cNvSpPr>
            <a:spLocks noGrp="1"/>
          </p:cNvSpPr>
          <p:nvPr>
            <p:ph sz="quarter" idx="4"/>
          </p:nvPr>
        </p:nvSpPr>
        <p:spPr>
          <a:xfrm>
            <a:off x="6118718" y="2209800"/>
            <a:ext cx="5183188" cy="3684588"/>
          </a:xfrm>
        </p:spPr>
        <p:txBody>
          <a:bodyPr>
            <a:normAutofit/>
          </a:bodyPr>
          <a:lstStyle/>
          <a:p>
            <a:pPr marL="0" indent="0">
              <a:buNone/>
            </a:pPr>
            <a:r>
              <a:rPr lang="en-US" sz="2000" i="1"/>
              <a:t>Women feel they need to fit a masculine default</a:t>
            </a:r>
          </a:p>
        </p:txBody>
      </p:sp>
      <p:pic>
        <p:nvPicPr>
          <p:cNvPr id="9" name="Picture 8">
            <a:extLst>
              <a:ext uri="{FF2B5EF4-FFF2-40B4-BE49-F238E27FC236}">
                <a16:creationId xmlns:a16="http://schemas.microsoft.com/office/drawing/2014/main" id="{A325E1C6-B54F-E042-A270-56EE6641CAD5}"/>
              </a:ext>
            </a:extLst>
          </p:cNvPr>
          <p:cNvPicPr>
            <a:picLocks noChangeAspect="1"/>
          </p:cNvPicPr>
          <p:nvPr/>
        </p:nvPicPr>
        <p:blipFill rotWithShape="1">
          <a:blip r:embed="rId3">
            <a:extLst>
              <a:ext uri="{28A0092B-C50C-407E-A947-70E740481C1C}">
                <a14:useLocalDpi xmlns:a14="http://schemas.microsoft.com/office/drawing/2010/main" val="0"/>
              </a:ext>
            </a:extLst>
          </a:blip>
          <a:srcRect l="3624" r="58928"/>
          <a:stretch/>
        </p:blipFill>
        <p:spPr>
          <a:xfrm>
            <a:off x="564785" y="3140980"/>
            <a:ext cx="2362201" cy="3259820"/>
          </a:xfrm>
          <a:prstGeom prst="rect">
            <a:avLst/>
          </a:prstGeom>
        </p:spPr>
      </p:pic>
      <p:pic>
        <p:nvPicPr>
          <p:cNvPr id="11" name="Picture 10">
            <a:extLst>
              <a:ext uri="{FF2B5EF4-FFF2-40B4-BE49-F238E27FC236}">
                <a16:creationId xmlns:a16="http://schemas.microsoft.com/office/drawing/2014/main" id="{84C5FF64-588F-464D-822D-0F0CD9AFB95E}"/>
              </a:ext>
            </a:extLst>
          </p:cNvPr>
          <p:cNvPicPr>
            <a:picLocks noChangeAspect="1"/>
          </p:cNvPicPr>
          <p:nvPr/>
        </p:nvPicPr>
        <p:blipFill rotWithShape="1">
          <a:blip r:embed="rId4">
            <a:extLst>
              <a:ext uri="{28A0092B-C50C-407E-A947-70E740481C1C}">
                <a14:useLocalDpi xmlns:a14="http://schemas.microsoft.com/office/drawing/2010/main" val="0"/>
              </a:ext>
            </a:extLst>
          </a:blip>
          <a:srcRect r="61724"/>
          <a:stretch/>
        </p:blipFill>
        <p:spPr>
          <a:xfrm>
            <a:off x="6400800" y="2983089"/>
            <a:ext cx="2404245" cy="3538538"/>
          </a:xfrm>
          <a:prstGeom prst="rect">
            <a:avLst/>
          </a:prstGeom>
        </p:spPr>
      </p:pic>
      <p:pic>
        <p:nvPicPr>
          <p:cNvPr id="12" name="Picture 11">
            <a:extLst>
              <a:ext uri="{FF2B5EF4-FFF2-40B4-BE49-F238E27FC236}">
                <a16:creationId xmlns:a16="http://schemas.microsoft.com/office/drawing/2014/main" id="{FA7681F1-8A5B-5D42-B5C8-391CC6483B86}"/>
              </a:ext>
            </a:extLst>
          </p:cNvPr>
          <p:cNvPicPr>
            <a:picLocks noChangeAspect="1"/>
          </p:cNvPicPr>
          <p:nvPr/>
        </p:nvPicPr>
        <p:blipFill rotWithShape="1">
          <a:blip r:embed="rId3">
            <a:extLst>
              <a:ext uri="{28A0092B-C50C-407E-A947-70E740481C1C}">
                <a14:useLocalDpi xmlns:a14="http://schemas.microsoft.com/office/drawing/2010/main" val="0"/>
              </a:ext>
            </a:extLst>
          </a:blip>
          <a:srcRect l="54278" t="-173" r="3984" b="173"/>
          <a:stretch/>
        </p:blipFill>
        <p:spPr>
          <a:xfrm>
            <a:off x="3048000" y="3140980"/>
            <a:ext cx="2632846" cy="3259820"/>
          </a:xfrm>
          <a:prstGeom prst="rect">
            <a:avLst/>
          </a:prstGeom>
        </p:spPr>
      </p:pic>
      <p:pic>
        <p:nvPicPr>
          <p:cNvPr id="13" name="Picture 12">
            <a:extLst>
              <a:ext uri="{FF2B5EF4-FFF2-40B4-BE49-F238E27FC236}">
                <a16:creationId xmlns:a16="http://schemas.microsoft.com/office/drawing/2014/main" id="{D4274D46-3D34-DF46-B2F1-91DAF9197A8A}"/>
              </a:ext>
            </a:extLst>
          </p:cNvPr>
          <p:cNvPicPr>
            <a:picLocks noChangeAspect="1"/>
          </p:cNvPicPr>
          <p:nvPr/>
        </p:nvPicPr>
        <p:blipFill rotWithShape="1">
          <a:blip r:embed="rId4">
            <a:extLst>
              <a:ext uri="{28A0092B-C50C-407E-A947-70E740481C1C}">
                <a14:useLocalDpi xmlns:a14="http://schemas.microsoft.com/office/drawing/2010/main" val="0"/>
              </a:ext>
            </a:extLst>
          </a:blip>
          <a:srcRect l="57370" t="-319" r="6590" b="319"/>
          <a:stretch/>
        </p:blipFill>
        <p:spPr>
          <a:xfrm>
            <a:off x="8979670" y="2971800"/>
            <a:ext cx="2263775" cy="3538538"/>
          </a:xfrm>
          <a:prstGeom prst="rect">
            <a:avLst/>
          </a:prstGeom>
        </p:spPr>
      </p:pic>
      <p:sp>
        <p:nvSpPr>
          <p:cNvPr id="14" name="Rectangle 35">
            <a:extLst>
              <a:ext uri="{FF2B5EF4-FFF2-40B4-BE49-F238E27FC236}">
                <a16:creationId xmlns:a16="http://schemas.microsoft.com/office/drawing/2014/main" id="{2CA80433-5F96-0846-9E1B-B7F5CFC3D709}"/>
              </a:ext>
            </a:extLst>
          </p:cNvPr>
          <p:cNvSpPr>
            <a:spLocks noChangeArrowheads="1"/>
          </p:cNvSpPr>
          <p:nvPr/>
        </p:nvSpPr>
        <p:spPr bwMode="auto">
          <a:xfrm>
            <a:off x="9905798" y="6510338"/>
            <a:ext cx="2286202" cy="339196"/>
          </a:xfrm>
          <a:prstGeom prst="rect">
            <a:avLst/>
          </a:prstGeom>
          <a:noFill/>
          <a:ln w="9525">
            <a:noFill/>
            <a:miter lim="800000"/>
            <a:headEnd/>
            <a:tailEnd/>
          </a:ln>
          <a:effectLst/>
        </p:spPr>
        <p:txBody>
          <a:bodyPr wrap="none" lIns="92075" tIns="46038" rIns="92075" bIns="46038">
            <a:spAutoFit/>
          </a:bodyPr>
          <a:lstStyle/>
          <a:p>
            <a:pPr algn="r" eaLnBrk="0" hangingPunct="0">
              <a:defRPr/>
            </a:pPr>
            <a:r>
              <a:rPr lang="en-US" sz="1600" err="1">
                <a:latin typeface="+mj-lt"/>
              </a:rPr>
              <a:t>Cheryan</a:t>
            </a:r>
            <a:r>
              <a:rPr lang="en-US" sz="1600">
                <a:latin typeface="+mj-lt"/>
              </a:rPr>
              <a:t> &amp; Markus, 2019</a:t>
            </a:r>
          </a:p>
        </p:txBody>
      </p:sp>
      <p:sp>
        <p:nvSpPr>
          <p:cNvPr id="15" name="Multiply 14">
            <a:extLst>
              <a:ext uri="{FF2B5EF4-FFF2-40B4-BE49-F238E27FC236}">
                <a16:creationId xmlns:a16="http://schemas.microsoft.com/office/drawing/2014/main" id="{257E5F4D-CD15-B848-89E2-C4CC3138C59C}"/>
              </a:ext>
            </a:extLst>
          </p:cNvPr>
          <p:cNvSpPr>
            <a:spLocks noChangeAspect="1"/>
          </p:cNvSpPr>
          <p:nvPr/>
        </p:nvSpPr>
        <p:spPr>
          <a:xfrm>
            <a:off x="90664" y="1518495"/>
            <a:ext cx="6172200" cy="6445148"/>
          </a:xfrm>
          <a:prstGeom prst="mathMultiply">
            <a:avLst>
              <a:gd name="adj1" fmla="val 35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773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7" grpId="0" build="p"/>
      <p:bldP spid="1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CA"/>
              <a:t>Social Identity Threat</a:t>
            </a:r>
            <a:endParaRPr lang="en-US"/>
          </a:p>
        </p:txBody>
      </p:sp>
      <p:sp>
        <p:nvSpPr>
          <p:cNvPr id="94210" name="Line 2"/>
          <p:cNvSpPr>
            <a:spLocks noChangeShapeType="1"/>
          </p:cNvSpPr>
          <p:nvPr/>
        </p:nvSpPr>
        <p:spPr bwMode="auto">
          <a:xfrm>
            <a:off x="3762226" y="4188413"/>
            <a:ext cx="4114800" cy="0"/>
          </a:xfrm>
          <a:prstGeom prst="line">
            <a:avLst/>
          </a:prstGeom>
          <a:noFill/>
          <a:ln w="57150">
            <a:solidFill>
              <a:schemeClr val="tx1"/>
            </a:solidFill>
            <a:round/>
            <a:headEnd/>
            <a:tailEnd type="triangle" w="med" len="med"/>
          </a:ln>
        </p:spPr>
        <p:txBody>
          <a:bodyPr/>
          <a:lstStyle/>
          <a:p>
            <a:endParaRPr lang="en-US"/>
          </a:p>
        </p:txBody>
      </p:sp>
      <p:pic>
        <p:nvPicPr>
          <p:cNvPr id="94211" name="Picture 6"/>
          <p:cNvPicPr>
            <a:picLocks noChangeAspect="1" noChangeArrowheads="1"/>
          </p:cNvPicPr>
          <p:nvPr/>
        </p:nvPicPr>
        <p:blipFill>
          <a:blip r:embed="rId3"/>
          <a:srcRect/>
          <a:stretch>
            <a:fillRect/>
          </a:stretch>
        </p:blipFill>
        <p:spPr bwMode="auto">
          <a:xfrm>
            <a:off x="8004348" y="3097670"/>
            <a:ext cx="2293404" cy="2017755"/>
          </a:xfrm>
          <a:prstGeom prst="roundRect">
            <a:avLst>
              <a:gd name="adj" fmla="val 8594"/>
            </a:avLst>
          </a:prstGeom>
          <a:solidFill>
            <a:srgbClr val="FFFFFF">
              <a:shade val="85000"/>
            </a:srgbClr>
          </a:solidFill>
          <a:ln>
            <a:noFill/>
          </a:ln>
          <a:effectLst/>
        </p:spPr>
      </p:pic>
      <p:sp>
        <p:nvSpPr>
          <p:cNvPr id="94212" name="Text Box 10"/>
          <p:cNvSpPr txBox="1">
            <a:spLocks noChangeArrowheads="1"/>
          </p:cNvSpPr>
          <p:nvPr/>
        </p:nvSpPr>
        <p:spPr bwMode="auto">
          <a:xfrm>
            <a:off x="7854752" y="2670076"/>
            <a:ext cx="2907591" cy="400110"/>
          </a:xfrm>
          <a:prstGeom prst="rect">
            <a:avLst/>
          </a:prstGeom>
          <a:noFill/>
          <a:ln w="9525">
            <a:noFill/>
            <a:miter lim="800000"/>
            <a:headEnd/>
            <a:tailEnd/>
          </a:ln>
        </p:spPr>
        <p:txBody>
          <a:bodyPr wrap="none">
            <a:spAutoFit/>
          </a:bodyPr>
          <a:lstStyle/>
          <a:p>
            <a:pPr eaLnBrk="0" hangingPunct="0"/>
            <a:r>
              <a:rPr lang="en-US" sz="2000">
                <a:latin typeface="+mn-lt"/>
              </a:rPr>
              <a:t>Poorer Math Performance</a:t>
            </a:r>
          </a:p>
        </p:txBody>
      </p:sp>
      <p:pic>
        <p:nvPicPr>
          <p:cNvPr id="94213" name="Picture 3"/>
          <p:cNvPicPr>
            <a:picLocks noChangeAspect="1" noChangeArrowheads="1"/>
          </p:cNvPicPr>
          <p:nvPr/>
        </p:nvPicPr>
        <p:blipFill>
          <a:blip r:embed="rId4"/>
          <a:srcRect/>
          <a:stretch>
            <a:fillRect/>
          </a:stretch>
        </p:blipFill>
        <p:spPr bwMode="auto">
          <a:xfrm>
            <a:off x="1981200" y="3122408"/>
            <a:ext cx="2780667" cy="1896616"/>
          </a:xfrm>
          <a:prstGeom prst="roundRect">
            <a:avLst>
              <a:gd name="adj" fmla="val 8594"/>
            </a:avLst>
          </a:prstGeom>
          <a:solidFill>
            <a:srgbClr val="FFFFFF">
              <a:shade val="85000"/>
            </a:srgbClr>
          </a:solidFill>
          <a:ln>
            <a:noFill/>
          </a:ln>
          <a:effectLst/>
        </p:spPr>
      </p:pic>
      <p:sp>
        <p:nvSpPr>
          <p:cNvPr id="8" name="Text Box 10"/>
          <p:cNvSpPr txBox="1">
            <a:spLocks noChangeArrowheads="1"/>
          </p:cNvSpPr>
          <p:nvPr/>
        </p:nvSpPr>
        <p:spPr bwMode="auto">
          <a:xfrm>
            <a:off x="1981200" y="2682512"/>
            <a:ext cx="2699265" cy="400110"/>
          </a:xfrm>
          <a:prstGeom prst="rect">
            <a:avLst/>
          </a:prstGeom>
          <a:noFill/>
          <a:ln w="9525">
            <a:noFill/>
            <a:miter lim="800000"/>
            <a:headEnd/>
            <a:tailEnd/>
          </a:ln>
        </p:spPr>
        <p:txBody>
          <a:bodyPr wrap="none">
            <a:spAutoFit/>
          </a:bodyPr>
          <a:lstStyle/>
          <a:p>
            <a:pPr eaLnBrk="0" hangingPunct="0"/>
            <a:r>
              <a:rPr lang="en-US" sz="2000">
                <a:latin typeface="+mn-lt"/>
              </a:rPr>
              <a:t>Male-dominated setting</a:t>
            </a:r>
          </a:p>
        </p:txBody>
      </p:sp>
      <p:sp>
        <p:nvSpPr>
          <p:cNvPr id="2" name="TextBox 1"/>
          <p:cNvSpPr txBox="1"/>
          <p:nvPr/>
        </p:nvSpPr>
        <p:spPr>
          <a:xfrm>
            <a:off x="1828800" y="6452377"/>
            <a:ext cx="9982200" cy="338554"/>
          </a:xfrm>
          <a:prstGeom prst="rect">
            <a:avLst/>
          </a:prstGeom>
          <a:noFill/>
        </p:spPr>
        <p:txBody>
          <a:bodyPr wrap="square" rtlCol="0">
            <a:spAutoFit/>
          </a:bodyPr>
          <a:lstStyle/>
          <a:p>
            <a:pPr algn="r"/>
            <a:r>
              <a:rPr lang="en-US" sz="1600">
                <a:latin typeface="+mj-lt"/>
              </a:rPr>
              <a:t>Schmader, Johns, &amp; Forbes, 2008; Spencer, Logel, &amp; Davies, 2016; Steele &amp; Aronson, 1995; Walton &amp; Spencer, 2009 </a:t>
            </a:r>
            <a:endParaRPr lang="en-CA" sz="1600">
              <a:latin typeface="+mj-lt"/>
            </a:endParaRPr>
          </a:p>
        </p:txBody>
      </p:sp>
      <p:sp>
        <p:nvSpPr>
          <p:cNvPr id="5" name="Content Placeholder 4">
            <a:extLst>
              <a:ext uri="{FF2B5EF4-FFF2-40B4-BE49-F238E27FC236}">
                <a16:creationId xmlns:a16="http://schemas.microsoft.com/office/drawing/2014/main" id="{0C9DADFB-CBE7-0948-B17D-E36CB00C20BA}"/>
              </a:ext>
            </a:extLst>
          </p:cNvPr>
          <p:cNvSpPr>
            <a:spLocks noGrp="1"/>
          </p:cNvSpPr>
          <p:nvPr>
            <p:ph idx="1"/>
          </p:nvPr>
        </p:nvSpPr>
        <p:spPr>
          <a:xfrm>
            <a:off x="841717" y="1608847"/>
            <a:ext cx="10515600" cy="895854"/>
          </a:xfrm>
        </p:spPr>
        <p:txBody>
          <a:bodyPr/>
          <a:lstStyle/>
          <a:p>
            <a:pPr marL="0" indent="0">
              <a:buNone/>
            </a:pPr>
            <a:r>
              <a:rPr lang="en-US"/>
              <a:t>Situations can trigger concerns that one might be evaluated on the basis of a devalued identity</a:t>
            </a:r>
          </a:p>
        </p:txBody>
      </p:sp>
      <p:sp>
        <p:nvSpPr>
          <p:cNvPr id="10" name="Content Placeholder 4">
            <a:extLst>
              <a:ext uri="{FF2B5EF4-FFF2-40B4-BE49-F238E27FC236}">
                <a16:creationId xmlns:a16="http://schemas.microsoft.com/office/drawing/2014/main" id="{0C9DADFB-CBE7-0948-B17D-E36CB00C20BA}"/>
              </a:ext>
            </a:extLst>
          </p:cNvPr>
          <p:cNvSpPr txBox="1">
            <a:spLocks/>
          </p:cNvSpPr>
          <p:nvPr/>
        </p:nvSpPr>
        <p:spPr>
          <a:xfrm>
            <a:off x="819150" y="5306640"/>
            <a:ext cx="10515600" cy="92701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a:t>Social identity threat can mask a person’s true ability, </a:t>
            </a:r>
          </a:p>
          <a:p>
            <a:pPr marL="0" indent="0" fontAlgn="auto">
              <a:spcAft>
                <a:spcPts val="0"/>
              </a:spcAft>
              <a:buFont typeface="Arial" panose="020B0604020202020204" pitchFamily="34" charset="0"/>
              <a:buNone/>
            </a:pPr>
            <a:r>
              <a:rPr lang="en-US"/>
              <a:t>                  performance is enhanced in psychologically safe settings</a:t>
            </a:r>
          </a:p>
        </p:txBody>
      </p:sp>
    </p:spTree>
    <p:extLst>
      <p:ext uri="{BB962C8B-B14F-4D97-AF65-F5344CB8AC3E}">
        <p14:creationId xmlns:p14="http://schemas.microsoft.com/office/powerpoint/2010/main" val="140078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2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42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42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42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nimBg="1"/>
      <p:bldP spid="94212" grpId="0"/>
      <p:bldP spid="8"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The Paradox of Meritocracy</a:t>
            </a:r>
          </a:p>
        </p:txBody>
      </p:sp>
      <p:sp>
        <p:nvSpPr>
          <p:cNvPr id="4" name="Content Placeholder 3"/>
          <p:cNvSpPr>
            <a:spLocks noGrp="1"/>
          </p:cNvSpPr>
          <p:nvPr>
            <p:ph sz="half" idx="2"/>
          </p:nvPr>
        </p:nvSpPr>
        <p:spPr>
          <a:xfrm>
            <a:off x="5334000" y="1825625"/>
            <a:ext cx="6400800" cy="4351338"/>
          </a:xfrm>
        </p:spPr>
        <p:txBody>
          <a:bodyPr/>
          <a:lstStyle/>
          <a:p>
            <a:r>
              <a:rPr lang="en-US"/>
              <a:t>Efforts to increase representation is not at odds with merit when biases exist</a:t>
            </a:r>
          </a:p>
          <a:p>
            <a:endParaRPr lang="en-US"/>
          </a:p>
          <a:p>
            <a:r>
              <a:rPr lang="en-US"/>
              <a:t>Evaluations are not completely objective</a:t>
            </a:r>
          </a:p>
          <a:p>
            <a:endParaRPr lang="en-US"/>
          </a:p>
          <a:p>
            <a:r>
              <a:rPr lang="en-US"/>
              <a:t>A focus on ‘rewarding the best’ can lead to greater bias</a:t>
            </a:r>
          </a:p>
          <a:p>
            <a:endParaRPr lang="en-US"/>
          </a:p>
          <a:p>
            <a:endParaRPr lang="en-US"/>
          </a:p>
        </p:txBody>
      </p:sp>
      <p:sp>
        <p:nvSpPr>
          <p:cNvPr id="7" name="Oval Callout 6"/>
          <p:cNvSpPr/>
          <p:nvPr/>
        </p:nvSpPr>
        <p:spPr>
          <a:xfrm>
            <a:off x="609600" y="1905000"/>
            <a:ext cx="4572000" cy="3581400"/>
          </a:xfrm>
          <a:prstGeom prst="wedgeEllipseCallout">
            <a:avLst>
              <a:gd name="adj1" fmla="val -49936"/>
              <a:gd name="adj2" fmla="val 69253"/>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a:t>“But shouldn’t we just hire the best person?”</a:t>
            </a:r>
          </a:p>
        </p:txBody>
      </p:sp>
      <p:sp>
        <p:nvSpPr>
          <p:cNvPr id="8" name="TextBox 7"/>
          <p:cNvSpPr txBox="1"/>
          <p:nvPr/>
        </p:nvSpPr>
        <p:spPr>
          <a:xfrm>
            <a:off x="4449226" y="6519446"/>
            <a:ext cx="7742774" cy="338554"/>
          </a:xfrm>
          <a:prstGeom prst="rect">
            <a:avLst/>
          </a:prstGeom>
          <a:noFill/>
        </p:spPr>
        <p:txBody>
          <a:bodyPr wrap="square" rtlCol="0">
            <a:spAutoFit/>
          </a:bodyPr>
          <a:lstStyle/>
          <a:p>
            <a:pPr algn="r"/>
            <a:r>
              <a:rPr lang="en-US" sz="1600" err="1">
                <a:latin typeface="+mj-lt"/>
              </a:rPr>
              <a:t>Castilla</a:t>
            </a:r>
            <a:r>
              <a:rPr lang="en-US" sz="1600">
                <a:latin typeface="+mj-lt"/>
              </a:rPr>
              <a:t>, 2008; </a:t>
            </a:r>
            <a:r>
              <a:rPr lang="en-US" sz="1600" b="1" err="1">
                <a:latin typeface="+mj-lt"/>
              </a:rPr>
              <a:t>Castilla</a:t>
            </a:r>
            <a:r>
              <a:rPr lang="en-US" sz="1600" b="1">
                <a:latin typeface="+mj-lt"/>
              </a:rPr>
              <a:t> &amp; </a:t>
            </a:r>
            <a:r>
              <a:rPr lang="en-US" sz="1600" b="1" err="1">
                <a:latin typeface="+mj-lt"/>
              </a:rPr>
              <a:t>Benard</a:t>
            </a:r>
            <a:r>
              <a:rPr lang="en-US" sz="1600" b="1">
                <a:latin typeface="+mj-lt"/>
              </a:rPr>
              <a:t>, 2010</a:t>
            </a:r>
            <a:r>
              <a:rPr lang="en-US" sz="1600">
                <a:latin typeface="+mj-lt"/>
              </a:rPr>
              <a:t>; Crosby et al., 2003; Uhlmann &amp; Cohen, 2007 </a:t>
            </a:r>
            <a:endParaRPr lang="en-CA" sz="1600">
              <a:latin typeface="+mj-lt"/>
            </a:endParaRPr>
          </a:p>
        </p:txBody>
      </p:sp>
    </p:spTree>
    <p:extLst>
      <p:ext uri="{BB962C8B-B14F-4D97-AF65-F5344CB8AC3E}">
        <p14:creationId xmlns:p14="http://schemas.microsoft.com/office/powerpoint/2010/main" val="401755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The Paradox of Meritocracy</a:t>
            </a:r>
          </a:p>
        </p:txBody>
      </p:sp>
      <p:sp>
        <p:nvSpPr>
          <p:cNvPr id="7" name="Oval Callout 6"/>
          <p:cNvSpPr/>
          <p:nvPr/>
        </p:nvSpPr>
        <p:spPr>
          <a:xfrm>
            <a:off x="609600" y="1905000"/>
            <a:ext cx="4572000" cy="3581400"/>
          </a:xfrm>
          <a:prstGeom prst="wedgeEllipseCallout">
            <a:avLst>
              <a:gd name="adj1" fmla="val -49936"/>
              <a:gd name="adj2" fmla="val 69253"/>
            </a:avLst>
          </a:prstGeom>
          <a:solidFill>
            <a:srgbClr val="1C47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a:t>“But shouldn’t we just hire the best person?”</a:t>
            </a:r>
          </a:p>
        </p:txBody>
      </p:sp>
      <p:sp>
        <p:nvSpPr>
          <p:cNvPr id="8" name="TextBox 7"/>
          <p:cNvSpPr txBox="1"/>
          <p:nvPr/>
        </p:nvSpPr>
        <p:spPr>
          <a:xfrm>
            <a:off x="4449226" y="6519446"/>
            <a:ext cx="7742774" cy="338554"/>
          </a:xfrm>
          <a:prstGeom prst="rect">
            <a:avLst/>
          </a:prstGeom>
          <a:noFill/>
        </p:spPr>
        <p:txBody>
          <a:bodyPr wrap="square" rtlCol="0">
            <a:spAutoFit/>
          </a:bodyPr>
          <a:lstStyle/>
          <a:p>
            <a:pPr algn="r"/>
            <a:r>
              <a:rPr lang="en-US" sz="1600" err="1">
                <a:latin typeface="+mj-lt"/>
              </a:rPr>
              <a:t>Castilla</a:t>
            </a:r>
            <a:r>
              <a:rPr lang="en-US" sz="1600">
                <a:latin typeface="+mj-lt"/>
              </a:rPr>
              <a:t>, 2008; </a:t>
            </a:r>
            <a:r>
              <a:rPr lang="en-US" sz="1600" b="1" err="1">
                <a:latin typeface="+mj-lt"/>
              </a:rPr>
              <a:t>Castilla</a:t>
            </a:r>
            <a:r>
              <a:rPr lang="en-US" sz="1600" b="1">
                <a:latin typeface="+mj-lt"/>
              </a:rPr>
              <a:t> &amp; </a:t>
            </a:r>
            <a:r>
              <a:rPr lang="en-US" sz="1600" b="1" err="1">
                <a:latin typeface="+mj-lt"/>
              </a:rPr>
              <a:t>Benard</a:t>
            </a:r>
            <a:r>
              <a:rPr lang="en-US" sz="1600" b="1">
                <a:latin typeface="+mj-lt"/>
              </a:rPr>
              <a:t>, 2010</a:t>
            </a:r>
            <a:r>
              <a:rPr lang="en-US" sz="1600">
                <a:latin typeface="+mj-lt"/>
              </a:rPr>
              <a:t>; Crosby et al., 2003; Uhlmann &amp; Cohen, 2007 </a:t>
            </a:r>
            <a:endParaRPr lang="en-CA" sz="1600">
              <a:latin typeface="+mj-lt"/>
            </a:endParaRPr>
          </a:p>
        </p:txBody>
      </p:sp>
      <p:graphicFrame>
        <p:nvGraphicFramePr>
          <p:cNvPr id="9" name="Chart 8">
            <a:extLst>
              <a:ext uri="{FF2B5EF4-FFF2-40B4-BE49-F238E27FC236}">
                <a16:creationId xmlns:a16="http://schemas.microsoft.com/office/drawing/2014/main" id="{EA41D9F2-0949-494F-B9B4-FE57D6AA7DAB}"/>
              </a:ext>
            </a:extLst>
          </p:cNvPr>
          <p:cNvGraphicFramePr/>
          <p:nvPr>
            <p:extLst>
              <p:ext uri="{D42A27DB-BD31-4B8C-83A1-F6EECF244321}">
                <p14:modId xmlns:p14="http://schemas.microsoft.com/office/powerpoint/2010/main" val="4060473364"/>
              </p:ext>
            </p:extLst>
          </p:nvPr>
        </p:nvGraphicFramePr>
        <p:xfrm>
          <a:off x="5410200" y="1791117"/>
          <a:ext cx="6286502" cy="4609683"/>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1205A331-DE3D-884A-A13A-5898C52AA5C7}"/>
              </a:ext>
            </a:extLst>
          </p:cNvPr>
          <p:cNvPicPr>
            <a:picLocks noChangeAspect="1"/>
          </p:cNvPicPr>
          <p:nvPr/>
        </p:nvPicPr>
        <p:blipFill>
          <a:blip r:embed="rId4"/>
          <a:stretch>
            <a:fillRect/>
          </a:stretch>
        </p:blipFill>
        <p:spPr>
          <a:xfrm>
            <a:off x="10504245" y="2133600"/>
            <a:ext cx="1421057" cy="801234"/>
          </a:xfrm>
          <a:prstGeom prst="rect">
            <a:avLst/>
          </a:prstGeom>
        </p:spPr>
      </p:pic>
    </p:spTree>
    <p:extLst>
      <p:ext uri="{BB962C8B-B14F-4D97-AF65-F5344CB8AC3E}">
        <p14:creationId xmlns:p14="http://schemas.microsoft.com/office/powerpoint/2010/main" val="21682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graphicEl>
                                              <a:chart seriesIdx="-4" categoryIdx="0" bldStep="category"/>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graphicEl>
                                              <a:chart seriesIdx="-4" categoryIdx="1" bldStep="category"/>
                                            </p:graphic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Graphic spid="9" grpId="0">
        <p:bldSub>
          <a:bldChart bld="category"/>
        </p:bldSub>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a:t>Benefits of Working in a </a:t>
            </a:r>
            <a:br>
              <a:rPr lang="en-US"/>
            </a:br>
            <a:r>
              <a:rPr lang="en-US"/>
              <a:t>Gender-Inclusive Culture</a:t>
            </a:r>
          </a:p>
        </p:txBody>
      </p:sp>
      <p:sp>
        <p:nvSpPr>
          <p:cNvPr id="5" name="TextBox 4">
            <a:extLst>
              <a:ext uri="{FF2B5EF4-FFF2-40B4-BE49-F238E27FC236}">
                <a16:creationId xmlns:a16="http://schemas.microsoft.com/office/drawing/2014/main" id="{16FC48CB-51E9-6647-B1C8-22FC8DD8699D}"/>
              </a:ext>
            </a:extLst>
          </p:cNvPr>
          <p:cNvSpPr txBox="1"/>
          <p:nvPr/>
        </p:nvSpPr>
        <p:spPr>
          <a:xfrm>
            <a:off x="8985931" y="6519446"/>
            <a:ext cx="3206069" cy="338554"/>
          </a:xfrm>
          <a:prstGeom prst="rect">
            <a:avLst/>
          </a:prstGeom>
          <a:noFill/>
        </p:spPr>
        <p:txBody>
          <a:bodyPr wrap="none" rtlCol="0">
            <a:spAutoFit/>
          </a:bodyPr>
          <a:lstStyle/>
          <a:p>
            <a:pPr marL="0" lvl="1" algn="r"/>
            <a:r>
              <a:rPr lang="en-US" sz="1600">
                <a:latin typeface="+mj-lt"/>
              </a:rPr>
              <a:t>RISE Workplace Culture Survey, 2018</a:t>
            </a:r>
          </a:p>
        </p:txBody>
      </p:sp>
      <p:pic>
        <p:nvPicPr>
          <p:cNvPr id="8" name="Picture 7">
            <a:extLst>
              <a:ext uri="{FF2B5EF4-FFF2-40B4-BE49-F238E27FC236}">
                <a16:creationId xmlns:a16="http://schemas.microsoft.com/office/drawing/2014/main" id="{60084436-391B-754B-A35C-DE549E027977}"/>
              </a:ext>
            </a:extLst>
          </p:cNvPr>
          <p:cNvPicPr>
            <a:picLocks noChangeAspect="1"/>
          </p:cNvPicPr>
          <p:nvPr/>
        </p:nvPicPr>
        <p:blipFill>
          <a:blip r:embed="rId3"/>
          <a:stretch>
            <a:fillRect/>
          </a:stretch>
        </p:blipFill>
        <p:spPr>
          <a:xfrm>
            <a:off x="838200" y="2057400"/>
            <a:ext cx="5105400" cy="4462699"/>
          </a:xfrm>
          <a:prstGeom prst="rect">
            <a:avLst/>
          </a:prstGeom>
        </p:spPr>
      </p:pic>
      <p:pic>
        <p:nvPicPr>
          <p:cNvPr id="10" name="Picture 9">
            <a:extLst>
              <a:ext uri="{FF2B5EF4-FFF2-40B4-BE49-F238E27FC236}">
                <a16:creationId xmlns:a16="http://schemas.microsoft.com/office/drawing/2014/main" id="{23FDA940-099B-2E47-BDEA-3D30A5CEE8E4}"/>
              </a:ext>
            </a:extLst>
          </p:cNvPr>
          <p:cNvPicPr>
            <a:picLocks noChangeAspect="1"/>
          </p:cNvPicPr>
          <p:nvPr/>
        </p:nvPicPr>
        <p:blipFill>
          <a:blip r:embed="rId4"/>
          <a:stretch>
            <a:fillRect/>
          </a:stretch>
        </p:blipFill>
        <p:spPr>
          <a:xfrm>
            <a:off x="6248400" y="2133600"/>
            <a:ext cx="4958862" cy="4343400"/>
          </a:xfrm>
          <a:prstGeom prst="rect">
            <a:avLst/>
          </a:prstGeom>
        </p:spPr>
      </p:pic>
      <p:pic>
        <p:nvPicPr>
          <p:cNvPr id="11" name="Picture 10">
            <a:extLst>
              <a:ext uri="{FF2B5EF4-FFF2-40B4-BE49-F238E27FC236}">
                <a16:creationId xmlns:a16="http://schemas.microsoft.com/office/drawing/2014/main" id="{0105350B-E354-D64E-9BB8-B25B37C92112}"/>
              </a:ext>
            </a:extLst>
          </p:cNvPr>
          <p:cNvPicPr>
            <a:picLocks noChangeAspect="1"/>
          </p:cNvPicPr>
          <p:nvPr/>
        </p:nvPicPr>
        <p:blipFill>
          <a:blip r:embed="rId5"/>
          <a:stretch>
            <a:fillRect/>
          </a:stretch>
        </p:blipFill>
        <p:spPr>
          <a:xfrm>
            <a:off x="9525000" y="4800600"/>
            <a:ext cx="1581150" cy="891499"/>
          </a:xfrm>
          <a:prstGeom prst="rect">
            <a:avLst/>
          </a:prstGeom>
        </p:spPr>
      </p:pic>
      <p:pic>
        <p:nvPicPr>
          <p:cNvPr id="7" name="Picture 6">
            <a:extLst>
              <a:ext uri="{FF2B5EF4-FFF2-40B4-BE49-F238E27FC236}">
                <a16:creationId xmlns:a16="http://schemas.microsoft.com/office/drawing/2014/main" id="{0105350B-E354-D64E-9BB8-B25B37C92112}"/>
              </a:ext>
            </a:extLst>
          </p:cNvPr>
          <p:cNvPicPr>
            <a:picLocks noChangeAspect="1"/>
          </p:cNvPicPr>
          <p:nvPr/>
        </p:nvPicPr>
        <p:blipFill>
          <a:blip r:embed="rId5"/>
          <a:stretch>
            <a:fillRect/>
          </a:stretch>
        </p:blipFill>
        <p:spPr>
          <a:xfrm>
            <a:off x="4114800" y="2209800"/>
            <a:ext cx="1581150" cy="891499"/>
          </a:xfrm>
          <a:prstGeom prst="rect">
            <a:avLst/>
          </a:prstGeom>
        </p:spPr>
      </p:pic>
    </p:spTree>
    <p:extLst>
      <p:ext uri="{BB962C8B-B14F-4D97-AF65-F5344CB8AC3E}">
        <p14:creationId xmlns:p14="http://schemas.microsoft.com/office/powerpoint/2010/main" val="328755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6881" r="4159"/>
          <a:stretch/>
        </p:blipFill>
        <p:spPr>
          <a:xfrm>
            <a:off x="3962400" y="228600"/>
            <a:ext cx="7960376" cy="5156200"/>
          </a:xfrm>
          <a:prstGeom prst="rect">
            <a:avLst/>
          </a:prstGeom>
        </p:spPr>
      </p:pic>
      <p:sp>
        <p:nvSpPr>
          <p:cNvPr id="5" name="Rectangle 3"/>
          <p:cNvSpPr>
            <a:spLocks noGrp="1" noChangeArrowheads="1"/>
          </p:cNvSpPr>
          <p:nvPr>
            <p:ph idx="1"/>
          </p:nvPr>
        </p:nvSpPr>
        <p:spPr>
          <a:xfrm>
            <a:off x="304800" y="2616200"/>
            <a:ext cx="10515600" cy="4351338"/>
          </a:xfrm>
        </p:spPr>
        <p:txBody>
          <a:bodyPr rtlCol="0">
            <a:normAutofit/>
          </a:bodyPr>
          <a:lstStyle/>
          <a:p>
            <a:pPr marL="274320" indent="-274320">
              <a:defRPr/>
            </a:pPr>
            <a:r>
              <a:rPr lang="en-US"/>
              <a:t>We all value innovative problem-solving</a:t>
            </a:r>
          </a:p>
          <a:p>
            <a:pPr marL="274320" indent="-274320">
              <a:defRPr/>
            </a:pPr>
            <a:r>
              <a:rPr lang="en-US" sz="2800"/>
              <a:t>Diverse teams can be more highly innovative</a:t>
            </a:r>
          </a:p>
          <a:p>
            <a:pPr marL="274320" indent="-274320">
              <a:defRPr/>
            </a:pPr>
            <a:r>
              <a:rPr lang="en-US"/>
              <a:t>I</a:t>
            </a:r>
            <a:r>
              <a:rPr lang="en-US" sz="2800"/>
              <a:t>mplicit biases can get in the way</a:t>
            </a:r>
          </a:p>
          <a:p>
            <a:pPr marL="274320" indent="-274320">
              <a:defRPr/>
            </a:pPr>
            <a:endParaRPr lang="en-US"/>
          </a:p>
          <a:p>
            <a:pPr marL="274320" indent="-274320">
              <a:defRPr/>
            </a:pPr>
            <a:r>
              <a:rPr lang="en-US" sz="2800"/>
              <a:t>These biases are distinct from conscious motivations</a:t>
            </a:r>
          </a:p>
          <a:p>
            <a:pPr marL="274320" indent="-274320">
              <a:defRPr/>
            </a:pPr>
            <a:r>
              <a:rPr lang="en-US" sz="2800"/>
              <a:t>Biases can affect how women are perceived </a:t>
            </a:r>
          </a:p>
          <a:p>
            <a:pPr marL="274320" indent="-274320">
              <a:defRPr/>
            </a:pPr>
            <a:r>
              <a:rPr lang="en-US" sz="2800"/>
              <a:t>Biases can undermine women’s own feelings of fit</a:t>
            </a:r>
          </a:p>
          <a:p>
            <a:pPr marL="731520" lvl="1" indent="-274320">
              <a:defRPr/>
            </a:pPr>
            <a:endParaRPr lang="en-US"/>
          </a:p>
          <a:p>
            <a:pPr marL="617220" lvl="1" indent="-274320">
              <a:defRPr/>
            </a:pPr>
            <a:endParaRPr lang="en-US"/>
          </a:p>
          <a:p>
            <a:pPr marL="160020" indent="-274320">
              <a:defRPr/>
            </a:pPr>
            <a:endParaRPr lang="en-US"/>
          </a:p>
          <a:p>
            <a:pPr marL="274320" indent="-274320">
              <a:defRPr/>
            </a:pPr>
            <a:endParaRPr lang="en-US" sz="2800"/>
          </a:p>
          <a:p>
            <a:pPr marL="0" indent="0">
              <a:buNone/>
              <a:defRPr/>
            </a:pPr>
            <a:endParaRPr lang="en-US" sz="2800"/>
          </a:p>
        </p:txBody>
      </p:sp>
    </p:spTree>
    <p:extLst>
      <p:ext uri="{BB962C8B-B14F-4D97-AF65-F5344CB8AC3E}">
        <p14:creationId xmlns:p14="http://schemas.microsoft.com/office/powerpoint/2010/main" val="20657133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6" name="Picture 5"/>
          <p:cNvPicPr>
            <a:picLocks noChangeAspect="1"/>
          </p:cNvPicPr>
          <p:nvPr/>
        </p:nvPicPr>
        <p:blipFill>
          <a:blip r:embed="rId2"/>
          <a:stretch>
            <a:fillRect/>
          </a:stretch>
        </p:blipFill>
        <p:spPr>
          <a:xfrm>
            <a:off x="762000" y="542882"/>
            <a:ext cx="8635313" cy="5680118"/>
          </a:xfrm>
          <a:prstGeom prst="rect">
            <a:avLst/>
          </a:prstGeom>
        </p:spPr>
      </p:pic>
    </p:spTree>
    <p:extLst>
      <p:ext uri="{BB962C8B-B14F-4D97-AF65-F5344CB8AC3E}">
        <p14:creationId xmlns:p14="http://schemas.microsoft.com/office/powerpoint/2010/main" val="35943240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69351</TotalTime>
  <Words>9497</Words>
  <Application>Microsoft Office PowerPoint</Application>
  <PresentationFormat>Widescreen</PresentationFormat>
  <Paragraphs>746</Paragraphs>
  <Slides>53</Slides>
  <Notes>52</Notes>
  <HiddenSlides>0</HiddenSlides>
  <MMClips>3</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53</vt:i4>
      </vt:variant>
    </vt:vector>
  </HeadingPairs>
  <TitlesOfParts>
    <vt:vector size="65" baseType="lpstr">
      <vt:lpstr>Arial</vt:lpstr>
      <vt:lpstr>Calibri</vt:lpstr>
      <vt:lpstr>Calibri Light</vt:lpstr>
      <vt:lpstr>Raleway</vt:lpstr>
      <vt:lpstr>Roboto</vt:lpstr>
      <vt:lpstr>Roboto Light</vt:lpstr>
      <vt:lpstr>Tahoma</vt:lpstr>
      <vt:lpstr>Times New Roman</vt:lpstr>
      <vt:lpstr>Wingdings</vt:lpstr>
      <vt:lpstr>Office Theme</vt:lpstr>
      <vt:lpstr>Bitmap Image</vt:lpstr>
      <vt:lpstr>Presentation</vt:lpstr>
      <vt:lpstr>PowerPoint Presentation</vt:lpstr>
      <vt:lpstr>Ground Rules and Norms</vt:lpstr>
      <vt:lpstr>PowerPoint Presentation</vt:lpstr>
      <vt:lpstr>PowerPoint Presentation</vt:lpstr>
      <vt:lpstr>How We Work Together: Design Task</vt:lpstr>
      <vt:lpstr>PowerPoint Presentation</vt:lpstr>
      <vt:lpstr>RISE Workplace Culture Survey (2018)</vt:lpstr>
      <vt:lpstr>Three Core Values in Science and Engineering</vt:lpstr>
      <vt:lpstr>Values Reflection Survey</vt:lpstr>
      <vt:lpstr>What Is Your Top-Rated Value Category?</vt:lpstr>
      <vt:lpstr>Let’s Start the Conversation</vt:lpstr>
      <vt:lpstr>PowerPoint Presentation</vt:lpstr>
      <vt:lpstr>PowerPoint Presentation</vt:lpstr>
      <vt:lpstr>All Three Values Matter to STEM Professionals</vt:lpstr>
      <vt:lpstr>PowerPoint Presentation</vt:lpstr>
      <vt:lpstr>Key Challenge: Managing Differences in Groups</vt:lpstr>
      <vt:lpstr>Why Do We Care About Diversity and Inclusion?</vt:lpstr>
      <vt:lpstr>Facial Recognition Failures</vt:lpstr>
      <vt:lpstr>PowerPoint Presentation</vt:lpstr>
      <vt:lpstr>Why Do We Care About Diversity and Inclusion?</vt:lpstr>
      <vt:lpstr>An Economic Case</vt:lpstr>
      <vt:lpstr>Why Do We Care About Diversity and Inclusion?</vt:lpstr>
      <vt:lpstr>Design Task: Who Was Most Successful?</vt:lpstr>
      <vt:lpstr>PowerPoint Presentation</vt:lpstr>
      <vt:lpstr>Reflection Survey #1</vt:lpstr>
      <vt:lpstr>PowerPoint Presentation</vt:lpstr>
      <vt:lpstr>PowerPoint Presentation</vt:lpstr>
      <vt:lpstr>Thinking Fast and Slow</vt:lpstr>
      <vt:lpstr>Reflexive system falls back on stereotypes</vt:lpstr>
      <vt:lpstr>We Assume People Are What We See People Do</vt:lpstr>
      <vt:lpstr>How Different Are Men and Women Really?</vt:lpstr>
      <vt:lpstr>Men and Women Are More Similar Than Different</vt:lpstr>
      <vt:lpstr>How do we measure   implicit associations?</vt:lpstr>
      <vt:lpstr>The Implicit Association Test</vt:lpstr>
      <vt:lpstr>Implicit Associations ≠ Explicit Motivation</vt:lpstr>
      <vt:lpstr>PowerPoint Presentation</vt:lpstr>
      <vt:lpstr>Other Examples of Implicit Associations</vt:lpstr>
      <vt:lpstr>PowerPoint Presentation</vt:lpstr>
      <vt:lpstr>What Might Implicit Bias Look Like?</vt:lpstr>
      <vt:lpstr>Implicit Biases in  How Women Are Perceived</vt:lpstr>
      <vt:lpstr>Men and Women Higher in Implicit Bias Socialize Less with Their Female Teammates</vt:lpstr>
      <vt:lpstr>PowerPoint Presentation</vt:lpstr>
      <vt:lpstr>Is this situation an example of gender bias?</vt:lpstr>
      <vt:lpstr>Women and men mostly agree  about what is—or is not—biased</vt:lpstr>
      <vt:lpstr>Choose a Card &amp; Discuss at Table for 8 min.</vt:lpstr>
      <vt:lpstr>We All Thrive When We Feel a Sense of Fit</vt:lpstr>
      <vt:lpstr>The Difference Between Diversity and Inclusion</vt:lpstr>
      <vt:lpstr>Social Identity Threat</vt:lpstr>
      <vt:lpstr>The Paradox of Meritocracy</vt:lpstr>
      <vt:lpstr>The Paradox of Meritocracy</vt:lpstr>
      <vt:lpstr>Benefits of Working in a  Gender-Inclusive Culture</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RISE Workshop - Inclusion Learning Slides</dc:title>
  <dc:subject/>
  <dc:creator>Toni Schmader</dc:creator>
  <cp:keywords/>
  <dc:description/>
  <cp:lastModifiedBy>Grace Denney</cp:lastModifiedBy>
  <cp:revision>1049</cp:revision>
  <dcterms:created xsi:type="dcterms:W3CDTF">2012-10-28T16:42:16Z</dcterms:created>
  <dcterms:modified xsi:type="dcterms:W3CDTF">2023-11-14T17:32:43Z</dcterms:modified>
  <cp:category/>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